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72" r:id="rId5"/>
    <p:sldId id="336" r:id="rId6"/>
    <p:sldId id="369" r:id="rId7"/>
    <p:sldId id="346" r:id="rId8"/>
    <p:sldId id="355" r:id="rId9"/>
    <p:sldId id="371" r:id="rId10"/>
    <p:sldId id="335" r:id="rId11"/>
    <p:sldId id="294" r:id="rId12"/>
    <p:sldId id="350" r:id="rId13"/>
    <p:sldId id="337" r:id="rId14"/>
    <p:sldId id="349" r:id="rId15"/>
    <p:sldId id="287" r:id="rId16"/>
    <p:sldId id="339" r:id="rId17"/>
    <p:sldId id="286" r:id="rId18"/>
    <p:sldId id="323" r:id="rId19"/>
    <p:sldId id="303" r:id="rId20"/>
    <p:sldId id="340" r:id="rId21"/>
    <p:sldId id="341" r:id="rId22"/>
    <p:sldId id="332" r:id="rId23"/>
    <p:sldId id="365" r:id="rId24"/>
    <p:sldId id="290" r:id="rId25"/>
    <p:sldId id="358" r:id="rId26"/>
    <p:sldId id="374" r:id="rId27"/>
    <p:sldId id="359" r:id="rId28"/>
    <p:sldId id="308" r:id="rId29"/>
    <p:sldId id="296" r:id="rId30"/>
    <p:sldId id="342" r:id="rId31"/>
    <p:sldId id="343" r:id="rId32"/>
    <p:sldId id="385" r:id="rId33"/>
    <p:sldId id="352" r:id="rId34"/>
    <p:sldId id="363" r:id="rId35"/>
    <p:sldId id="360" r:id="rId36"/>
    <p:sldId id="353" r:id="rId37"/>
    <p:sldId id="356" r:id="rId38"/>
    <p:sldId id="367" r:id="rId39"/>
    <p:sldId id="373" r:id="rId40"/>
    <p:sldId id="347" r:id="rId41"/>
    <p:sldId id="348" r:id="rId42"/>
    <p:sldId id="298" r:id="rId43"/>
    <p:sldId id="380" r:id="rId44"/>
    <p:sldId id="381" r:id="rId45"/>
    <p:sldId id="382" r:id="rId46"/>
    <p:sldId id="383" r:id="rId47"/>
    <p:sldId id="384" r:id="rId48"/>
    <p:sldId id="372" r:id="rId49"/>
    <p:sldId id="344" r:id="rId50"/>
    <p:sldId id="351" r:id="rId51"/>
    <p:sldId id="364" r:id="rId52"/>
    <p:sldId id="338" r:id="rId53"/>
    <p:sldId id="292" r:id="rId54"/>
    <p:sldId id="311" r:id="rId55"/>
    <p:sldId id="317" r:id="rId56"/>
    <p:sldId id="268" r:id="rId57"/>
    <p:sldId id="327"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3665B"/>
    <a:srgbClr val="9195FF"/>
    <a:srgbClr val="8D8D8D"/>
    <a:srgbClr val="0000FF"/>
    <a:srgbClr val="FF6600"/>
    <a:srgbClr val="7E6DFF"/>
    <a:srgbClr val="9D8DFF"/>
    <a:srgbClr val="8E8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p:scale>
          <a:sx n="78" d="100"/>
          <a:sy n="78" d="100"/>
        </p:scale>
        <p:origin x="806" y="163"/>
      </p:cViewPr>
      <p:guideLst/>
    </p:cSldViewPr>
  </p:slideViewPr>
  <p:notesTextViewPr>
    <p:cViewPr>
      <p:scale>
        <a:sx n="1" d="1"/>
        <a:sy n="1" d="1"/>
      </p:scale>
      <p:origin x="0" y="0"/>
    </p:cViewPr>
  </p:notesTextViewPr>
  <p:notesViewPr>
    <p:cSldViewPr snapToGrid="0">
      <p:cViewPr varScale="1">
        <p:scale>
          <a:sx n="152" d="100"/>
          <a:sy n="152" d="100"/>
        </p:scale>
        <p:origin x="5818"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D34DC-97A4-4F54-928C-DF16BEA4ECFA}"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85AF0EC3-2CDF-4E45-AB09-3F7E28C1B876}">
      <dgm:prSet/>
      <dgm:spPr/>
      <dgm:t>
        <a:bodyPr/>
        <a:lstStyle/>
        <a:p>
          <a:r>
            <a:rPr lang="en-US"/>
            <a:t>Russia’s war on Ukraine</a:t>
          </a:r>
        </a:p>
      </dgm:t>
    </dgm:pt>
    <dgm:pt modelId="{ADE96FC7-AD05-4F1B-96A9-D17BB93CD92D}" type="parTrans" cxnId="{8549A4C7-AE3B-44F5-A421-EDF005D8B533}">
      <dgm:prSet/>
      <dgm:spPr/>
      <dgm:t>
        <a:bodyPr/>
        <a:lstStyle/>
        <a:p>
          <a:endParaRPr lang="en-US"/>
        </a:p>
      </dgm:t>
    </dgm:pt>
    <dgm:pt modelId="{D0F28679-41C2-4909-812C-4D51E7664F4A}" type="sibTrans" cxnId="{8549A4C7-AE3B-44F5-A421-EDF005D8B533}">
      <dgm:prSet/>
      <dgm:spPr/>
      <dgm:t>
        <a:bodyPr/>
        <a:lstStyle/>
        <a:p>
          <a:endParaRPr lang="en-US"/>
        </a:p>
      </dgm:t>
    </dgm:pt>
    <dgm:pt modelId="{C9E41EA1-7537-4B0B-A123-A3F2FB72D73E}">
      <dgm:prSet/>
      <dgm:spPr/>
      <dgm:t>
        <a:bodyPr/>
        <a:lstStyle/>
        <a:p>
          <a:r>
            <a:rPr lang="en-US"/>
            <a:t>Higher energy prices.</a:t>
          </a:r>
        </a:p>
      </dgm:t>
    </dgm:pt>
    <dgm:pt modelId="{B2AF0723-223B-4A6D-A633-01914D00EE8F}" type="parTrans" cxnId="{FFCD9549-CFF6-47E2-B4C7-49FEF33723A5}">
      <dgm:prSet/>
      <dgm:spPr/>
      <dgm:t>
        <a:bodyPr/>
        <a:lstStyle/>
        <a:p>
          <a:endParaRPr lang="en-US"/>
        </a:p>
      </dgm:t>
    </dgm:pt>
    <dgm:pt modelId="{4277F4DC-68D7-4014-82EB-79A1EE4FB772}" type="sibTrans" cxnId="{FFCD9549-CFF6-47E2-B4C7-49FEF33723A5}">
      <dgm:prSet/>
      <dgm:spPr/>
      <dgm:t>
        <a:bodyPr/>
        <a:lstStyle/>
        <a:p>
          <a:endParaRPr lang="en-US"/>
        </a:p>
      </dgm:t>
    </dgm:pt>
    <dgm:pt modelId="{403D615E-7286-4BAC-98C4-EDCEC121A363}">
      <dgm:prSet/>
      <dgm:spPr/>
      <dgm:t>
        <a:bodyPr/>
        <a:lstStyle/>
        <a:p>
          <a:r>
            <a:rPr lang="en-US"/>
            <a:t>Higher food prices.</a:t>
          </a:r>
        </a:p>
      </dgm:t>
    </dgm:pt>
    <dgm:pt modelId="{B5516CDF-D564-4465-9A42-1E052648CDDB}" type="parTrans" cxnId="{D5364F4C-91EA-4354-B0E8-00F0F058B8A1}">
      <dgm:prSet/>
      <dgm:spPr/>
      <dgm:t>
        <a:bodyPr/>
        <a:lstStyle/>
        <a:p>
          <a:endParaRPr lang="en-US"/>
        </a:p>
      </dgm:t>
    </dgm:pt>
    <dgm:pt modelId="{CF6C1F4C-3B94-4737-BF0B-88177A981922}" type="sibTrans" cxnId="{D5364F4C-91EA-4354-B0E8-00F0F058B8A1}">
      <dgm:prSet/>
      <dgm:spPr/>
      <dgm:t>
        <a:bodyPr/>
        <a:lstStyle/>
        <a:p>
          <a:endParaRPr lang="en-US"/>
        </a:p>
      </dgm:t>
    </dgm:pt>
    <dgm:pt modelId="{F6F094D5-3FB7-45D9-9539-85014F7140A1}">
      <dgm:prSet/>
      <dgm:spPr/>
      <dgm:t>
        <a:bodyPr/>
        <a:lstStyle/>
        <a:p>
          <a:r>
            <a:rPr lang="en-US"/>
            <a:t>Higher prices for industrial metals.</a:t>
          </a:r>
        </a:p>
      </dgm:t>
    </dgm:pt>
    <dgm:pt modelId="{AAB9B6E0-1E41-4121-8996-D30345547103}" type="parTrans" cxnId="{588386C0-E474-40FF-B102-2D0028795CB6}">
      <dgm:prSet/>
      <dgm:spPr/>
      <dgm:t>
        <a:bodyPr/>
        <a:lstStyle/>
        <a:p>
          <a:endParaRPr lang="en-US"/>
        </a:p>
      </dgm:t>
    </dgm:pt>
    <dgm:pt modelId="{C7B265BE-CFF7-439D-BF70-062C41EEF6C8}" type="sibTrans" cxnId="{588386C0-E474-40FF-B102-2D0028795CB6}">
      <dgm:prSet/>
      <dgm:spPr/>
      <dgm:t>
        <a:bodyPr/>
        <a:lstStyle/>
        <a:p>
          <a:endParaRPr lang="en-US"/>
        </a:p>
      </dgm:t>
    </dgm:pt>
    <dgm:pt modelId="{9C7CD3CF-53FD-43A6-80BB-1B7D32292E36}">
      <dgm:prSet/>
      <dgm:spPr/>
      <dgm:t>
        <a:bodyPr/>
        <a:lstStyle/>
        <a:p>
          <a:r>
            <a:rPr lang="en-US"/>
            <a:t>Reduced supply of motor vehicle parts from Ukraine and Russia.</a:t>
          </a:r>
        </a:p>
      </dgm:t>
    </dgm:pt>
    <dgm:pt modelId="{CFBF700E-7160-42D9-8729-0C5D4FCC510E}" type="parTrans" cxnId="{CEA3932A-98D9-4C37-8194-50B79165B4C5}">
      <dgm:prSet/>
      <dgm:spPr/>
      <dgm:t>
        <a:bodyPr/>
        <a:lstStyle/>
        <a:p>
          <a:endParaRPr lang="en-US"/>
        </a:p>
      </dgm:t>
    </dgm:pt>
    <dgm:pt modelId="{84DA2251-993B-4E1E-8D7F-88BF4C50825D}" type="sibTrans" cxnId="{CEA3932A-98D9-4C37-8194-50B79165B4C5}">
      <dgm:prSet/>
      <dgm:spPr/>
      <dgm:t>
        <a:bodyPr/>
        <a:lstStyle/>
        <a:p>
          <a:endParaRPr lang="en-US"/>
        </a:p>
      </dgm:t>
    </dgm:pt>
    <dgm:pt modelId="{E97184A3-7D02-4BAC-A6DB-1399B1291511}">
      <dgm:prSet/>
      <dgm:spPr/>
      <dgm:t>
        <a:bodyPr/>
        <a:lstStyle/>
        <a:p>
          <a:r>
            <a:rPr lang="en-US"/>
            <a:t>China steps up regulation of business and reduces other freedoms</a:t>
          </a:r>
        </a:p>
      </dgm:t>
    </dgm:pt>
    <dgm:pt modelId="{9F0812AD-97F4-4122-9C6B-FD8BB1D3680D}" type="parTrans" cxnId="{2484E178-E6A0-42B3-A384-E24793A01A93}">
      <dgm:prSet/>
      <dgm:spPr/>
      <dgm:t>
        <a:bodyPr/>
        <a:lstStyle/>
        <a:p>
          <a:endParaRPr lang="en-US"/>
        </a:p>
      </dgm:t>
    </dgm:pt>
    <dgm:pt modelId="{4D98AD7C-7B64-4172-9F98-1DA0ECE2A545}" type="sibTrans" cxnId="{2484E178-E6A0-42B3-A384-E24793A01A93}">
      <dgm:prSet/>
      <dgm:spPr/>
      <dgm:t>
        <a:bodyPr/>
        <a:lstStyle/>
        <a:p>
          <a:endParaRPr lang="en-US"/>
        </a:p>
      </dgm:t>
    </dgm:pt>
    <dgm:pt modelId="{918BC96B-2CB9-463D-8CD7-4C96B3888139}">
      <dgm:prSet/>
      <dgm:spPr/>
      <dgm:t>
        <a:bodyPr/>
        <a:lstStyle/>
        <a:p>
          <a:r>
            <a:rPr lang="en-US"/>
            <a:t>Less foreign direct investment in China.</a:t>
          </a:r>
        </a:p>
      </dgm:t>
    </dgm:pt>
    <dgm:pt modelId="{9CDFBD15-DBDB-4A67-84C0-08272910B61C}" type="parTrans" cxnId="{B859C5B6-1B6A-491B-80FE-F3FBB885387F}">
      <dgm:prSet/>
      <dgm:spPr/>
      <dgm:t>
        <a:bodyPr/>
        <a:lstStyle/>
        <a:p>
          <a:endParaRPr lang="en-US"/>
        </a:p>
      </dgm:t>
    </dgm:pt>
    <dgm:pt modelId="{7332531E-674F-4CA5-A212-19A2FE062291}" type="sibTrans" cxnId="{B859C5B6-1B6A-491B-80FE-F3FBB885387F}">
      <dgm:prSet/>
      <dgm:spPr/>
      <dgm:t>
        <a:bodyPr/>
        <a:lstStyle/>
        <a:p>
          <a:endParaRPr lang="en-US"/>
        </a:p>
      </dgm:t>
    </dgm:pt>
    <dgm:pt modelId="{C55983A6-73CD-4D95-AC7D-16DC78C5F8FA}">
      <dgm:prSet/>
      <dgm:spPr/>
      <dgm:t>
        <a:bodyPr/>
        <a:lstStyle/>
        <a:p>
          <a:r>
            <a:rPr lang="en-US"/>
            <a:t>Less entrepreneurial activity implies a smaller Chinese economy than otherwise.</a:t>
          </a:r>
        </a:p>
      </dgm:t>
    </dgm:pt>
    <dgm:pt modelId="{047C0866-8CC6-4EE1-9DEE-4528904A9CCC}" type="parTrans" cxnId="{57E50500-FDAE-4BA6-9C6A-7CE4CC0266D6}">
      <dgm:prSet/>
      <dgm:spPr/>
      <dgm:t>
        <a:bodyPr/>
        <a:lstStyle/>
        <a:p>
          <a:endParaRPr lang="en-US"/>
        </a:p>
      </dgm:t>
    </dgm:pt>
    <dgm:pt modelId="{D440FE03-F9D7-4C91-BECB-00C1C4D8C59B}" type="sibTrans" cxnId="{57E50500-FDAE-4BA6-9C6A-7CE4CC0266D6}">
      <dgm:prSet/>
      <dgm:spPr/>
      <dgm:t>
        <a:bodyPr/>
        <a:lstStyle/>
        <a:p>
          <a:endParaRPr lang="en-US"/>
        </a:p>
      </dgm:t>
    </dgm:pt>
    <dgm:pt modelId="{A7BBC6B4-F6F3-4EBE-8151-01227D7F79A4}">
      <dgm:prSet/>
      <dgm:spPr/>
      <dgm:t>
        <a:bodyPr/>
        <a:lstStyle/>
        <a:p>
          <a:r>
            <a:rPr lang="en-US"/>
            <a:t>Markets outperform governments at allocating capital and labor.</a:t>
          </a:r>
        </a:p>
      </dgm:t>
    </dgm:pt>
    <dgm:pt modelId="{029D248C-6E40-4247-AECA-B6C74B276475}" type="parTrans" cxnId="{A91D9CA4-9DBC-4701-84C4-86D1321AA205}">
      <dgm:prSet/>
      <dgm:spPr/>
      <dgm:t>
        <a:bodyPr/>
        <a:lstStyle/>
        <a:p>
          <a:endParaRPr lang="en-US"/>
        </a:p>
      </dgm:t>
    </dgm:pt>
    <dgm:pt modelId="{DFD84F95-8B89-4CA6-9670-7B3823B36767}" type="sibTrans" cxnId="{A91D9CA4-9DBC-4701-84C4-86D1321AA205}">
      <dgm:prSet/>
      <dgm:spPr/>
      <dgm:t>
        <a:bodyPr/>
        <a:lstStyle/>
        <a:p>
          <a:endParaRPr lang="en-US"/>
        </a:p>
      </dgm:t>
    </dgm:pt>
    <dgm:pt modelId="{D3432A5F-3E50-4657-8346-24B624AA5B75}">
      <dgm:prSet/>
      <dgm:spPr/>
      <dgm:t>
        <a:bodyPr/>
        <a:lstStyle/>
        <a:p>
          <a:r>
            <a:rPr lang="en-US"/>
            <a:t>Return of COVID lockdowns imply slower growth and faster inflation globally.</a:t>
          </a:r>
        </a:p>
      </dgm:t>
    </dgm:pt>
    <dgm:pt modelId="{F83D2847-C9E3-4594-B47B-39CF21A60D41}" type="parTrans" cxnId="{5C4F7C7E-D71D-471C-84C1-297F1B71A2E2}">
      <dgm:prSet/>
      <dgm:spPr/>
      <dgm:t>
        <a:bodyPr/>
        <a:lstStyle/>
        <a:p>
          <a:endParaRPr lang="en-US"/>
        </a:p>
      </dgm:t>
    </dgm:pt>
    <dgm:pt modelId="{1AD7E51D-7777-4C5A-BDC0-BF8657D1DAC8}" type="sibTrans" cxnId="{5C4F7C7E-D71D-471C-84C1-297F1B71A2E2}">
      <dgm:prSet/>
      <dgm:spPr/>
      <dgm:t>
        <a:bodyPr/>
        <a:lstStyle/>
        <a:p>
          <a:endParaRPr lang="en-US"/>
        </a:p>
      </dgm:t>
    </dgm:pt>
    <dgm:pt modelId="{375F4A41-6D0F-4DD5-A0C2-57E396413172}">
      <dgm:prSet/>
      <dgm:spPr/>
      <dgm:t>
        <a:bodyPr/>
        <a:lstStyle/>
        <a:p>
          <a:r>
            <a:rPr lang="en-US"/>
            <a:t>Less global competition warns of faster price inflation</a:t>
          </a:r>
        </a:p>
      </dgm:t>
    </dgm:pt>
    <dgm:pt modelId="{A2B53292-EF22-4D98-8DCF-8CF4FC4C552C}" type="parTrans" cxnId="{6A04AEF5-305D-40FF-A1FE-320F9722106D}">
      <dgm:prSet/>
      <dgm:spPr/>
      <dgm:t>
        <a:bodyPr/>
        <a:lstStyle/>
        <a:p>
          <a:endParaRPr lang="en-US"/>
        </a:p>
      </dgm:t>
    </dgm:pt>
    <dgm:pt modelId="{60B856A8-EEB2-4753-A914-FD1073003EDD}" type="sibTrans" cxnId="{6A04AEF5-305D-40FF-A1FE-320F9722106D}">
      <dgm:prSet/>
      <dgm:spPr/>
      <dgm:t>
        <a:bodyPr/>
        <a:lstStyle/>
        <a:p>
          <a:endParaRPr lang="en-US"/>
        </a:p>
      </dgm:t>
    </dgm:pt>
    <dgm:pt modelId="{67D9DC13-7A8C-4F5E-8EBB-82BCA429EE69}">
      <dgm:prSet/>
      <dgm:spPr/>
      <dgm:t>
        <a:bodyPr/>
        <a:lstStyle/>
        <a:p>
          <a:r>
            <a:rPr lang="en-US"/>
            <a:t>Fed can hike federal funds rate and reduce holdings of both US Treasuries and agency MBS to limit growth of prices and wages. </a:t>
          </a:r>
        </a:p>
      </dgm:t>
    </dgm:pt>
    <dgm:pt modelId="{EB50C8F5-1C33-4374-AB30-62F1C6267832}" type="parTrans" cxnId="{E1B80002-59C6-4B96-A1D6-A5A5EDBFF3DF}">
      <dgm:prSet/>
      <dgm:spPr/>
      <dgm:t>
        <a:bodyPr/>
        <a:lstStyle/>
        <a:p>
          <a:endParaRPr lang="en-US"/>
        </a:p>
      </dgm:t>
    </dgm:pt>
    <dgm:pt modelId="{2F820F32-1829-4787-B1A4-F59E98B8E4AE}" type="sibTrans" cxnId="{E1B80002-59C6-4B96-A1D6-A5A5EDBFF3DF}">
      <dgm:prSet/>
      <dgm:spPr/>
      <dgm:t>
        <a:bodyPr/>
        <a:lstStyle/>
        <a:p>
          <a:endParaRPr lang="en-US"/>
        </a:p>
      </dgm:t>
    </dgm:pt>
    <dgm:pt modelId="{829B9EF3-71EF-4EAD-B2B5-DD5A7EC89E10}" type="pres">
      <dgm:prSet presAssocID="{E94D34DC-97A4-4F54-928C-DF16BEA4ECFA}" presName="Name0" presStyleCnt="0">
        <dgm:presLayoutVars>
          <dgm:dir/>
          <dgm:animLvl val="lvl"/>
          <dgm:resizeHandles val="exact"/>
        </dgm:presLayoutVars>
      </dgm:prSet>
      <dgm:spPr/>
    </dgm:pt>
    <dgm:pt modelId="{8EBBB456-3BDE-42FD-AB8F-62FAF7168480}" type="pres">
      <dgm:prSet presAssocID="{85AF0EC3-2CDF-4E45-AB09-3F7E28C1B876}" presName="composite" presStyleCnt="0"/>
      <dgm:spPr/>
    </dgm:pt>
    <dgm:pt modelId="{AC02E296-2171-4CA0-82CF-57E43896D7E1}" type="pres">
      <dgm:prSet presAssocID="{85AF0EC3-2CDF-4E45-AB09-3F7E28C1B876}" presName="parTx" presStyleLbl="alignNode1" presStyleIdx="0" presStyleCnt="3">
        <dgm:presLayoutVars>
          <dgm:chMax val="0"/>
          <dgm:chPref val="0"/>
          <dgm:bulletEnabled val="1"/>
        </dgm:presLayoutVars>
      </dgm:prSet>
      <dgm:spPr/>
    </dgm:pt>
    <dgm:pt modelId="{AAADA1AE-A358-4E4B-AA13-C1F8746D9A41}" type="pres">
      <dgm:prSet presAssocID="{85AF0EC3-2CDF-4E45-AB09-3F7E28C1B876}" presName="desTx" presStyleLbl="alignAccFollowNode1" presStyleIdx="0" presStyleCnt="3">
        <dgm:presLayoutVars>
          <dgm:bulletEnabled val="1"/>
        </dgm:presLayoutVars>
      </dgm:prSet>
      <dgm:spPr/>
    </dgm:pt>
    <dgm:pt modelId="{31B97EF5-1553-4EB9-86A1-1B4EC3E057AA}" type="pres">
      <dgm:prSet presAssocID="{D0F28679-41C2-4909-812C-4D51E7664F4A}" presName="space" presStyleCnt="0"/>
      <dgm:spPr/>
    </dgm:pt>
    <dgm:pt modelId="{756A1C68-3553-4FE2-96EE-5840B29EC0AA}" type="pres">
      <dgm:prSet presAssocID="{E97184A3-7D02-4BAC-A6DB-1399B1291511}" presName="composite" presStyleCnt="0"/>
      <dgm:spPr/>
    </dgm:pt>
    <dgm:pt modelId="{09B601BE-7B3A-4012-8B54-FD9E89826DC8}" type="pres">
      <dgm:prSet presAssocID="{E97184A3-7D02-4BAC-A6DB-1399B1291511}" presName="parTx" presStyleLbl="alignNode1" presStyleIdx="1" presStyleCnt="3">
        <dgm:presLayoutVars>
          <dgm:chMax val="0"/>
          <dgm:chPref val="0"/>
          <dgm:bulletEnabled val="1"/>
        </dgm:presLayoutVars>
      </dgm:prSet>
      <dgm:spPr/>
    </dgm:pt>
    <dgm:pt modelId="{2C603E77-FB20-4330-BD55-C224C5077481}" type="pres">
      <dgm:prSet presAssocID="{E97184A3-7D02-4BAC-A6DB-1399B1291511}" presName="desTx" presStyleLbl="alignAccFollowNode1" presStyleIdx="1" presStyleCnt="3">
        <dgm:presLayoutVars>
          <dgm:bulletEnabled val="1"/>
        </dgm:presLayoutVars>
      </dgm:prSet>
      <dgm:spPr/>
    </dgm:pt>
    <dgm:pt modelId="{7D547C67-0CE3-416D-8EBD-3EA201DA92F2}" type="pres">
      <dgm:prSet presAssocID="{4D98AD7C-7B64-4172-9F98-1DA0ECE2A545}" presName="space" presStyleCnt="0"/>
      <dgm:spPr/>
    </dgm:pt>
    <dgm:pt modelId="{873B708F-2BE8-4C81-A6C8-CB7016C5A5D1}" type="pres">
      <dgm:prSet presAssocID="{375F4A41-6D0F-4DD5-A0C2-57E396413172}" presName="composite" presStyleCnt="0"/>
      <dgm:spPr/>
    </dgm:pt>
    <dgm:pt modelId="{A8C92001-CD97-4836-9938-ACB8F19C5227}" type="pres">
      <dgm:prSet presAssocID="{375F4A41-6D0F-4DD5-A0C2-57E396413172}" presName="parTx" presStyleLbl="alignNode1" presStyleIdx="2" presStyleCnt="3">
        <dgm:presLayoutVars>
          <dgm:chMax val="0"/>
          <dgm:chPref val="0"/>
          <dgm:bulletEnabled val="1"/>
        </dgm:presLayoutVars>
      </dgm:prSet>
      <dgm:spPr/>
    </dgm:pt>
    <dgm:pt modelId="{7EBB2A1C-019B-4AAE-8B3B-62AC8B5C7FC6}" type="pres">
      <dgm:prSet presAssocID="{375F4A41-6D0F-4DD5-A0C2-57E396413172}" presName="desTx" presStyleLbl="alignAccFollowNode1" presStyleIdx="2" presStyleCnt="3">
        <dgm:presLayoutVars>
          <dgm:bulletEnabled val="1"/>
        </dgm:presLayoutVars>
      </dgm:prSet>
      <dgm:spPr/>
    </dgm:pt>
  </dgm:ptLst>
  <dgm:cxnLst>
    <dgm:cxn modelId="{57E50500-FDAE-4BA6-9C6A-7CE4CC0266D6}" srcId="{E97184A3-7D02-4BAC-A6DB-1399B1291511}" destId="{C55983A6-73CD-4D95-AC7D-16DC78C5F8FA}" srcOrd="1" destOrd="0" parTransId="{047C0866-8CC6-4EE1-9DEE-4528904A9CCC}" sibTransId="{D440FE03-F9D7-4C91-BECB-00C1C4D8C59B}"/>
    <dgm:cxn modelId="{E1B80002-59C6-4B96-A1D6-A5A5EDBFF3DF}" srcId="{375F4A41-6D0F-4DD5-A0C2-57E396413172}" destId="{67D9DC13-7A8C-4F5E-8EBB-82BCA429EE69}" srcOrd="0" destOrd="0" parTransId="{EB50C8F5-1C33-4374-AB30-62F1C6267832}" sibTransId="{2F820F32-1829-4787-B1A4-F59E98B8E4AE}"/>
    <dgm:cxn modelId="{528F4B06-FF1D-4166-8F95-7B95A75233B6}" type="presOf" srcId="{C9E41EA1-7537-4B0B-A123-A3F2FB72D73E}" destId="{AAADA1AE-A358-4E4B-AA13-C1F8746D9A41}" srcOrd="0" destOrd="0" presId="urn:microsoft.com/office/officeart/2005/8/layout/hList1"/>
    <dgm:cxn modelId="{5DDA4E20-D1F3-4B2D-8B55-DDF0EA3B1AD1}" type="presOf" srcId="{E94D34DC-97A4-4F54-928C-DF16BEA4ECFA}" destId="{829B9EF3-71EF-4EAD-B2B5-DD5A7EC89E10}" srcOrd="0" destOrd="0" presId="urn:microsoft.com/office/officeart/2005/8/layout/hList1"/>
    <dgm:cxn modelId="{CEA3932A-98D9-4C37-8194-50B79165B4C5}" srcId="{85AF0EC3-2CDF-4E45-AB09-3F7E28C1B876}" destId="{9C7CD3CF-53FD-43A6-80BB-1B7D32292E36}" srcOrd="3" destOrd="0" parTransId="{CFBF700E-7160-42D9-8729-0C5D4FCC510E}" sibTransId="{84DA2251-993B-4E1E-8D7F-88BF4C50825D}"/>
    <dgm:cxn modelId="{ED552544-755A-4D5A-9ACF-C0A445406FED}" type="presOf" srcId="{9C7CD3CF-53FD-43A6-80BB-1B7D32292E36}" destId="{AAADA1AE-A358-4E4B-AA13-C1F8746D9A41}" srcOrd="0" destOrd="3" presId="urn:microsoft.com/office/officeart/2005/8/layout/hList1"/>
    <dgm:cxn modelId="{FFCD9549-CFF6-47E2-B4C7-49FEF33723A5}" srcId="{85AF0EC3-2CDF-4E45-AB09-3F7E28C1B876}" destId="{C9E41EA1-7537-4B0B-A123-A3F2FB72D73E}" srcOrd="0" destOrd="0" parTransId="{B2AF0723-223B-4A6D-A633-01914D00EE8F}" sibTransId="{4277F4DC-68D7-4014-82EB-79A1EE4FB772}"/>
    <dgm:cxn modelId="{0EC2F94A-1882-4776-BF25-BC3EF4C01DB9}" type="presOf" srcId="{67D9DC13-7A8C-4F5E-8EBB-82BCA429EE69}" destId="{7EBB2A1C-019B-4AAE-8B3B-62AC8B5C7FC6}" srcOrd="0" destOrd="0" presId="urn:microsoft.com/office/officeart/2005/8/layout/hList1"/>
    <dgm:cxn modelId="{D5364F4C-91EA-4354-B0E8-00F0F058B8A1}" srcId="{85AF0EC3-2CDF-4E45-AB09-3F7E28C1B876}" destId="{403D615E-7286-4BAC-98C4-EDCEC121A363}" srcOrd="1" destOrd="0" parTransId="{B5516CDF-D564-4465-9A42-1E052648CDDB}" sibTransId="{CF6C1F4C-3B94-4737-BF0B-88177A981922}"/>
    <dgm:cxn modelId="{BAD6124D-C912-4F3A-9726-6DA88195B828}" type="presOf" srcId="{918BC96B-2CB9-463D-8CD7-4C96B3888139}" destId="{2C603E77-FB20-4330-BD55-C224C5077481}" srcOrd="0" destOrd="0" presId="urn:microsoft.com/office/officeart/2005/8/layout/hList1"/>
    <dgm:cxn modelId="{1F6AFF6D-A2CC-4185-87F8-60B00791252F}" type="presOf" srcId="{403D615E-7286-4BAC-98C4-EDCEC121A363}" destId="{AAADA1AE-A358-4E4B-AA13-C1F8746D9A41}" srcOrd="0" destOrd="1" presId="urn:microsoft.com/office/officeart/2005/8/layout/hList1"/>
    <dgm:cxn modelId="{A0EBBE72-E1D6-49F3-AB1B-AD3AC7700571}" type="presOf" srcId="{E97184A3-7D02-4BAC-A6DB-1399B1291511}" destId="{09B601BE-7B3A-4012-8B54-FD9E89826DC8}" srcOrd="0" destOrd="0" presId="urn:microsoft.com/office/officeart/2005/8/layout/hList1"/>
    <dgm:cxn modelId="{2484E178-E6A0-42B3-A384-E24793A01A93}" srcId="{E94D34DC-97A4-4F54-928C-DF16BEA4ECFA}" destId="{E97184A3-7D02-4BAC-A6DB-1399B1291511}" srcOrd="1" destOrd="0" parTransId="{9F0812AD-97F4-4122-9C6B-FD8BB1D3680D}" sibTransId="{4D98AD7C-7B64-4172-9F98-1DA0ECE2A545}"/>
    <dgm:cxn modelId="{475D6879-2A41-4CBF-BBEB-D1D7129D0097}" type="presOf" srcId="{A7BBC6B4-F6F3-4EBE-8151-01227D7F79A4}" destId="{2C603E77-FB20-4330-BD55-C224C5077481}" srcOrd="0" destOrd="2" presId="urn:microsoft.com/office/officeart/2005/8/layout/hList1"/>
    <dgm:cxn modelId="{5C4F7C7E-D71D-471C-84C1-297F1B71A2E2}" srcId="{E97184A3-7D02-4BAC-A6DB-1399B1291511}" destId="{D3432A5F-3E50-4657-8346-24B624AA5B75}" srcOrd="3" destOrd="0" parTransId="{F83D2847-C9E3-4594-B47B-39CF21A60D41}" sibTransId="{1AD7E51D-7777-4C5A-BDC0-BF8657D1DAC8}"/>
    <dgm:cxn modelId="{5ECF1C9D-9624-4750-A382-2704AB33E297}" type="presOf" srcId="{F6F094D5-3FB7-45D9-9539-85014F7140A1}" destId="{AAADA1AE-A358-4E4B-AA13-C1F8746D9A41}" srcOrd="0" destOrd="2" presId="urn:microsoft.com/office/officeart/2005/8/layout/hList1"/>
    <dgm:cxn modelId="{7CF3529F-5602-4465-83F3-FB8D55243404}" type="presOf" srcId="{D3432A5F-3E50-4657-8346-24B624AA5B75}" destId="{2C603E77-FB20-4330-BD55-C224C5077481}" srcOrd="0" destOrd="3" presId="urn:microsoft.com/office/officeart/2005/8/layout/hList1"/>
    <dgm:cxn modelId="{A91D9CA4-9DBC-4701-84C4-86D1321AA205}" srcId="{E97184A3-7D02-4BAC-A6DB-1399B1291511}" destId="{A7BBC6B4-F6F3-4EBE-8151-01227D7F79A4}" srcOrd="2" destOrd="0" parTransId="{029D248C-6E40-4247-AECA-B6C74B276475}" sibTransId="{DFD84F95-8B89-4CA6-9670-7B3823B36767}"/>
    <dgm:cxn modelId="{D60B48A9-70A1-4BA9-9587-D8E6D51B53A2}" type="presOf" srcId="{375F4A41-6D0F-4DD5-A0C2-57E396413172}" destId="{A8C92001-CD97-4836-9938-ACB8F19C5227}" srcOrd="0" destOrd="0" presId="urn:microsoft.com/office/officeart/2005/8/layout/hList1"/>
    <dgm:cxn modelId="{B859C5B6-1B6A-491B-80FE-F3FBB885387F}" srcId="{E97184A3-7D02-4BAC-A6DB-1399B1291511}" destId="{918BC96B-2CB9-463D-8CD7-4C96B3888139}" srcOrd="0" destOrd="0" parTransId="{9CDFBD15-DBDB-4A67-84C0-08272910B61C}" sibTransId="{7332531E-674F-4CA5-A212-19A2FE062291}"/>
    <dgm:cxn modelId="{588386C0-E474-40FF-B102-2D0028795CB6}" srcId="{85AF0EC3-2CDF-4E45-AB09-3F7E28C1B876}" destId="{F6F094D5-3FB7-45D9-9539-85014F7140A1}" srcOrd="2" destOrd="0" parTransId="{AAB9B6E0-1E41-4121-8996-D30345547103}" sibTransId="{C7B265BE-CFF7-439D-BF70-062C41EEF6C8}"/>
    <dgm:cxn modelId="{D78C30C6-1CBF-4B56-BC96-7A4AB0EF48F5}" type="presOf" srcId="{85AF0EC3-2CDF-4E45-AB09-3F7E28C1B876}" destId="{AC02E296-2171-4CA0-82CF-57E43896D7E1}" srcOrd="0" destOrd="0" presId="urn:microsoft.com/office/officeart/2005/8/layout/hList1"/>
    <dgm:cxn modelId="{8549A4C7-AE3B-44F5-A421-EDF005D8B533}" srcId="{E94D34DC-97A4-4F54-928C-DF16BEA4ECFA}" destId="{85AF0EC3-2CDF-4E45-AB09-3F7E28C1B876}" srcOrd="0" destOrd="0" parTransId="{ADE96FC7-AD05-4F1B-96A9-D17BB93CD92D}" sibTransId="{D0F28679-41C2-4909-812C-4D51E7664F4A}"/>
    <dgm:cxn modelId="{831EEECE-B681-4269-B9CB-48BA5F92F1F5}" type="presOf" srcId="{C55983A6-73CD-4D95-AC7D-16DC78C5F8FA}" destId="{2C603E77-FB20-4330-BD55-C224C5077481}" srcOrd="0" destOrd="1" presId="urn:microsoft.com/office/officeart/2005/8/layout/hList1"/>
    <dgm:cxn modelId="{6A04AEF5-305D-40FF-A1FE-320F9722106D}" srcId="{E94D34DC-97A4-4F54-928C-DF16BEA4ECFA}" destId="{375F4A41-6D0F-4DD5-A0C2-57E396413172}" srcOrd="2" destOrd="0" parTransId="{A2B53292-EF22-4D98-8DCF-8CF4FC4C552C}" sibTransId="{60B856A8-EEB2-4753-A914-FD1073003EDD}"/>
    <dgm:cxn modelId="{CF2B2398-5853-4DD2-94C4-8F2ACCE6D583}" type="presParOf" srcId="{829B9EF3-71EF-4EAD-B2B5-DD5A7EC89E10}" destId="{8EBBB456-3BDE-42FD-AB8F-62FAF7168480}" srcOrd="0" destOrd="0" presId="urn:microsoft.com/office/officeart/2005/8/layout/hList1"/>
    <dgm:cxn modelId="{4612F541-45C3-41DB-A32C-8C6A6F34C99B}" type="presParOf" srcId="{8EBBB456-3BDE-42FD-AB8F-62FAF7168480}" destId="{AC02E296-2171-4CA0-82CF-57E43896D7E1}" srcOrd="0" destOrd="0" presId="urn:microsoft.com/office/officeart/2005/8/layout/hList1"/>
    <dgm:cxn modelId="{F5B8AE25-D7B1-474E-A13B-7E85F22626C9}" type="presParOf" srcId="{8EBBB456-3BDE-42FD-AB8F-62FAF7168480}" destId="{AAADA1AE-A358-4E4B-AA13-C1F8746D9A41}" srcOrd="1" destOrd="0" presId="urn:microsoft.com/office/officeart/2005/8/layout/hList1"/>
    <dgm:cxn modelId="{1D9F10C0-4D8F-4B2A-967F-0480C4896D91}" type="presParOf" srcId="{829B9EF3-71EF-4EAD-B2B5-DD5A7EC89E10}" destId="{31B97EF5-1553-4EB9-86A1-1B4EC3E057AA}" srcOrd="1" destOrd="0" presId="urn:microsoft.com/office/officeart/2005/8/layout/hList1"/>
    <dgm:cxn modelId="{CE92E76D-4568-4043-9A41-AA19C1F05637}" type="presParOf" srcId="{829B9EF3-71EF-4EAD-B2B5-DD5A7EC89E10}" destId="{756A1C68-3553-4FE2-96EE-5840B29EC0AA}" srcOrd="2" destOrd="0" presId="urn:microsoft.com/office/officeart/2005/8/layout/hList1"/>
    <dgm:cxn modelId="{604621A1-9E3F-4590-A548-C85E4DDAAECC}" type="presParOf" srcId="{756A1C68-3553-4FE2-96EE-5840B29EC0AA}" destId="{09B601BE-7B3A-4012-8B54-FD9E89826DC8}" srcOrd="0" destOrd="0" presId="urn:microsoft.com/office/officeart/2005/8/layout/hList1"/>
    <dgm:cxn modelId="{39B1491F-C5D2-4939-81E2-E0F040DEB016}" type="presParOf" srcId="{756A1C68-3553-4FE2-96EE-5840B29EC0AA}" destId="{2C603E77-FB20-4330-BD55-C224C5077481}" srcOrd="1" destOrd="0" presId="urn:microsoft.com/office/officeart/2005/8/layout/hList1"/>
    <dgm:cxn modelId="{C058ECD8-9701-4BD0-850E-63D75FF1E2DF}" type="presParOf" srcId="{829B9EF3-71EF-4EAD-B2B5-DD5A7EC89E10}" destId="{7D547C67-0CE3-416D-8EBD-3EA201DA92F2}" srcOrd="3" destOrd="0" presId="urn:microsoft.com/office/officeart/2005/8/layout/hList1"/>
    <dgm:cxn modelId="{DFE0E7E0-6E7D-423E-9DB5-29B180CB872F}" type="presParOf" srcId="{829B9EF3-71EF-4EAD-B2B5-DD5A7EC89E10}" destId="{873B708F-2BE8-4C81-A6C8-CB7016C5A5D1}" srcOrd="4" destOrd="0" presId="urn:microsoft.com/office/officeart/2005/8/layout/hList1"/>
    <dgm:cxn modelId="{0C9A6D4B-2E24-4BC9-9951-CD499CC750F6}" type="presParOf" srcId="{873B708F-2BE8-4C81-A6C8-CB7016C5A5D1}" destId="{A8C92001-CD97-4836-9938-ACB8F19C5227}" srcOrd="0" destOrd="0" presId="urn:microsoft.com/office/officeart/2005/8/layout/hList1"/>
    <dgm:cxn modelId="{777BF7A8-1A5D-461C-9AEB-9ED6403DC8BE}" type="presParOf" srcId="{873B708F-2BE8-4C81-A6C8-CB7016C5A5D1}" destId="{7EBB2A1C-019B-4AAE-8B3B-62AC8B5C7F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2E296-2171-4CA0-82CF-57E43896D7E1}">
      <dsp:nvSpPr>
        <dsp:cNvPr id="0" name=""/>
        <dsp:cNvSpPr/>
      </dsp:nvSpPr>
      <dsp:spPr>
        <a:xfrm>
          <a:off x="3286" y="236269"/>
          <a:ext cx="3203971" cy="8198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Russia’s war on Ukraine</a:t>
          </a:r>
        </a:p>
      </dsp:txBody>
      <dsp:txXfrm>
        <a:off x="3286" y="236269"/>
        <a:ext cx="3203971" cy="819895"/>
      </dsp:txXfrm>
    </dsp:sp>
    <dsp:sp modelId="{AAADA1AE-A358-4E4B-AA13-C1F8746D9A41}">
      <dsp:nvSpPr>
        <dsp:cNvPr id="0" name=""/>
        <dsp:cNvSpPr/>
      </dsp:nvSpPr>
      <dsp:spPr>
        <a:xfrm>
          <a:off x="3286" y="1056164"/>
          <a:ext cx="3203971" cy="32459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Higher energy prices.</a:t>
          </a:r>
        </a:p>
        <a:p>
          <a:pPr marL="171450" lvl="1" indent="-171450" algn="l" defTabSz="711200">
            <a:lnSpc>
              <a:spcPct val="90000"/>
            </a:lnSpc>
            <a:spcBef>
              <a:spcPct val="0"/>
            </a:spcBef>
            <a:spcAft>
              <a:spcPct val="15000"/>
            </a:spcAft>
            <a:buChar char="•"/>
          </a:pPr>
          <a:r>
            <a:rPr lang="en-US" sz="1600" kern="1200"/>
            <a:t>Higher food prices.</a:t>
          </a:r>
        </a:p>
        <a:p>
          <a:pPr marL="171450" lvl="1" indent="-171450" algn="l" defTabSz="711200">
            <a:lnSpc>
              <a:spcPct val="90000"/>
            </a:lnSpc>
            <a:spcBef>
              <a:spcPct val="0"/>
            </a:spcBef>
            <a:spcAft>
              <a:spcPct val="15000"/>
            </a:spcAft>
            <a:buChar char="•"/>
          </a:pPr>
          <a:r>
            <a:rPr lang="en-US" sz="1600" kern="1200"/>
            <a:t>Higher prices for industrial metals.</a:t>
          </a:r>
        </a:p>
        <a:p>
          <a:pPr marL="171450" lvl="1" indent="-171450" algn="l" defTabSz="711200">
            <a:lnSpc>
              <a:spcPct val="90000"/>
            </a:lnSpc>
            <a:spcBef>
              <a:spcPct val="0"/>
            </a:spcBef>
            <a:spcAft>
              <a:spcPct val="15000"/>
            </a:spcAft>
            <a:buChar char="•"/>
          </a:pPr>
          <a:r>
            <a:rPr lang="en-US" sz="1600" kern="1200"/>
            <a:t>Reduced supply of motor vehicle parts from Ukraine and Russia.</a:t>
          </a:r>
        </a:p>
      </dsp:txBody>
      <dsp:txXfrm>
        <a:off x="3286" y="1056164"/>
        <a:ext cx="3203971" cy="3245962"/>
      </dsp:txXfrm>
    </dsp:sp>
    <dsp:sp modelId="{09B601BE-7B3A-4012-8B54-FD9E89826DC8}">
      <dsp:nvSpPr>
        <dsp:cNvPr id="0" name=""/>
        <dsp:cNvSpPr/>
      </dsp:nvSpPr>
      <dsp:spPr>
        <a:xfrm>
          <a:off x="3655814" y="236269"/>
          <a:ext cx="3203971" cy="8198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China steps up regulation of business and reduces other freedoms</a:t>
          </a:r>
        </a:p>
      </dsp:txBody>
      <dsp:txXfrm>
        <a:off x="3655814" y="236269"/>
        <a:ext cx="3203971" cy="819895"/>
      </dsp:txXfrm>
    </dsp:sp>
    <dsp:sp modelId="{2C603E77-FB20-4330-BD55-C224C5077481}">
      <dsp:nvSpPr>
        <dsp:cNvPr id="0" name=""/>
        <dsp:cNvSpPr/>
      </dsp:nvSpPr>
      <dsp:spPr>
        <a:xfrm>
          <a:off x="3655814" y="1056164"/>
          <a:ext cx="3203971" cy="32459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Less foreign direct investment in China.</a:t>
          </a:r>
        </a:p>
        <a:p>
          <a:pPr marL="171450" lvl="1" indent="-171450" algn="l" defTabSz="711200">
            <a:lnSpc>
              <a:spcPct val="90000"/>
            </a:lnSpc>
            <a:spcBef>
              <a:spcPct val="0"/>
            </a:spcBef>
            <a:spcAft>
              <a:spcPct val="15000"/>
            </a:spcAft>
            <a:buChar char="•"/>
          </a:pPr>
          <a:r>
            <a:rPr lang="en-US" sz="1600" kern="1200"/>
            <a:t>Less entrepreneurial activity implies a smaller Chinese economy than otherwise.</a:t>
          </a:r>
        </a:p>
        <a:p>
          <a:pPr marL="171450" lvl="1" indent="-171450" algn="l" defTabSz="711200">
            <a:lnSpc>
              <a:spcPct val="90000"/>
            </a:lnSpc>
            <a:spcBef>
              <a:spcPct val="0"/>
            </a:spcBef>
            <a:spcAft>
              <a:spcPct val="15000"/>
            </a:spcAft>
            <a:buChar char="•"/>
          </a:pPr>
          <a:r>
            <a:rPr lang="en-US" sz="1600" kern="1200"/>
            <a:t>Markets outperform governments at allocating capital and labor.</a:t>
          </a:r>
        </a:p>
        <a:p>
          <a:pPr marL="171450" lvl="1" indent="-171450" algn="l" defTabSz="711200">
            <a:lnSpc>
              <a:spcPct val="90000"/>
            </a:lnSpc>
            <a:spcBef>
              <a:spcPct val="0"/>
            </a:spcBef>
            <a:spcAft>
              <a:spcPct val="15000"/>
            </a:spcAft>
            <a:buChar char="•"/>
          </a:pPr>
          <a:r>
            <a:rPr lang="en-US" sz="1600" kern="1200"/>
            <a:t>Return of COVID lockdowns imply slower growth and faster inflation globally.</a:t>
          </a:r>
        </a:p>
      </dsp:txBody>
      <dsp:txXfrm>
        <a:off x="3655814" y="1056164"/>
        <a:ext cx="3203971" cy="3245962"/>
      </dsp:txXfrm>
    </dsp:sp>
    <dsp:sp modelId="{A8C92001-CD97-4836-9938-ACB8F19C5227}">
      <dsp:nvSpPr>
        <dsp:cNvPr id="0" name=""/>
        <dsp:cNvSpPr/>
      </dsp:nvSpPr>
      <dsp:spPr>
        <a:xfrm>
          <a:off x="7308342" y="236269"/>
          <a:ext cx="3203971" cy="8198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Less global competition warns of faster price inflation</a:t>
          </a:r>
        </a:p>
      </dsp:txBody>
      <dsp:txXfrm>
        <a:off x="7308342" y="236269"/>
        <a:ext cx="3203971" cy="819895"/>
      </dsp:txXfrm>
    </dsp:sp>
    <dsp:sp modelId="{7EBB2A1C-019B-4AAE-8B3B-62AC8B5C7FC6}">
      <dsp:nvSpPr>
        <dsp:cNvPr id="0" name=""/>
        <dsp:cNvSpPr/>
      </dsp:nvSpPr>
      <dsp:spPr>
        <a:xfrm>
          <a:off x="7308342" y="1056164"/>
          <a:ext cx="3203971" cy="32459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Fed can hike federal funds rate and reduce holdings of both US Treasuries and agency MBS to limit growth of prices and wages. </a:t>
          </a:r>
        </a:p>
      </dsp:txBody>
      <dsp:txXfrm>
        <a:off x="7308342" y="1056164"/>
        <a:ext cx="3203971" cy="32459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BC9EE3-A21F-4572-9F2D-44AC9FF4C190}"/>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1B74734-99A7-4769-8AB4-2C0FD62E9BAB}"/>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AB4097DF-EBA7-44FA-A449-8FA6E9C3E3BB}" type="datetimeFigureOut">
              <a:rPr lang="en-US" smtClean="0"/>
              <a:t>4/26/2022</a:t>
            </a:fld>
            <a:endParaRPr lang="en-US"/>
          </a:p>
        </p:txBody>
      </p:sp>
      <p:sp>
        <p:nvSpPr>
          <p:cNvPr id="4" name="Footer Placeholder 3">
            <a:extLst>
              <a:ext uri="{FF2B5EF4-FFF2-40B4-BE49-F238E27FC236}">
                <a16:creationId xmlns:a16="http://schemas.microsoft.com/office/drawing/2014/main" id="{5C1DAB37-BE05-4D1D-B93B-AC5515B635C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34B28-330A-4B9E-9A0D-F8122E98023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48F4C8A-DC40-42F9-8D32-0ECEE68EF5FD}" type="slidenum">
              <a:rPr lang="en-US" smtClean="0"/>
              <a:t>‹#›</a:t>
            </a:fld>
            <a:endParaRPr lang="en-US"/>
          </a:p>
        </p:txBody>
      </p:sp>
    </p:spTree>
    <p:extLst>
      <p:ext uri="{BB962C8B-B14F-4D97-AF65-F5344CB8AC3E}">
        <p14:creationId xmlns:p14="http://schemas.microsoft.com/office/powerpoint/2010/main" val="1718392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B616A72C-FA18-4859-9D07-CBFC531292EC}" type="datetimeFigureOut">
              <a:rPr lang="en-US" smtClean="0"/>
              <a:t>4/26/2022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95A92B-968B-4AED-9E37-8A6DB123AFB6}" type="slidenum">
              <a:rPr lang="en-US" smtClean="0"/>
              <a:t>‹#›</a:t>
            </a:fld>
            <a:endParaRPr lang="en-US"/>
          </a:p>
        </p:txBody>
      </p:sp>
    </p:spTree>
    <p:extLst>
      <p:ext uri="{BB962C8B-B14F-4D97-AF65-F5344CB8AC3E}">
        <p14:creationId xmlns:p14="http://schemas.microsoft.com/office/powerpoint/2010/main" val="159557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2E2D0B5-2BA0-4D66-9C35-8D336363FCE8}"/>
              </a:ext>
            </a:extLst>
          </p:cNvPr>
          <p:cNvSpPr/>
          <p:nvPr userDrawn="1"/>
        </p:nvSpPr>
        <p:spPr>
          <a:xfrm>
            <a:off x="0" y="6176596"/>
            <a:ext cx="12192000" cy="7017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7B421BE-1896-4444-89DE-21620721F538}"/>
              </a:ext>
            </a:extLst>
          </p:cNvPr>
          <p:cNvSpPr/>
          <p:nvPr userDrawn="1"/>
        </p:nvSpPr>
        <p:spPr>
          <a:xfrm>
            <a:off x="0" y="0"/>
            <a:ext cx="12192000" cy="910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888A3FF-A09A-4B2D-8676-0F6C0B8484CA}"/>
              </a:ext>
            </a:extLst>
          </p:cNvPr>
          <p:cNvSpPr/>
          <p:nvPr userDrawn="1"/>
        </p:nvSpPr>
        <p:spPr>
          <a:xfrm>
            <a:off x="0" y="4498689"/>
            <a:ext cx="12192000" cy="1677906"/>
          </a:xfrm>
          <a:prstGeom prst="rect">
            <a:avLst/>
          </a:prstGeom>
          <a:solidFill>
            <a:srgbClr val="E366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0B5DF74-EAFF-4451-B1FB-3D042099BBE7}"/>
              </a:ext>
            </a:extLst>
          </p:cNvPr>
          <p:cNvSpPr>
            <a:spLocks noGrp="1"/>
          </p:cNvSpPr>
          <p:nvPr>
            <p:ph type="body" sz="quarter" idx="10" hasCustomPrompt="1"/>
          </p:nvPr>
        </p:nvSpPr>
        <p:spPr>
          <a:xfrm>
            <a:off x="403226" y="4498689"/>
            <a:ext cx="11385131" cy="1067722"/>
          </a:xfrm>
        </p:spPr>
        <p:txBody>
          <a:bodyPr anchor="b">
            <a:normAutofit/>
          </a:bodyPr>
          <a:lstStyle>
            <a:lvl1pPr marL="0" indent="0">
              <a:buNone/>
              <a:defRPr sz="4800">
                <a:solidFill>
                  <a:schemeClr val="bg1"/>
                </a:solidFill>
              </a:defRPr>
            </a:lvl1pPr>
          </a:lstStyle>
          <a:p>
            <a:pPr lvl="0"/>
            <a:r>
              <a:rPr lang="en-US" dirty="0"/>
              <a:t>Presentation title</a:t>
            </a:r>
          </a:p>
        </p:txBody>
      </p:sp>
      <p:sp>
        <p:nvSpPr>
          <p:cNvPr id="13" name="TextBox 12">
            <a:extLst>
              <a:ext uri="{FF2B5EF4-FFF2-40B4-BE49-F238E27FC236}">
                <a16:creationId xmlns:a16="http://schemas.microsoft.com/office/drawing/2014/main" id="{BA4A37FC-A610-4CC3-984F-8881531558AF}"/>
              </a:ext>
            </a:extLst>
          </p:cNvPr>
          <p:cNvSpPr txBox="1"/>
          <p:nvPr userDrawn="1"/>
        </p:nvSpPr>
        <p:spPr>
          <a:xfrm>
            <a:off x="403224" y="101059"/>
            <a:ext cx="8116521" cy="707886"/>
          </a:xfrm>
          <a:prstGeom prst="rect">
            <a:avLst/>
          </a:prstGeom>
          <a:noFill/>
        </p:spPr>
        <p:txBody>
          <a:bodyPr wrap="square" rtlCol="0" anchor="ctr">
            <a:spAutoFit/>
          </a:bodyPr>
          <a:lstStyle/>
          <a:p>
            <a:r>
              <a:rPr lang="en-US" sz="4000" cap="all" spc="420" baseline="0" dirty="0">
                <a:solidFill>
                  <a:schemeClr val="bg1">
                    <a:lumMod val="50000"/>
                  </a:schemeClr>
                </a:solidFill>
                <a:latin typeface="Montserrat SemiBold" panose="00000700000000000000" pitchFamily="2" charset="0"/>
              </a:rPr>
              <a:t>Thru The cycle</a:t>
            </a:r>
            <a:endParaRPr lang="en-US" sz="8800" cap="all" spc="420" baseline="0" dirty="0">
              <a:solidFill>
                <a:schemeClr val="bg1">
                  <a:lumMod val="50000"/>
                </a:schemeClr>
              </a:solidFill>
              <a:latin typeface="Montserrat SemiBold" panose="00000700000000000000" pitchFamily="2" charset="0"/>
            </a:endParaRPr>
          </a:p>
        </p:txBody>
      </p:sp>
      <p:sp>
        <p:nvSpPr>
          <p:cNvPr id="17" name="Text Placeholder 16">
            <a:extLst>
              <a:ext uri="{FF2B5EF4-FFF2-40B4-BE49-F238E27FC236}">
                <a16:creationId xmlns:a16="http://schemas.microsoft.com/office/drawing/2014/main" id="{4341F8A0-6EB9-49A4-9CE4-37B5863A4533}"/>
              </a:ext>
            </a:extLst>
          </p:cNvPr>
          <p:cNvSpPr>
            <a:spLocks noGrp="1"/>
          </p:cNvSpPr>
          <p:nvPr>
            <p:ph type="body" sz="quarter" idx="13" hasCustomPrompt="1"/>
          </p:nvPr>
        </p:nvSpPr>
        <p:spPr>
          <a:xfrm>
            <a:off x="403225" y="5566412"/>
            <a:ext cx="11385132" cy="610183"/>
          </a:xfrm>
        </p:spPr>
        <p:txBody>
          <a:bodyPr anchor="ctr">
            <a:normAutofit/>
          </a:bodyPr>
          <a:lstStyle>
            <a:lvl1pPr marL="0" indent="0">
              <a:buNone/>
              <a:defRPr sz="2400">
                <a:solidFill>
                  <a:schemeClr val="bg1">
                    <a:lumMod val="95000"/>
                  </a:schemeClr>
                </a:solidFill>
              </a:defRPr>
            </a:lvl1pPr>
          </a:lstStyle>
          <a:p>
            <a:pPr lvl="0"/>
            <a:r>
              <a:rPr lang="en-US" dirty="0"/>
              <a:t>Subtitle </a:t>
            </a:r>
          </a:p>
        </p:txBody>
      </p:sp>
      <p:sp>
        <p:nvSpPr>
          <p:cNvPr id="28" name="Text Placeholder 27">
            <a:extLst>
              <a:ext uri="{FF2B5EF4-FFF2-40B4-BE49-F238E27FC236}">
                <a16:creationId xmlns:a16="http://schemas.microsoft.com/office/drawing/2014/main" id="{9B13A9BF-AA9E-4D33-8488-31B8CAF87F1F}"/>
              </a:ext>
            </a:extLst>
          </p:cNvPr>
          <p:cNvSpPr>
            <a:spLocks noGrp="1"/>
          </p:cNvSpPr>
          <p:nvPr>
            <p:ph type="body" sz="quarter" idx="14" hasCustomPrompt="1"/>
          </p:nvPr>
        </p:nvSpPr>
        <p:spPr>
          <a:xfrm>
            <a:off x="403224" y="6351372"/>
            <a:ext cx="6617434" cy="352181"/>
          </a:xfrm>
        </p:spPr>
        <p:txBody>
          <a:bodyPr>
            <a:normAutofit/>
          </a:bodyPr>
          <a:lstStyle>
            <a:lvl1pPr marL="0" indent="0">
              <a:buNone/>
              <a:defRPr sz="2000">
                <a:solidFill>
                  <a:schemeClr val="bg1">
                    <a:lumMod val="95000"/>
                  </a:schemeClr>
                </a:solidFill>
              </a:defRPr>
            </a:lvl1pPr>
          </a:lstStyle>
          <a:p>
            <a:pPr lvl="0"/>
            <a:r>
              <a:rPr lang="en-US" dirty="0"/>
              <a:t>Presenter</a:t>
            </a:r>
          </a:p>
        </p:txBody>
      </p:sp>
      <p:sp>
        <p:nvSpPr>
          <p:cNvPr id="30" name="Text Placeholder 29">
            <a:extLst>
              <a:ext uri="{FF2B5EF4-FFF2-40B4-BE49-F238E27FC236}">
                <a16:creationId xmlns:a16="http://schemas.microsoft.com/office/drawing/2014/main" id="{BA6B47D6-1665-468F-B6C1-087AA03448E6}"/>
              </a:ext>
            </a:extLst>
          </p:cNvPr>
          <p:cNvSpPr>
            <a:spLocks noGrp="1"/>
          </p:cNvSpPr>
          <p:nvPr>
            <p:ph type="body" sz="quarter" idx="15" hasCustomPrompt="1"/>
          </p:nvPr>
        </p:nvSpPr>
        <p:spPr>
          <a:xfrm>
            <a:off x="9862719" y="6351372"/>
            <a:ext cx="1925638" cy="352181"/>
          </a:xfrm>
        </p:spPr>
        <p:txBody>
          <a:bodyPr>
            <a:normAutofit/>
          </a:bodyPr>
          <a:lstStyle>
            <a:lvl1pPr marL="0" indent="0" algn="r">
              <a:buNone/>
              <a:defRPr sz="2000">
                <a:solidFill>
                  <a:schemeClr val="bg1">
                    <a:lumMod val="95000"/>
                  </a:schemeClr>
                </a:solidFill>
              </a:defRPr>
            </a:lvl1pPr>
          </a:lstStyle>
          <a:p>
            <a:pPr lvl="0"/>
            <a:r>
              <a:rPr lang="en-US" dirty="0"/>
              <a:t>Date</a:t>
            </a:r>
          </a:p>
        </p:txBody>
      </p:sp>
    </p:spTree>
    <p:extLst>
      <p:ext uri="{BB962C8B-B14F-4D97-AF65-F5344CB8AC3E}">
        <p14:creationId xmlns:p14="http://schemas.microsoft.com/office/powerpoint/2010/main" val="21265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76CBE-11B0-4C2D-9B9E-7C05F1FF826A}"/>
              </a:ext>
            </a:extLst>
          </p:cNvPr>
          <p:cNvSpPr>
            <a:spLocks noGrp="1"/>
          </p:cNvSpPr>
          <p:nvPr>
            <p:ph type="title" hasCustomPrompt="1"/>
          </p:nvPr>
        </p:nvSpPr>
        <p:spPr/>
        <p:txBody>
          <a:bodyPr/>
          <a:lstStyle>
            <a:lvl1pPr>
              <a:defRPr/>
            </a:lvl1pPr>
          </a:lstStyle>
          <a:p>
            <a:r>
              <a:rPr lang="en-US" dirty="0"/>
              <a:t>Headline </a:t>
            </a:r>
          </a:p>
        </p:txBody>
      </p:sp>
      <p:sp>
        <p:nvSpPr>
          <p:cNvPr id="3" name="Content Placeholder 2">
            <a:extLst>
              <a:ext uri="{FF2B5EF4-FFF2-40B4-BE49-F238E27FC236}">
                <a16:creationId xmlns:a16="http://schemas.microsoft.com/office/drawing/2014/main" id="{7BEDAA8A-F299-4AD4-993C-C4BFA82C555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CE900B99-6E4C-49A0-8F3E-C2443DD5B575}"/>
              </a:ext>
            </a:extLst>
          </p:cNvPr>
          <p:cNvSpPr>
            <a:spLocks noGrp="1"/>
          </p:cNvSpPr>
          <p:nvPr>
            <p:ph sz="quarter" idx="10" hasCustomPrompt="1"/>
          </p:nvPr>
        </p:nvSpPr>
        <p:spPr>
          <a:xfrm>
            <a:off x="838200" y="1006475"/>
            <a:ext cx="10515600" cy="819150"/>
          </a:xfrm>
        </p:spPr>
        <p:txBody>
          <a:bodyPr/>
          <a:lstStyle>
            <a:lvl1pPr marL="0" indent="0">
              <a:buNone/>
              <a:defRPr>
                <a:solidFill>
                  <a:schemeClr val="tx1">
                    <a:lumMod val="50000"/>
                    <a:lumOff val="50000"/>
                  </a:schemeClr>
                </a:solidFill>
              </a:defRPr>
            </a:lvl1pPr>
            <a:lvl5pPr marL="1828800" indent="0">
              <a:buNone/>
              <a:defRPr/>
            </a:lvl5pPr>
          </a:lstStyle>
          <a:p>
            <a:pPr lvl="0"/>
            <a:r>
              <a:rPr lang="en-US" dirty="0"/>
              <a:t>Subtitle</a:t>
            </a:r>
          </a:p>
        </p:txBody>
      </p:sp>
      <p:sp>
        <p:nvSpPr>
          <p:cNvPr id="15" name="Slide Number Placeholder 14">
            <a:extLst>
              <a:ext uri="{FF2B5EF4-FFF2-40B4-BE49-F238E27FC236}">
                <a16:creationId xmlns:a16="http://schemas.microsoft.com/office/drawing/2014/main" id="{DBF8A45E-4EAE-4F44-8B62-2909EFBB69C6}"/>
              </a:ext>
            </a:extLst>
          </p:cNvPr>
          <p:cNvSpPr>
            <a:spLocks noGrp="1"/>
          </p:cNvSpPr>
          <p:nvPr>
            <p:ph type="sldNum" sz="quarter" idx="12"/>
          </p:nvPr>
        </p:nvSpPr>
        <p:spPr/>
        <p:txBody>
          <a:bodyPr/>
          <a:lstStyle/>
          <a:p>
            <a:fld id="{FC150DE4-D193-43A6-8FDA-030E274477F1}" type="slidenum">
              <a:rPr lang="en-US" smtClean="0"/>
              <a:t>‹#›</a:t>
            </a:fld>
            <a:endParaRPr lang="en-US"/>
          </a:p>
        </p:txBody>
      </p:sp>
    </p:spTree>
    <p:extLst>
      <p:ext uri="{BB962C8B-B14F-4D97-AF65-F5344CB8AC3E}">
        <p14:creationId xmlns:p14="http://schemas.microsoft.com/office/powerpoint/2010/main" val="301332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F5BCDC-5ACA-41BF-9D45-373B41CFF407}"/>
              </a:ext>
            </a:extLst>
          </p:cNvPr>
          <p:cNvSpPr>
            <a:spLocks noGrp="1"/>
          </p:cNvSpPr>
          <p:nvPr>
            <p:ph type="body" idx="1" hasCustomPrompt="1"/>
          </p:nvPr>
        </p:nvSpPr>
        <p:spPr>
          <a:xfrm>
            <a:off x="838200" y="4202601"/>
            <a:ext cx="10515600" cy="1947618"/>
          </a:xfrm>
        </p:spPr>
        <p:txBody>
          <a:bodyPr>
            <a:normAutofit/>
          </a:bodyPr>
          <a:lstStyle>
            <a:lvl1pPr marL="0" indent="0">
              <a:buNone/>
              <a:defRPr sz="36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title</a:t>
            </a:r>
          </a:p>
        </p:txBody>
      </p:sp>
      <p:sp>
        <p:nvSpPr>
          <p:cNvPr id="10" name="Slide Number Placeholder 9">
            <a:extLst>
              <a:ext uri="{FF2B5EF4-FFF2-40B4-BE49-F238E27FC236}">
                <a16:creationId xmlns:a16="http://schemas.microsoft.com/office/drawing/2014/main" id="{6428A2EE-D3AE-4113-BDE4-B00CADEFF3F0}"/>
              </a:ext>
            </a:extLst>
          </p:cNvPr>
          <p:cNvSpPr>
            <a:spLocks noGrp="1"/>
          </p:cNvSpPr>
          <p:nvPr>
            <p:ph type="sldNum" sz="quarter" idx="11"/>
          </p:nvPr>
        </p:nvSpPr>
        <p:spPr/>
        <p:txBody>
          <a:bodyPr/>
          <a:lstStyle/>
          <a:p>
            <a:fld id="{FC150DE4-D193-43A6-8FDA-030E274477F1}" type="slidenum">
              <a:rPr lang="en-US" smtClean="0"/>
              <a:t>‹#›</a:t>
            </a:fld>
            <a:endParaRPr lang="en-US"/>
          </a:p>
        </p:txBody>
      </p:sp>
    </p:spTree>
    <p:extLst>
      <p:ext uri="{BB962C8B-B14F-4D97-AF65-F5344CB8AC3E}">
        <p14:creationId xmlns:p14="http://schemas.microsoft.com/office/powerpoint/2010/main" val="78356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B07CF-0A12-4011-A4B6-C65A08FB8D5D}"/>
              </a:ext>
            </a:extLst>
          </p:cNvPr>
          <p:cNvSpPr>
            <a:spLocks noGrp="1"/>
          </p:cNvSpPr>
          <p:nvPr>
            <p:ph type="title"/>
          </p:nvPr>
        </p:nvSpPr>
        <p:spPr/>
        <p:txBody>
          <a:bodyPr/>
          <a:lstStyle/>
          <a:p>
            <a:r>
              <a:rPr lang="en-US" dirty="0"/>
              <a:t>Click to edit Master title style</a:t>
            </a:r>
          </a:p>
        </p:txBody>
      </p:sp>
      <p:sp>
        <p:nvSpPr>
          <p:cNvPr id="10" name="Slide Number Placeholder 9">
            <a:extLst>
              <a:ext uri="{FF2B5EF4-FFF2-40B4-BE49-F238E27FC236}">
                <a16:creationId xmlns:a16="http://schemas.microsoft.com/office/drawing/2014/main" id="{9C8A6133-1552-4F77-B65E-0F44DD868A22}"/>
              </a:ext>
            </a:extLst>
          </p:cNvPr>
          <p:cNvSpPr>
            <a:spLocks noGrp="1"/>
          </p:cNvSpPr>
          <p:nvPr>
            <p:ph type="sldNum" sz="quarter" idx="11"/>
          </p:nvPr>
        </p:nvSpPr>
        <p:spPr/>
        <p:txBody>
          <a:bodyPr/>
          <a:lstStyle/>
          <a:p>
            <a:fld id="{FC150DE4-D193-43A6-8FDA-030E274477F1}" type="slidenum">
              <a:rPr lang="en-US" smtClean="0"/>
              <a:t>‹#›</a:t>
            </a:fld>
            <a:endParaRPr lang="en-US"/>
          </a:p>
        </p:txBody>
      </p:sp>
      <p:sp>
        <p:nvSpPr>
          <p:cNvPr id="11" name="Content Placeholder 12">
            <a:extLst>
              <a:ext uri="{FF2B5EF4-FFF2-40B4-BE49-F238E27FC236}">
                <a16:creationId xmlns:a16="http://schemas.microsoft.com/office/drawing/2014/main" id="{A9A99614-E804-4174-A558-BB97AE504DDD}"/>
              </a:ext>
            </a:extLst>
          </p:cNvPr>
          <p:cNvSpPr>
            <a:spLocks noGrp="1"/>
          </p:cNvSpPr>
          <p:nvPr>
            <p:ph sz="quarter" idx="12" hasCustomPrompt="1"/>
          </p:nvPr>
        </p:nvSpPr>
        <p:spPr>
          <a:xfrm>
            <a:off x="838200" y="1006475"/>
            <a:ext cx="10515600" cy="819150"/>
          </a:xfrm>
        </p:spPr>
        <p:txBody>
          <a:bodyPr/>
          <a:lstStyle>
            <a:lvl1pPr marL="0" indent="0">
              <a:buNone/>
              <a:defRPr>
                <a:solidFill>
                  <a:schemeClr val="tx1">
                    <a:lumMod val="50000"/>
                    <a:lumOff val="50000"/>
                  </a:schemeClr>
                </a:solidFill>
              </a:defRPr>
            </a:lvl1pPr>
            <a:lvl5pPr marL="1828800" indent="0">
              <a:buNone/>
              <a:defRPr/>
            </a:lvl5pPr>
          </a:lstStyle>
          <a:p>
            <a:pPr lvl="0"/>
            <a:r>
              <a:rPr lang="en-US" dirty="0"/>
              <a:t>Subtitle</a:t>
            </a:r>
          </a:p>
        </p:txBody>
      </p:sp>
      <p:sp>
        <p:nvSpPr>
          <p:cNvPr id="4" name="Chart Placeholder 3">
            <a:extLst>
              <a:ext uri="{FF2B5EF4-FFF2-40B4-BE49-F238E27FC236}">
                <a16:creationId xmlns:a16="http://schemas.microsoft.com/office/drawing/2014/main" id="{48FA0448-2544-4339-B644-E3F10B839629}"/>
              </a:ext>
            </a:extLst>
          </p:cNvPr>
          <p:cNvSpPr>
            <a:spLocks noGrp="1"/>
          </p:cNvSpPr>
          <p:nvPr>
            <p:ph type="chart" sz="quarter" idx="13" hasCustomPrompt="1"/>
          </p:nvPr>
        </p:nvSpPr>
        <p:spPr>
          <a:xfrm>
            <a:off x="838200" y="1825625"/>
            <a:ext cx="10515600" cy="4530725"/>
          </a:xfrm>
        </p:spPr>
        <p:txBody>
          <a:bodyPr anchor="ctr"/>
          <a:lstStyle>
            <a:lvl1pPr marL="0" indent="0" algn="ctr">
              <a:buNone/>
              <a:defRPr/>
            </a:lvl1pPr>
          </a:lstStyle>
          <a:p>
            <a:r>
              <a:rPr lang="en-US" dirty="0"/>
              <a:t>Paste chart here</a:t>
            </a:r>
          </a:p>
        </p:txBody>
      </p:sp>
    </p:spTree>
    <p:extLst>
      <p:ext uri="{BB962C8B-B14F-4D97-AF65-F5344CB8AC3E}">
        <p14:creationId xmlns:p14="http://schemas.microsoft.com/office/powerpoint/2010/main" val="188690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A583-E5EA-49EE-82F0-C3FF6C920DF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0F583DA-FB1A-4A5D-AF8D-79909EBB7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71B153-9D4D-45BA-85E4-38F96C775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2B21BBFE-9AEB-4242-AF19-81C0D48270C5}"/>
              </a:ext>
            </a:extLst>
          </p:cNvPr>
          <p:cNvSpPr>
            <a:spLocks noGrp="1"/>
          </p:cNvSpPr>
          <p:nvPr>
            <p:ph type="sldNum" sz="quarter" idx="11"/>
          </p:nvPr>
        </p:nvSpPr>
        <p:spPr/>
        <p:txBody>
          <a:bodyPr/>
          <a:lstStyle/>
          <a:p>
            <a:fld id="{FC150DE4-D193-43A6-8FDA-030E274477F1}" type="slidenum">
              <a:rPr lang="en-US" smtClean="0"/>
              <a:t>‹#›</a:t>
            </a:fld>
            <a:endParaRPr lang="en-US"/>
          </a:p>
        </p:txBody>
      </p:sp>
      <p:sp>
        <p:nvSpPr>
          <p:cNvPr id="14" name="Content Placeholder 12">
            <a:extLst>
              <a:ext uri="{FF2B5EF4-FFF2-40B4-BE49-F238E27FC236}">
                <a16:creationId xmlns:a16="http://schemas.microsoft.com/office/drawing/2014/main" id="{E61E06DC-6C49-4ACB-95E9-DE2FBDBC4944}"/>
              </a:ext>
            </a:extLst>
          </p:cNvPr>
          <p:cNvSpPr>
            <a:spLocks noGrp="1"/>
          </p:cNvSpPr>
          <p:nvPr>
            <p:ph sz="quarter" idx="12" hasCustomPrompt="1"/>
          </p:nvPr>
        </p:nvSpPr>
        <p:spPr>
          <a:xfrm>
            <a:off x="838200" y="1006475"/>
            <a:ext cx="10515600" cy="819150"/>
          </a:xfrm>
        </p:spPr>
        <p:txBody>
          <a:bodyPr/>
          <a:lstStyle>
            <a:lvl1pPr marL="0" indent="0">
              <a:buNone/>
              <a:defRPr>
                <a:solidFill>
                  <a:schemeClr val="tx1">
                    <a:lumMod val="50000"/>
                    <a:lumOff val="50000"/>
                  </a:schemeClr>
                </a:solidFill>
              </a:defRPr>
            </a:lvl1pPr>
            <a:lvl5pPr marL="1828800" indent="0">
              <a:buNone/>
              <a:defRPr/>
            </a:lvl5pPr>
          </a:lstStyle>
          <a:p>
            <a:pPr lvl="0"/>
            <a:r>
              <a:rPr lang="en-US" dirty="0"/>
              <a:t>Subtitle</a:t>
            </a:r>
          </a:p>
        </p:txBody>
      </p:sp>
    </p:spTree>
    <p:extLst>
      <p:ext uri="{BB962C8B-B14F-4D97-AF65-F5344CB8AC3E}">
        <p14:creationId xmlns:p14="http://schemas.microsoft.com/office/powerpoint/2010/main" val="33943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9B8441-5CC4-421D-BDFA-8EDC08B88D6B}"/>
              </a:ext>
            </a:extLst>
          </p:cNvPr>
          <p:cNvSpPr>
            <a:spLocks noGrp="1"/>
          </p:cNvSpPr>
          <p:nvPr>
            <p:ph type="body" idx="1" hasCustomPrompt="1"/>
          </p:nvPr>
        </p:nvSpPr>
        <p:spPr>
          <a:xfrm>
            <a:off x="839788" y="1825625"/>
            <a:ext cx="5157787" cy="679450"/>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heading 1</a:t>
            </a:r>
          </a:p>
        </p:txBody>
      </p:sp>
      <p:sp>
        <p:nvSpPr>
          <p:cNvPr id="4" name="Content Placeholder 3">
            <a:extLst>
              <a:ext uri="{FF2B5EF4-FFF2-40B4-BE49-F238E27FC236}">
                <a16:creationId xmlns:a16="http://schemas.microsoft.com/office/drawing/2014/main" id="{5F7FDC21-539F-4A24-A303-F47AAC52DFC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EA6FE02-3573-4970-8B33-CCB485912269}"/>
              </a:ext>
            </a:extLst>
          </p:cNvPr>
          <p:cNvSpPr>
            <a:spLocks noGrp="1"/>
          </p:cNvSpPr>
          <p:nvPr>
            <p:ph type="body" sz="quarter" idx="3" hasCustomPrompt="1"/>
          </p:nvPr>
        </p:nvSpPr>
        <p:spPr>
          <a:xfrm>
            <a:off x="6172200" y="1825625"/>
            <a:ext cx="5183188" cy="679450"/>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heading 2</a:t>
            </a:r>
          </a:p>
        </p:txBody>
      </p:sp>
      <p:sp>
        <p:nvSpPr>
          <p:cNvPr id="6" name="Content Placeholder 5">
            <a:extLst>
              <a:ext uri="{FF2B5EF4-FFF2-40B4-BE49-F238E27FC236}">
                <a16:creationId xmlns:a16="http://schemas.microsoft.com/office/drawing/2014/main" id="{5E3FEEBE-00E1-4E5F-A68E-D9DC5D043C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FEB7600-5203-4B73-943A-099FDFD6DA46}"/>
              </a:ext>
            </a:extLst>
          </p:cNvPr>
          <p:cNvSpPr>
            <a:spLocks noGrp="1"/>
          </p:cNvSpPr>
          <p:nvPr>
            <p:ph sz="quarter" idx="12" hasCustomPrompt="1"/>
          </p:nvPr>
        </p:nvSpPr>
        <p:spPr>
          <a:xfrm>
            <a:off x="838200" y="1006475"/>
            <a:ext cx="10515600" cy="819150"/>
          </a:xfrm>
        </p:spPr>
        <p:txBody>
          <a:bodyPr/>
          <a:lstStyle>
            <a:lvl1pPr marL="0" indent="0">
              <a:buNone/>
              <a:defRPr>
                <a:solidFill>
                  <a:schemeClr val="tx1">
                    <a:lumMod val="50000"/>
                    <a:lumOff val="50000"/>
                  </a:schemeClr>
                </a:solidFill>
              </a:defRPr>
            </a:lvl1pPr>
            <a:lvl5pPr marL="1828800" indent="0">
              <a:buNone/>
              <a:defRPr/>
            </a:lvl5pPr>
          </a:lstStyle>
          <a:p>
            <a:pPr lvl="0"/>
            <a:r>
              <a:rPr lang="en-US" dirty="0"/>
              <a:t>Subtitle</a:t>
            </a:r>
          </a:p>
        </p:txBody>
      </p:sp>
      <p:sp>
        <p:nvSpPr>
          <p:cNvPr id="7" name="Slide Number Placeholder 6">
            <a:extLst>
              <a:ext uri="{FF2B5EF4-FFF2-40B4-BE49-F238E27FC236}">
                <a16:creationId xmlns:a16="http://schemas.microsoft.com/office/drawing/2014/main" id="{611F00D4-17A6-4946-9171-36DDCAE54126}"/>
              </a:ext>
            </a:extLst>
          </p:cNvPr>
          <p:cNvSpPr>
            <a:spLocks noGrp="1"/>
          </p:cNvSpPr>
          <p:nvPr>
            <p:ph type="sldNum" sz="quarter" idx="14"/>
          </p:nvPr>
        </p:nvSpPr>
        <p:spPr/>
        <p:txBody>
          <a:bodyPr/>
          <a:lstStyle/>
          <a:p>
            <a:fld id="{FC150DE4-D193-43A6-8FDA-030E274477F1}" type="slidenum">
              <a:rPr lang="en-US" smtClean="0"/>
              <a:t>‹#›</a:t>
            </a:fld>
            <a:endParaRPr lang="en-US"/>
          </a:p>
        </p:txBody>
      </p:sp>
      <p:sp>
        <p:nvSpPr>
          <p:cNvPr id="8" name="Title 7">
            <a:extLst>
              <a:ext uri="{FF2B5EF4-FFF2-40B4-BE49-F238E27FC236}">
                <a16:creationId xmlns:a16="http://schemas.microsoft.com/office/drawing/2014/main" id="{D02591F8-C506-4110-B0C8-79D227BD710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44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right">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36FB68-3C85-4224-A990-9D5D2742732D}"/>
              </a:ext>
            </a:extLst>
          </p:cNvPr>
          <p:cNvSpPr/>
          <p:nvPr userDrawn="1"/>
        </p:nvSpPr>
        <p:spPr>
          <a:xfrm>
            <a:off x="-1" y="0"/>
            <a:ext cx="12192000" cy="17188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3AFCEB-136A-4631-AB58-B4527275A9F2}"/>
              </a:ext>
            </a:extLst>
          </p:cNvPr>
          <p:cNvSpPr/>
          <p:nvPr userDrawn="1"/>
        </p:nvSpPr>
        <p:spPr>
          <a:xfrm>
            <a:off x="24912" y="5147948"/>
            <a:ext cx="12192000" cy="17188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D899FB-A60B-444C-A932-9808DB9E0640}"/>
              </a:ext>
            </a:extLst>
          </p:cNvPr>
          <p:cNvSpPr/>
          <p:nvPr userDrawn="1"/>
        </p:nvSpPr>
        <p:spPr>
          <a:xfrm>
            <a:off x="7612356" y="5776560"/>
            <a:ext cx="3055644" cy="523220"/>
          </a:xfrm>
          <a:prstGeom prst="rect">
            <a:avLst/>
          </a:prstGeom>
        </p:spPr>
        <p:txBody>
          <a:bodyPr wrap="none">
            <a:spAutoFit/>
          </a:bodyPr>
          <a:lstStyle/>
          <a:p>
            <a:pPr algn="r"/>
            <a:r>
              <a:rPr lang="en-US" sz="1400" b="0" i="0" dirty="0">
                <a:solidFill>
                  <a:srgbClr val="595959"/>
                </a:solidFill>
                <a:effectLst/>
                <a:latin typeface="Montserrat" panose="00000500000000000000" pitchFamily="2" charset="0"/>
              </a:rPr>
              <a:t>Copyright © 2021 Thru the Cycle</a:t>
            </a:r>
          </a:p>
          <a:p>
            <a:pPr algn="r"/>
            <a:r>
              <a:rPr lang="en-US" sz="1400" b="0" i="0" dirty="0">
                <a:solidFill>
                  <a:srgbClr val="595959"/>
                </a:solidFill>
                <a:effectLst/>
                <a:latin typeface="Montserrat" panose="00000500000000000000" pitchFamily="2" charset="0"/>
              </a:rPr>
              <a:t>All Rights Reserved</a:t>
            </a:r>
            <a:endParaRPr lang="en-US" sz="1400" dirty="0">
              <a:latin typeface="Montserrat" panose="00000500000000000000" pitchFamily="2" charset="0"/>
            </a:endParaRPr>
          </a:p>
        </p:txBody>
      </p:sp>
      <p:sp>
        <p:nvSpPr>
          <p:cNvPr id="5" name="Rectangle 4">
            <a:extLst>
              <a:ext uri="{FF2B5EF4-FFF2-40B4-BE49-F238E27FC236}">
                <a16:creationId xmlns:a16="http://schemas.microsoft.com/office/drawing/2014/main" id="{E1B87080-5096-42D2-BCBB-86BC886F398C}"/>
              </a:ext>
            </a:extLst>
          </p:cNvPr>
          <p:cNvSpPr/>
          <p:nvPr userDrawn="1"/>
        </p:nvSpPr>
        <p:spPr>
          <a:xfrm>
            <a:off x="1524000" y="5407233"/>
            <a:ext cx="3641481" cy="1200329"/>
          </a:xfrm>
          <a:prstGeom prst="rect">
            <a:avLst/>
          </a:prstGeom>
        </p:spPr>
        <p:txBody>
          <a:bodyPr wrap="square">
            <a:spAutoFit/>
          </a:bodyPr>
          <a:lstStyle/>
          <a:p>
            <a:r>
              <a:rPr lang="en-US" dirty="0">
                <a:solidFill>
                  <a:schemeClr val="tx1">
                    <a:lumMod val="50000"/>
                    <a:lumOff val="50000"/>
                  </a:schemeClr>
                </a:solidFill>
              </a:rPr>
              <a:t>John </a:t>
            </a:r>
            <a:r>
              <a:rPr lang="en-US" dirty="0" err="1">
                <a:solidFill>
                  <a:schemeClr val="tx1">
                    <a:lumMod val="50000"/>
                    <a:lumOff val="50000"/>
                  </a:schemeClr>
                </a:solidFill>
              </a:rPr>
              <a:t>Lonski</a:t>
            </a:r>
            <a:endParaRPr lang="en-US" dirty="0">
              <a:solidFill>
                <a:schemeClr val="tx1">
                  <a:lumMod val="50000"/>
                  <a:lumOff val="50000"/>
                </a:schemeClr>
              </a:solidFill>
            </a:endParaRPr>
          </a:p>
          <a:p>
            <a:r>
              <a:rPr lang="en-US" dirty="0">
                <a:solidFill>
                  <a:schemeClr val="tx1">
                    <a:lumMod val="50000"/>
                    <a:lumOff val="50000"/>
                  </a:schemeClr>
                </a:solidFill>
              </a:rPr>
              <a:t>President</a:t>
            </a:r>
          </a:p>
          <a:p>
            <a:r>
              <a:rPr lang="en-US" dirty="0">
                <a:solidFill>
                  <a:schemeClr val="tx1">
                    <a:lumMod val="50000"/>
                    <a:lumOff val="50000"/>
                  </a:schemeClr>
                </a:solidFill>
              </a:rPr>
              <a:t>JLonski@ThrutheCycle.com </a:t>
            </a:r>
          </a:p>
          <a:p>
            <a:r>
              <a:rPr lang="en-US" dirty="0">
                <a:solidFill>
                  <a:schemeClr val="tx1">
                    <a:lumMod val="50000"/>
                    <a:lumOff val="50000"/>
                  </a:schemeClr>
                </a:solidFill>
              </a:rPr>
              <a:t>914.329.7042</a:t>
            </a:r>
          </a:p>
        </p:txBody>
      </p:sp>
      <p:sp>
        <p:nvSpPr>
          <p:cNvPr id="6" name="TextBox 5">
            <a:extLst>
              <a:ext uri="{FF2B5EF4-FFF2-40B4-BE49-F238E27FC236}">
                <a16:creationId xmlns:a16="http://schemas.microsoft.com/office/drawing/2014/main" id="{23DB0DC1-46FC-4EC7-858C-0288823A2D34}"/>
              </a:ext>
            </a:extLst>
          </p:cNvPr>
          <p:cNvSpPr txBox="1"/>
          <p:nvPr userDrawn="1"/>
        </p:nvSpPr>
        <p:spPr>
          <a:xfrm>
            <a:off x="1910861" y="3167390"/>
            <a:ext cx="8370276" cy="523220"/>
          </a:xfrm>
          <a:prstGeom prst="rect">
            <a:avLst/>
          </a:prstGeom>
          <a:noFill/>
        </p:spPr>
        <p:txBody>
          <a:bodyPr wrap="square" rtlCol="0" anchor="ctr">
            <a:spAutoFit/>
          </a:bodyPr>
          <a:lstStyle/>
          <a:p>
            <a:pPr algn="ctr"/>
            <a:r>
              <a:rPr lang="en-US" sz="2800" cap="all" baseline="0" dirty="0">
                <a:latin typeface="Montserrat SemiBold" panose="00000700000000000000" pitchFamily="2" charset="0"/>
              </a:rPr>
              <a:t>Thank you</a:t>
            </a:r>
          </a:p>
        </p:txBody>
      </p:sp>
      <p:sp>
        <p:nvSpPr>
          <p:cNvPr id="10" name="TextBox 9">
            <a:extLst>
              <a:ext uri="{FF2B5EF4-FFF2-40B4-BE49-F238E27FC236}">
                <a16:creationId xmlns:a16="http://schemas.microsoft.com/office/drawing/2014/main" id="{F641DD54-E05C-4F00-8F50-919DC5939FCC}"/>
              </a:ext>
            </a:extLst>
          </p:cNvPr>
          <p:cNvSpPr txBox="1"/>
          <p:nvPr userDrawn="1"/>
        </p:nvSpPr>
        <p:spPr>
          <a:xfrm>
            <a:off x="2878748" y="505505"/>
            <a:ext cx="6484327" cy="707886"/>
          </a:xfrm>
          <a:prstGeom prst="rect">
            <a:avLst/>
          </a:prstGeom>
          <a:noFill/>
        </p:spPr>
        <p:txBody>
          <a:bodyPr wrap="square" rtlCol="0">
            <a:spAutoFit/>
          </a:bodyPr>
          <a:lstStyle/>
          <a:p>
            <a:pPr algn="ctr"/>
            <a:r>
              <a:rPr lang="en-US" sz="4000" cap="all" spc="420" baseline="0" dirty="0">
                <a:solidFill>
                  <a:schemeClr val="bg1">
                    <a:lumMod val="50000"/>
                  </a:schemeClr>
                </a:solidFill>
                <a:latin typeface="Montserrat SemiBold" panose="00000700000000000000" pitchFamily="2" charset="0"/>
              </a:rPr>
              <a:t>Thru the cycle</a:t>
            </a:r>
          </a:p>
        </p:txBody>
      </p:sp>
    </p:spTree>
    <p:extLst>
      <p:ext uri="{BB962C8B-B14F-4D97-AF65-F5344CB8AC3E}">
        <p14:creationId xmlns:p14="http://schemas.microsoft.com/office/powerpoint/2010/main" val="80800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EA039-B43B-41B7-AE13-45F9E2C10C5F}"/>
              </a:ext>
            </a:extLst>
          </p:cNvPr>
          <p:cNvSpPr>
            <a:spLocks noGrp="1"/>
          </p:cNvSpPr>
          <p:nvPr>
            <p:ph type="title"/>
          </p:nvPr>
        </p:nvSpPr>
        <p:spPr>
          <a:xfrm>
            <a:off x="838200" y="365126"/>
            <a:ext cx="10515600" cy="641594"/>
          </a:xfrm>
          <a:prstGeom prst="rect">
            <a:avLst/>
          </a:prstGeom>
        </p:spPr>
        <p:txBody>
          <a:bodyPr vert="horz" lIns="91440" tIns="45720" rIns="91440" bIns="45720" rtlCol="0" anchor="ctr">
            <a:normAutofit/>
          </a:bodyPr>
          <a:lstStyle/>
          <a:p>
            <a:r>
              <a:rPr lang="en-US" dirty="0"/>
              <a:t>Headline</a:t>
            </a:r>
          </a:p>
        </p:txBody>
      </p:sp>
      <p:sp>
        <p:nvSpPr>
          <p:cNvPr id="3" name="Text Placeholder 2">
            <a:extLst>
              <a:ext uri="{FF2B5EF4-FFF2-40B4-BE49-F238E27FC236}">
                <a16:creationId xmlns:a16="http://schemas.microsoft.com/office/drawing/2014/main" id="{DC5683E6-D2FB-49F5-BE1F-63DB5C780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a:extLst>
              <a:ext uri="{FF2B5EF4-FFF2-40B4-BE49-F238E27FC236}">
                <a16:creationId xmlns:a16="http://schemas.microsoft.com/office/drawing/2014/main" id="{B4ED37BC-C301-4BFB-A9A2-AB7A86F07D14}"/>
              </a:ext>
            </a:extLst>
          </p:cNvPr>
          <p:cNvSpPr>
            <a:spLocks noGrp="1"/>
          </p:cNvSpPr>
          <p:nvPr>
            <p:ph type="sldNum" sz="quarter" idx="4"/>
          </p:nvPr>
        </p:nvSpPr>
        <p:spPr>
          <a:xfrm>
            <a:off x="10364524" y="6356350"/>
            <a:ext cx="9892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0DE4-D193-43A6-8FDA-030E274477F1}" type="slidenum">
              <a:rPr lang="en-US" smtClean="0"/>
              <a:t>‹#›</a:t>
            </a:fld>
            <a:endParaRPr lang="en-US"/>
          </a:p>
        </p:txBody>
      </p:sp>
      <p:sp>
        <p:nvSpPr>
          <p:cNvPr id="6" name="Rectangle 5">
            <a:extLst>
              <a:ext uri="{FF2B5EF4-FFF2-40B4-BE49-F238E27FC236}">
                <a16:creationId xmlns:a16="http://schemas.microsoft.com/office/drawing/2014/main" id="{1E2BDA25-AB9D-4BB3-A229-916837A6431E}"/>
              </a:ext>
            </a:extLst>
          </p:cNvPr>
          <p:cNvSpPr/>
          <p:nvPr userDrawn="1"/>
        </p:nvSpPr>
        <p:spPr>
          <a:xfrm>
            <a:off x="838200" y="6369635"/>
            <a:ext cx="2777363" cy="338554"/>
          </a:xfrm>
          <a:prstGeom prst="rect">
            <a:avLst/>
          </a:prstGeom>
        </p:spPr>
        <p:txBody>
          <a:bodyPr wrap="none">
            <a:spAutoFit/>
          </a:bodyPr>
          <a:lstStyle/>
          <a:p>
            <a:r>
              <a:rPr lang="en-US" sz="1600" cap="all" spc="420" dirty="0">
                <a:solidFill>
                  <a:schemeClr val="bg1">
                    <a:lumMod val="50000"/>
                  </a:schemeClr>
                </a:solidFill>
                <a:latin typeface="Montserrat SemiBold" panose="00000700000000000000" pitchFamily="2" charset="0"/>
              </a:rPr>
              <a:t>Thru the cycle</a:t>
            </a:r>
          </a:p>
        </p:txBody>
      </p:sp>
    </p:spTree>
    <p:extLst>
      <p:ext uri="{BB962C8B-B14F-4D97-AF65-F5344CB8AC3E}">
        <p14:creationId xmlns:p14="http://schemas.microsoft.com/office/powerpoint/2010/main" val="27374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FB31E8-6CFF-4558-B9AF-03FF31D0A1C9}"/>
              </a:ext>
            </a:extLst>
          </p:cNvPr>
          <p:cNvSpPr>
            <a:spLocks noGrp="1"/>
          </p:cNvSpPr>
          <p:nvPr>
            <p:ph type="body" sz="quarter" idx="10"/>
          </p:nvPr>
        </p:nvSpPr>
        <p:spPr>
          <a:xfrm>
            <a:off x="403226" y="4498689"/>
            <a:ext cx="11385131" cy="769050"/>
          </a:xfrm>
        </p:spPr>
        <p:txBody>
          <a:bodyPr>
            <a:normAutofit fontScale="92500"/>
          </a:bodyPr>
          <a:lstStyle/>
          <a:p>
            <a:r>
              <a:rPr lang="en-US" sz="4300" b="1" i="0" dirty="0">
                <a:solidFill>
                  <a:srgbClr val="000000"/>
                </a:solidFill>
                <a:effectLst/>
                <a:latin typeface="Calibri" panose="020F0502020204030204" pitchFamily="34" charset="0"/>
              </a:rPr>
              <a:t>Outlook 2022-2023: 1970s Redux Minus the Disco?</a:t>
            </a:r>
            <a:r>
              <a:rPr lang="en-US" dirty="0"/>
              <a:t> </a:t>
            </a:r>
          </a:p>
        </p:txBody>
      </p:sp>
      <p:sp>
        <p:nvSpPr>
          <p:cNvPr id="4" name="Text Placeholder 3">
            <a:extLst>
              <a:ext uri="{FF2B5EF4-FFF2-40B4-BE49-F238E27FC236}">
                <a16:creationId xmlns:a16="http://schemas.microsoft.com/office/drawing/2014/main" id="{69AF8896-FA0E-4723-9D10-D104CF9E62DF}"/>
              </a:ext>
            </a:extLst>
          </p:cNvPr>
          <p:cNvSpPr>
            <a:spLocks noGrp="1"/>
          </p:cNvSpPr>
          <p:nvPr>
            <p:ph type="body" sz="quarter" idx="14"/>
          </p:nvPr>
        </p:nvSpPr>
        <p:spPr/>
        <p:txBody>
          <a:bodyPr>
            <a:normAutofit lnSpcReduction="10000"/>
          </a:bodyPr>
          <a:lstStyle/>
          <a:p>
            <a:r>
              <a:rPr lang="en-US" dirty="0"/>
              <a:t>John Lonski, President, Thru the Cycle</a:t>
            </a:r>
          </a:p>
        </p:txBody>
      </p:sp>
      <p:sp>
        <p:nvSpPr>
          <p:cNvPr id="5" name="Text Placeholder 4">
            <a:extLst>
              <a:ext uri="{FF2B5EF4-FFF2-40B4-BE49-F238E27FC236}">
                <a16:creationId xmlns:a16="http://schemas.microsoft.com/office/drawing/2014/main" id="{CC2AA9D7-7A4B-4522-B7AD-D35AFE05DA4E}"/>
              </a:ext>
            </a:extLst>
          </p:cNvPr>
          <p:cNvSpPr>
            <a:spLocks noGrp="1"/>
          </p:cNvSpPr>
          <p:nvPr>
            <p:ph type="body" sz="quarter" idx="15"/>
          </p:nvPr>
        </p:nvSpPr>
        <p:spPr/>
        <p:txBody>
          <a:bodyPr>
            <a:normAutofit lnSpcReduction="10000"/>
          </a:bodyPr>
          <a:lstStyle/>
          <a:p>
            <a:r>
              <a:rPr lang="en-US" dirty="0"/>
              <a:t>April 2022</a:t>
            </a:r>
          </a:p>
        </p:txBody>
      </p:sp>
    </p:spTree>
    <p:extLst>
      <p:ext uri="{BB962C8B-B14F-4D97-AF65-F5344CB8AC3E}">
        <p14:creationId xmlns:p14="http://schemas.microsoft.com/office/powerpoint/2010/main" val="333404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0" y="557063"/>
            <a:ext cx="10535098" cy="905428"/>
          </a:xfrm>
        </p:spPr>
        <p:txBody>
          <a:bodyPr>
            <a:normAutofit fontScale="90000"/>
          </a:bodyPr>
          <a:lstStyle/>
          <a:p>
            <a:br>
              <a:rPr lang="en-US" sz="2400" b="1" i="0" u="none" strike="noStrike" dirty="0">
                <a:solidFill>
                  <a:srgbClr val="000000"/>
                </a:solidFill>
                <a:effectLst/>
                <a:latin typeface="+mj-lt"/>
              </a:rPr>
            </a:br>
            <a:r>
              <a:rPr lang="en-US" sz="2800" b="1" i="0" u="none" strike="noStrike" dirty="0">
                <a:solidFill>
                  <a:srgbClr val="000000"/>
                </a:solidFill>
                <a:effectLst/>
                <a:latin typeface="+mj-lt"/>
              </a:rPr>
              <a:t>Fed’s net purchases </a:t>
            </a:r>
            <a:r>
              <a:rPr lang="en-US" sz="2800" b="1" dirty="0">
                <a:solidFill>
                  <a:srgbClr val="000000"/>
                </a:solidFill>
                <a:latin typeface="+mj-lt"/>
              </a:rPr>
              <a:t>of US Treasury notes &amp; bonds topped Treasury’s net issuance of notes &amp; bonds in 2020</a:t>
            </a:r>
            <a:br>
              <a:rPr lang="en-US" sz="2800" b="1" dirty="0">
                <a:solidFill>
                  <a:srgbClr val="000000"/>
                </a:solidFill>
                <a:latin typeface="+mj-lt"/>
              </a:rPr>
            </a:br>
            <a:br>
              <a:rPr lang="en-US" sz="2400" b="1" dirty="0">
                <a:solidFill>
                  <a:srgbClr val="000000"/>
                </a:solidFill>
                <a:latin typeface="+mj-lt"/>
              </a:rPr>
            </a:br>
            <a:r>
              <a:rPr lang="en-US" sz="1900" i="0" u="none" strike="noStrike" dirty="0">
                <a:effectLst/>
                <a:latin typeface="+mn-lt"/>
              </a:rPr>
              <a:t>2020’s monetization of federal debt was most pronounced since World War II.</a:t>
            </a:r>
            <a:br>
              <a:rPr lang="en-US" sz="1900" i="0" u="none" strike="noStrike" dirty="0">
                <a:effectLst/>
                <a:latin typeface="+mn-lt"/>
              </a:rPr>
            </a:br>
            <a:br>
              <a:rPr lang="en-US" sz="1900" i="0" u="none" strike="noStrike" dirty="0">
                <a:effectLst/>
                <a:latin typeface="+mn-lt"/>
              </a:rPr>
            </a:br>
            <a:r>
              <a:rPr lang="en-US" sz="1900" i="0" u="none" strike="noStrike" dirty="0">
                <a:effectLst/>
                <a:latin typeface="+mn-lt"/>
              </a:rPr>
              <a:t>Fed holdings of Treasury notes &amp; bonds rose from pre-COVID $2.2 trillion to recent $5.4 trillion.</a:t>
            </a:r>
            <a:endParaRPr lang="en-US" sz="19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10</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738227" y="6234118"/>
            <a:ext cx="6105364" cy="276999"/>
          </a:xfrm>
          <a:prstGeom prst="rect">
            <a:avLst/>
          </a:prstGeom>
        </p:spPr>
        <p:txBody>
          <a:bodyPr wrap="square">
            <a:spAutoFit/>
          </a:bodyPr>
          <a:lstStyle/>
          <a:p>
            <a:pPr algn="r"/>
            <a:r>
              <a:rPr lang="en-US" sz="1200" i="1" dirty="0" err="1">
                <a:solidFill>
                  <a:srgbClr val="000000"/>
                </a:solidFill>
                <a:latin typeface="Arial" panose="020B0604020202020204" pitchFamily="34" charset="0"/>
              </a:rPr>
              <a:t>yy</a:t>
            </a:r>
            <a:r>
              <a:rPr lang="en-US" sz="1200" i="1" dirty="0">
                <a:solidFill>
                  <a:srgbClr val="000000"/>
                </a:solidFill>
                <a:latin typeface="Arial" panose="020B0604020202020204" pitchFamily="34" charset="0"/>
              </a:rPr>
              <a:t> change for </a:t>
            </a:r>
            <a:r>
              <a:rPr lang="en-US" sz="1200" i="1" dirty="0" err="1">
                <a:solidFill>
                  <a:srgbClr val="000000"/>
                </a:solidFill>
                <a:latin typeface="Arial" panose="020B0604020202020204" pitchFamily="34" charset="0"/>
              </a:rPr>
              <a:t>outstandings</a:t>
            </a:r>
            <a:r>
              <a:rPr lang="en-US" sz="1200" i="1" dirty="0">
                <a:solidFill>
                  <a:srgbClr val="000000"/>
                </a:solidFill>
                <a:latin typeface="Arial" panose="020B0604020202020204" pitchFamily="34" charset="0"/>
              </a:rPr>
              <a:t> in $ billions; </a:t>
            </a:r>
            <a:r>
              <a:rPr lang="en-US" sz="1200" b="0" i="1" u="none" strike="noStrike" dirty="0">
                <a:solidFill>
                  <a:srgbClr val="000000"/>
                </a:solidFill>
                <a:effectLst/>
                <a:latin typeface="Arial" panose="020B0604020202020204" pitchFamily="34" charset="0"/>
              </a:rPr>
              <a:t>source: Federal Reserve, Thru the Cycl</a:t>
            </a:r>
            <a:r>
              <a:rPr lang="en-US" sz="1200" b="0" i="0" u="none" strike="noStrike" dirty="0">
                <a:solidFill>
                  <a:srgbClr val="000000"/>
                </a:solidFill>
                <a:effectLst/>
                <a:latin typeface="Arial" panose="020B0604020202020204" pitchFamily="34" charset="0"/>
              </a:rPr>
              <a:t>e</a:t>
            </a:r>
            <a:endParaRPr lang="en-US" sz="12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15" name="Chart Placeholder 14">
            <a:extLst>
              <a:ext uri="{FF2B5EF4-FFF2-40B4-BE49-F238E27FC236}">
                <a16:creationId xmlns:a16="http://schemas.microsoft.com/office/drawing/2014/main" id="{F3C27E22-050D-407C-9343-75AC263AE7CB}"/>
              </a:ext>
            </a:extLst>
          </p:cNvPr>
          <p:cNvPicPr>
            <a:picLocks noGrp="1" noChangeAspect="1"/>
          </p:cNvPicPr>
          <p:nvPr>
            <p:ph type="chart" sz="quarter" idx="13"/>
          </p:nvPr>
        </p:nvPicPr>
        <p:blipFill>
          <a:blip r:embed="rId2"/>
          <a:stretch>
            <a:fillRect/>
          </a:stretch>
        </p:blipFill>
        <p:spPr>
          <a:xfrm>
            <a:off x="1212573" y="2090056"/>
            <a:ext cx="9790043" cy="4060373"/>
          </a:xfrm>
          <a:prstGeom prst="rect">
            <a:avLst/>
          </a:prstGeom>
        </p:spPr>
      </p:pic>
    </p:spTree>
    <p:extLst>
      <p:ext uri="{BB962C8B-B14F-4D97-AF65-F5344CB8AC3E}">
        <p14:creationId xmlns:p14="http://schemas.microsoft.com/office/powerpoint/2010/main" val="400920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0" y="451313"/>
            <a:ext cx="10535098" cy="905428"/>
          </a:xfrm>
        </p:spPr>
        <p:txBody>
          <a:bodyPr>
            <a:normAutofit fontScale="90000"/>
          </a:bodyPr>
          <a:lstStyle/>
          <a:p>
            <a:br>
              <a:rPr lang="en-US" sz="2400" b="1" i="0" u="none" strike="noStrike" dirty="0">
                <a:solidFill>
                  <a:srgbClr val="000000"/>
                </a:solidFill>
                <a:effectLst/>
                <a:latin typeface="+mj-lt"/>
              </a:rPr>
            </a:br>
            <a:r>
              <a:rPr lang="en-US" sz="2200" b="1" i="0" u="none" strike="noStrike" dirty="0">
                <a:solidFill>
                  <a:srgbClr val="000000"/>
                </a:solidFill>
                <a:effectLst/>
                <a:latin typeface="Montserrat ExtraBold" panose="00000900000000000000" pitchFamily="2" charset="0"/>
              </a:rPr>
              <a:t>When Fed last reduced its holdings of US Treasury bonds during 2017-2019, average 10-year Treasury yield rose from Q3-2016's 1.56% to Q4-2018's 3.03%</a:t>
            </a:r>
            <a:br>
              <a:rPr lang="en-US" sz="2200" b="1" i="0" u="none" strike="noStrike" dirty="0">
                <a:solidFill>
                  <a:srgbClr val="000000"/>
                </a:solidFill>
                <a:effectLst/>
                <a:latin typeface="Montserrat ExtraBold" panose="00000900000000000000" pitchFamily="2" charset="0"/>
              </a:rPr>
            </a:br>
            <a:br>
              <a:rPr lang="en-US" sz="2400" b="1" dirty="0">
                <a:solidFill>
                  <a:srgbClr val="000000"/>
                </a:solidFill>
                <a:latin typeface="+mj-lt"/>
              </a:rPr>
            </a:br>
            <a:r>
              <a:rPr lang="en-US" sz="2000" i="0" u="none" strike="noStrike" dirty="0">
                <a:effectLst/>
                <a:latin typeface="+mn-lt"/>
              </a:rPr>
              <a:t>Only a disinflationary slowing of expenditures will prevent 10-year Treasury yield from breaking above 3.5% in 2022</a:t>
            </a:r>
            <a:endParaRPr lang="en-US" sz="22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11</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738227" y="6234119"/>
            <a:ext cx="6105364"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source: Federal Reserve, Thru the Cycl</a:t>
            </a:r>
            <a:r>
              <a:rPr lang="en-US" sz="1200" b="0" i="0" u="none" strike="noStrike" dirty="0">
                <a:solidFill>
                  <a:srgbClr val="000000"/>
                </a:solidFill>
                <a:effectLst/>
                <a:latin typeface="Arial" panose="020B0604020202020204" pitchFamily="34" charset="0"/>
              </a:rPr>
              <a:t>e</a:t>
            </a:r>
            <a:endParaRPr lang="en-US" sz="12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9" name="Picture 8">
            <a:extLst>
              <a:ext uri="{FF2B5EF4-FFF2-40B4-BE49-F238E27FC236}">
                <a16:creationId xmlns:a16="http://schemas.microsoft.com/office/drawing/2014/main" id="{4456464A-0D2B-416C-92D6-254CDDB60202}"/>
              </a:ext>
            </a:extLst>
          </p:cNvPr>
          <p:cNvPicPr>
            <a:picLocks noChangeAspect="1"/>
          </p:cNvPicPr>
          <p:nvPr/>
        </p:nvPicPr>
        <p:blipFill>
          <a:blip r:embed="rId2"/>
          <a:stretch>
            <a:fillRect/>
          </a:stretch>
        </p:blipFill>
        <p:spPr>
          <a:xfrm>
            <a:off x="1390261" y="1838131"/>
            <a:ext cx="9181323" cy="4395987"/>
          </a:xfrm>
          <a:prstGeom prst="rect">
            <a:avLst/>
          </a:prstGeom>
        </p:spPr>
      </p:pic>
    </p:spTree>
    <p:extLst>
      <p:ext uri="{BB962C8B-B14F-4D97-AF65-F5344CB8AC3E}">
        <p14:creationId xmlns:p14="http://schemas.microsoft.com/office/powerpoint/2010/main" val="276943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457200" y="352354"/>
            <a:ext cx="11047445" cy="1271173"/>
          </a:xfrm>
        </p:spPr>
        <p:txBody>
          <a:bodyPr>
            <a:normAutofit fontScale="90000"/>
          </a:bodyPr>
          <a:lstStyle/>
          <a:p>
            <a:r>
              <a:rPr lang="en-US" sz="2200" b="1" i="0" u="none" strike="noStrike" dirty="0">
                <a:solidFill>
                  <a:srgbClr val="000000"/>
                </a:solidFill>
                <a:effectLst/>
                <a:latin typeface="+mj-lt"/>
              </a:rPr>
              <a:t>Growth of M2 money supply, or cash, far outran M2's fastest pace of inflationary 1970s</a:t>
            </a:r>
            <a:r>
              <a:rPr lang="en-US" sz="1700" dirty="0"/>
              <a:t> </a:t>
            </a:r>
            <a:br>
              <a:rPr lang="en-US" sz="1700" dirty="0"/>
            </a:br>
            <a:br>
              <a:rPr lang="en-US" sz="1700" dirty="0"/>
            </a:br>
            <a:r>
              <a:rPr lang="en-US" sz="1600" dirty="0">
                <a:latin typeface="+mn-lt"/>
              </a:rPr>
              <a:t>Monetization of federal debt accelerated money supply growth … Washington effectively funded COVID-related spending with “helicopter money”.</a:t>
            </a:r>
            <a:br>
              <a:rPr lang="en-US" sz="1600" dirty="0">
                <a:latin typeface="+mn-lt"/>
              </a:rPr>
            </a:br>
            <a:br>
              <a:rPr lang="en-US" sz="1600" dirty="0">
                <a:latin typeface="+mn-lt"/>
              </a:rPr>
            </a:br>
            <a:r>
              <a:rPr lang="en-US" sz="1600" dirty="0">
                <a:latin typeface="+mn-lt"/>
              </a:rPr>
              <a:t>Recent M2 includes $2.2 trillion of currency, $18.6 trillion of liquid deposits, and $1.0 trillion of money market funds.  </a:t>
            </a: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12</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879909" y="6261913"/>
            <a:ext cx="6223519" cy="276999"/>
          </a:xfrm>
          <a:prstGeom prst="rect">
            <a:avLst/>
          </a:prstGeom>
        </p:spPr>
        <p:txBody>
          <a:bodyPr wrap="square">
            <a:spAutoFit/>
          </a:bodyPr>
          <a:lstStyle/>
          <a:p>
            <a:pPr algn="r"/>
            <a:r>
              <a:rPr lang="en-US" sz="1200" b="0" i="1" u="none" strike="noStrike" dirty="0" err="1">
                <a:solidFill>
                  <a:srgbClr val="000000"/>
                </a:solidFill>
                <a:effectLst/>
                <a:latin typeface="Arial" panose="020B0604020202020204" pitchFamily="34" charset="0"/>
              </a:rPr>
              <a:t>yr</a:t>
            </a:r>
            <a:r>
              <a:rPr lang="en-US" sz="1200" b="0" i="1" u="none" strike="noStrike" dirty="0">
                <a:solidFill>
                  <a:srgbClr val="000000"/>
                </a:solidFill>
                <a:effectLst/>
                <a:latin typeface="Arial" panose="020B0604020202020204" pitchFamily="34" charset="0"/>
              </a:rPr>
              <a:t>-over-</a:t>
            </a:r>
            <a:r>
              <a:rPr lang="en-US" sz="1200" b="0" i="1" u="none" strike="noStrike" dirty="0" err="1">
                <a:solidFill>
                  <a:srgbClr val="000000"/>
                </a:solidFill>
                <a:effectLst/>
                <a:latin typeface="Arial" panose="020B0604020202020204" pitchFamily="34" charset="0"/>
              </a:rPr>
              <a:t>yr</a:t>
            </a:r>
            <a:r>
              <a:rPr lang="en-US" sz="1200" b="0" i="1" u="none" strike="noStrike" dirty="0">
                <a:solidFill>
                  <a:srgbClr val="000000"/>
                </a:solidFill>
                <a:effectLst/>
                <a:latin typeface="Arial" panose="020B0604020202020204" pitchFamily="34" charset="0"/>
              </a:rPr>
              <a:t> % change of 12-mo. average; source: Federal Reserve, NBER, Thru the Cycle</a:t>
            </a:r>
            <a:endParaRPr lang="en-US" sz="1200" dirty="0"/>
          </a:p>
        </p:txBody>
      </p:sp>
      <p:pic>
        <p:nvPicPr>
          <p:cNvPr id="8" name="Picture 7">
            <a:extLst>
              <a:ext uri="{FF2B5EF4-FFF2-40B4-BE49-F238E27FC236}">
                <a16:creationId xmlns:a16="http://schemas.microsoft.com/office/drawing/2014/main" id="{1397BADC-08AC-4C5B-8767-9A8336C4CBEB}"/>
              </a:ext>
            </a:extLst>
          </p:cNvPr>
          <p:cNvPicPr>
            <a:picLocks noChangeAspect="1"/>
          </p:cNvPicPr>
          <p:nvPr/>
        </p:nvPicPr>
        <p:blipFill>
          <a:blip r:embed="rId2"/>
          <a:stretch>
            <a:fillRect/>
          </a:stretch>
        </p:blipFill>
        <p:spPr>
          <a:xfrm>
            <a:off x="1364677" y="1706499"/>
            <a:ext cx="9232490" cy="4472442"/>
          </a:xfrm>
          <a:prstGeom prst="rect">
            <a:avLst/>
          </a:prstGeom>
        </p:spPr>
      </p:pic>
    </p:spTree>
    <p:extLst>
      <p:ext uri="{BB962C8B-B14F-4D97-AF65-F5344CB8AC3E}">
        <p14:creationId xmlns:p14="http://schemas.microsoft.com/office/powerpoint/2010/main" val="66327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2306" y="305699"/>
            <a:ext cx="11353800" cy="1271173"/>
          </a:xfrm>
        </p:spPr>
        <p:txBody>
          <a:bodyPr>
            <a:normAutofit fontScale="90000"/>
          </a:bodyPr>
          <a:lstStyle/>
          <a:p>
            <a:r>
              <a:rPr lang="en-US" sz="2200" b="1" i="0" u="none" strike="noStrike" dirty="0">
                <a:solidFill>
                  <a:srgbClr val="000000"/>
                </a:solidFill>
                <a:effectLst/>
                <a:latin typeface="+mj-lt"/>
              </a:rPr>
              <a:t>Never has M2 exceeded its trend-line estimate by $4.6 trillion, or 28%</a:t>
            </a:r>
            <a:br>
              <a:rPr lang="en-US" sz="2200" dirty="0">
                <a:latin typeface="+mj-lt"/>
              </a:rPr>
            </a:br>
            <a:br>
              <a:rPr lang="en-US" sz="1700" dirty="0"/>
            </a:br>
            <a:r>
              <a:rPr lang="en-US" sz="1600" dirty="0">
                <a:latin typeface="+mn-lt"/>
              </a:rPr>
              <a:t>What becomes of the excess cash?</a:t>
            </a:r>
            <a:br>
              <a:rPr lang="en-US" sz="1600" dirty="0">
                <a:latin typeface="+mn-lt"/>
              </a:rPr>
            </a:br>
            <a:br>
              <a:rPr lang="en-US" sz="1600" dirty="0">
                <a:latin typeface="+mn-lt"/>
              </a:rPr>
            </a:br>
            <a:r>
              <a:rPr lang="en-US" sz="1600" dirty="0">
                <a:latin typeface="+mn-lt"/>
              </a:rPr>
              <a:t>Fed will slow M2’s growth by hiking fed funds and reducing its holdings of Treasuries and agency MBS.</a:t>
            </a: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13</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920642" y="6217850"/>
            <a:ext cx="6223519"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mov. 12-mo. avg. in $ trillions; source: Federal Reserve, NBER, Thru the Cycle</a:t>
            </a:r>
            <a:endParaRPr lang="en-US" sz="1200" dirty="0"/>
          </a:p>
        </p:txBody>
      </p:sp>
      <p:pic>
        <p:nvPicPr>
          <p:cNvPr id="6" name="Picture 5">
            <a:extLst>
              <a:ext uri="{FF2B5EF4-FFF2-40B4-BE49-F238E27FC236}">
                <a16:creationId xmlns:a16="http://schemas.microsoft.com/office/drawing/2014/main" id="{0FAC9A45-7CF1-452A-B253-219718F9E351}"/>
              </a:ext>
            </a:extLst>
          </p:cNvPr>
          <p:cNvPicPr>
            <a:picLocks noChangeAspect="1"/>
          </p:cNvPicPr>
          <p:nvPr/>
        </p:nvPicPr>
        <p:blipFill>
          <a:blip r:embed="rId2"/>
          <a:stretch>
            <a:fillRect/>
          </a:stretch>
        </p:blipFill>
        <p:spPr>
          <a:xfrm>
            <a:off x="1297858" y="1576872"/>
            <a:ext cx="9606116" cy="4568289"/>
          </a:xfrm>
          <a:prstGeom prst="rect">
            <a:avLst/>
          </a:prstGeom>
        </p:spPr>
      </p:pic>
    </p:spTree>
    <p:extLst>
      <p:ext uri="{BB962C8B-B14F-4D97-AF65-F5344CB8AC3E}">
        <p14:creationId xmlns:p14="http://schemas.microsoft.com/office/powerpoint/2010/main" val="324652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2" y="395071"/>
            <a:ext cx="10908322" cy="1323223"/>
          </a:xfrm>
        </p:spPr>
        <p:txBody>
          <a:bodyPr>
            <a:normAutofit fontScale="90000"/>
          </a:bodyPr>
          <a:lstStyle/>
          <a:p>
            <a:r>
              <a:rPr lang="en-US" sz="2600" b="1" i="0" u="none" strike="noStrike" dirty="0">
                <a:solidFill>
                  <a:srgbClr val="000000"/>
                </a:solidFill>
                <a:effectLst/>
                <a:latin typeface="+mj-lt"/>
              </a:rPr>
              <a:t>Ultra-high ratio of M2 to GDP reflects an abundance of cash that stokes price growth of financial and real assets, as well as goods and services</a:t>
            </a:r>
            <a:br>
              <a:rPr lang="en-US" sz="2600" b="1" i="0" u="none" strike="noStrike" dirty="0">
                <a:solidFill>
                  <a:srgbClr val="000000"/>
                </a:solidFill>
                <a:effectLst/>
                <a:latin typeface="+mj-lt"/>
              </a:rPr>
            </a:br>
            <a:br>
              <a:rPr lang="en-US" sz="2400" b="1" i="0" u="none" strike="noStrike" dirty="0">
                <a:solidFill>
                  <a:srgbClr val="000000"/>
                </a:solidFill>
                <a:effectLst/>
                <a:latin typeface="+mj-lt"/>
              </a:rPr>
            </a:br>
            <a:r>
              <a:rPr lang="en-US" sz="1800" i="0" u="none" strike="noStrike" dirty="0">
                <a:solidFill>
                  <a:srgbClr val="000000"/>
                </a:solidFill>
                <a:effectLst/>
                <a:latin typeface="+mn-lt"/>
              </a:rPr>
              <a:t>1</a:t>
            </a:r>
            <a:r>
              <a:rPr lang="en-US" sz="1800" dirty="0">
                <a:solidFill>
                  <a:srgbClr val="000000"/>
                </a:solidFill>
                <a:latin typeface="+mn-lt"/>
              </a:rPr>
              <a:t>999-2022’s trend line puts M2 at 79% of GDP versus Q1-2022’s actual 89% implying actual M2 exceeds trend-line M2 by $2.4 trillion.</a:t>
            </a: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14</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5950689" y="6236512"/>
            <a:ext cx="5169614" cy="276999"/>
          </a:xfrm>
          <a:prstGeom prst="rect">
            <a:avLst/>
          </a:prstGeom>
        </p:spPr>
        <p:txBody>
          <a:bodyPr wrap="square">
            <a:spAutoFit/>
          </a:bodyPr>
          <a:lstStyle/>
          <a:p>
            <a:pPr algn="r"/>
            <a:r>
              <a:rPr lang="en-US" sz="1200" i="1" dirty="0"/>
              <a:t>source: Federal Reserve, NEA, NBER, Thru the Cycl</a:t>
            </a:r>
            <a:r>
              <a:rPr lang="en-US" sz="1200" dirty="0"/>
              <a:t>e </a:t>
            </a:r>
          </a:p>
        </p:txBody>
      </p:sp>
      <p:pic>
        <p:nvPicPr>
          <p:cNvPr id="4" name="Picture 3">
            <a:extLst>
              <a:ext uri="{FF2B5EF4-FFF2-40B4-BE49-F238E27FC236}">
                <a16:creationId xmlns:a16="http://schemas.microsoft.com/office/drawing/2014/main" id="{A7D61539-D739-440D-A55D-BD606405B771}"/>
              </a:ext>
            </a:extLst>
          </p:cNvPr>
          <p:cNvPicPr>
            <a:picLocks noChangeAspect="1"/>
          </p:cNvPicPr>
          <p:nvPr/>
        </p:nvPicPr>
        <p:blipFill>
          <a:blip r:embed="rId2"/>
          <a:stretch>
            <a:fillRect/>
          </a:stretch>
        </p:blipFill>
        <p:spPr>
          <a:xfrm>
            <a:off x="1297857" y="1858297"/>
            <a:ext cx="9478297" cy="4378214"/>
          </a:xfrm>
          <a:prstGeom prst="rect">
            <a:avLst/>
          </a:prstGeom>
        </p:spPr>
      </p:pic>
    </p:spTree>
    <p:extLst>
      <p:ext uri="{BB962C8B-B14F-4D97-AF65-F5344CB8AC3E}">
        <p14:creationId xmlns:p14="http://schemas.microsoft.com/office/powerpoint/2010/main" val="3119940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6" y="4679925"/>
            <a:ext cx="10741719" cy="795826"/>
          </a:xfrm>
        </p:spPr>
        <p:txBody>
          <a:bodyPr>
            <a:noAutofit/>
          </a:bodyPr>
          <a:lstStyle/>
          <a:p>
            <a:r>
              <a:rPr lang="en-US" sz="4000" b="1" dirty="0"/>
              <a:t>Wage-price spiral would add to difficulty of ending rapid price inflation</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15</a:t>
            </a:fld>
            <a:endParaRPr lang="en-US"/>
          </a:p>
        </p:txBody>
      </p:sp>
    </p:spTree>
    <p:extLst>
      <p:ext uri="{BB962C8B-B14F-4D97-AF65-F5344CB8AC3E}">
        <p14:creationId xmlns:p14="http://schemas.microsoft.com/office/powerpoint/2010/main" val="299022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838200" y="918713"/>
            <a:ext cx="11353800" cy="466699"/>
          </a:xfrm>
        </p:spPr>
        <p:txBody>
          <a:bodyPr>
            <a:normAutofit fontScale="90000"/>
          </a:bodyPr>
          <a:lstStyle/>
          <a:p>
            <a:r>
              <a:rPr lang="en-US" sz="3100" b="1" i="0" u="none" strike="noStrike" dirty="0">
                <a:solidFill>
                  <a:srgbClr val="000000"/>
                </a:solidFill>
                <a:effectLst/>
                <a:latin typeface="+mj-lt"/>
              </a:rPr>
              <a:t>A</a:t>
            </a:r>
            <a:r>
              <a:rPr lang="en-US" sz="3100" b="1" dirty="0">
                <a:solidFill>
                  <a:srgbClr val="000000"/>
                </a:solidFill>
                <a:latin typeface="+mj-lt"/>
              </a:rPr>
              <a:t>fter-tax income determines affordability of higher prices</a:t>
            </a:r>
            <a:br>
              <a:rPr lang="en-US" sz="2400" b="1" i="0" u="none" strike="noStrike" dirty="0">
                <a:solidFill>
                  <a:srgbClr val="000000"/>
                </a:solidFill>
                <a:effectLst/>
                <a:latin typeface="+mj-lt"/>
              </a:rPr>
            </a:br>
            <a:br>
              <a:rPr lang="en-US" sz="2400" b="1" i="0" u="none" strike="noStrike" dirty="0">
                <a:solidFill>
                  <a:srgbClr val="000000"/>
                </a:solidFill>
                <a:effectLst/>
                <a:latin typeface="+mj-lt"/>
              </a:rPr>
            </a:br>
            <a:br>
              <a:rPr lang="en-US" sz="1800" b="1" i="0" u="none" strike="noStrike" dirty="0">
                <a:solidFill>
                  <a:srgbClr val="000000"/>
                </a:solidFill>
                <a:effectLst/>
                <a:latin typeface="Arial" panose="020B0604020202020204" pitchFamily="34" charset="0"/>
              </a:rPr>
            </a:br>
            <a:endParaRPr lang="en-US" dirty="0"/>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16</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148345" y="6199354"/>
            <a:ext cx="6880439" cy="276999"/>
          </a:xfrm>
          <a:prstGeom prst="rect">
            <a:avLst/>
          </a:prstGeom>
        </p:spPr>
        <p:txBody>
          <a:bodyPr wrap="square">
            <a:spAutoFit/>
          </a:bodyPr>
          <a:lstStyle/>
          <a:p>
            <a:pPr algn="r"/>
            <a:r>
              <a:rPr lang="en-US" sz="1200" i="1" u="none" strike="noStrike" dirty="0" err="1">
                <a:effectLst/>
              </a:rPr>
              <a:t>yy</a:t>
            </a:r>
            <a:r>
              <a:rPr lang="en-US" sz="1200" i="1" u="none" strike="noStrike" dirty="0">
                <a:effectLst/>
              </a:rPr>
              <a:t>% change of moving 12-month averages; source: BEA, NBER, Thru the Cycle</a:t>
            </a:r>
            <a:endParaRPr lang="en-US" sz="1200" dirty="0"/>
          </a:p>
        </p:txBody>
      </p:sp>
      <p:sp>
        <p:nvSpPr>
          <p:cNvPr id="15" name="Content Placeholder 14">
            <a:extLst>
              <a:ext uri="{FF2B5EF4-FFF2-40B4-BE49-F238E27FC236}">
                <a16:creationId xmlns:a16="http://schemas.microsoft.com/office/drawing/2014/main" id="{A8739A67-BEFD-48F0-9775-8426A1A10E8D}"/>
              </a:ext>
            </a:extLst>
          </p:cNvPr>
          <p:cNvSpPr>
            <a:spLocks noGrp="1"/>
          </p:cNvSpPr>
          <p:nvPr>
            <p:ph sz="quarter" idx="12"/>
          </p:nvPr>
        </p:nvSpPr>
        <p:spPr>
          <a:xfrm>
            <a:off x="838200" y="925610"/>
            <a:ext cx="10515600" cy="807866"/>
          </a:xfrm>
        </p:spPr>
        <p:txBody>
          <a:bodyPr>
            <a:noAutofit/>
          </a:bodyPr>
          <a:lstStyle/>
          <a:p>
            <a:r>
              <a:rPr lang="en-US" sz="1600" i="0" u="none" strike="noStrike" dirty="0">
                <a:solidFill>
                  <a:srgbClr val="000000"/>
                </a:solidFill>
                <a:effectLst/>
                <a:latin typeface="+mn-lt"/>
              </a:rPr>
              <a:t>Averages of </a:t>
            </a:r>
            <a:r>
              <a:rPr lang="en-US" sz="1600" dirty="0">
                <a:solidFill>
                  <a:srgbClr val="000000"/>
                </a:solidFill>
                <a:latin typeface="+mn-lt"/>
              </a:rPr>
              <a:t>1974-1981</a:t>
            </a:r>
            <a:r>
              <a:rPr lang="en-US" sz="1600" i="0" u="none" strike="noStrike" dirty="0">
                <a:solidFill>
                  <a:srgbClr val="000000"/>
                </a:solidFill>
                <a:effectLst/>
                <a:latin typeface="+mn-lt"/>
              </a:rPr>
              <a:t> were 9.4% for CPI inflation and 10.4% for </a:t>
            </a:r>
            <a:r>
              <a:rPr lang="en-US" sz="1600" dirty="0">
                <a:solidFill>
                  <a:srgbClr val="000000"/>
                </a:solidFill>
                <a:latin typeface="+mn-lt"/>
              </a:rPr>
              <a:t>d</a:t>
            </a:r>
            <a:r>
              <a:rPr lang="en-US" sz="1600" i="0" u="none" strike="noStrike" dirty="0">
                <a:solidFill>
                  <a:srgbClr val="000000"/>
                </a:solidFill>
                <a:effectLst/>
                <a:latin typeface="+mn-lt"/>
              </a:rPr>
              <a:t>isposable personal income growth</a:t>
            </a:r>
          </a:p>
          <a:p>
            <a:r>
              <a:rPr lang="en-US" sz="1600" dirty="0">
                <a:solidFill>
                  <a:srgbClr val="000000"/>
                </a:solidFill>
                <a:latin typeface="+mn-lt"/>
              </a:rPr>
              <a:t>After-tax income’s moving 12-month average slowed from Mar-21’s 11.0% to Feb-22’s 4.4%</a:t>
            </a:r>
            <a:endParaRPr lang="en-US" sz="1600" dirty="0">
              <a:latin typeface="+mn-lt"/>
            </a:endParaRPr>
          </a:p>
        </p:txBody>
      </p:sp>
      <p:pic>
        <p:nvPicPr>
          <p:cNvPr id="4" name="Picture 3">
            <a:extLst>
              <a:ext uri="{FF2B5EF4-FFF2-40B4-BE49-F238E27FC236}">
                <a16:creationId xmlns:a16="http://schemas.microsoft.com/office/drawing/2014/main" id="{BD139B5C-4C55-4DA3-9D12-EBCBFAC265A4}"/>
              </a:ext>
            </a:extLst>
          </p:cNvPr>
          <p:cNvPicPr>
            <a:picLocks noChangeAspect="1"/>
          </p:cNvPicPr>
          <p:nvPr/>
        </p:nvPicPr>
        <p:blipFill>
          <a:blip r:embed="rId2"/>
          <a:stretch>
            <a:fillRect/>
          </a:stretch>
        </p:blipFill>
        <p:spPr>
          <a:xfrm>
            <a:off x="1444689" y="1720503"/>
            <a:ext cx="9302621" cy="4452143"/>
          </a:xfrm>
          <a:prstGeom prst="rect">
            <a:avLst/>
          </a:prstGeom>
        </p:spPr>
      </p:pic>
    </p:spTree>
    <p:extLst>
      <p:ext uri="{BB962C8B-B14F-4D97-AF65-F5344CB8AC3E}">
        <p14:creationId xmlns:p14="http://schemas.microsoft.com/office/powerpoint/2010/main" val="231994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92EF-9880-489A-865B-E5A9FDCD4797}"/>
              </a:ext>
            </a:extLst>
          </p:cNvPr>
          <p:cNvSpPr>
            <a:spLocks noGrp="1"/>
          </p:cNvSpPr>
          <p:nvPr>
            <p:ph type="title"/>
          </p:nvPr>
        </p:nvSpPr>
        <p:spPr>
          <a:xfrm>
            <a:off x="838200" y="421112"/>
            <a:ext cx="10515600" cy="641594"/>
          </a:xfrm>
        </p:spPr>
        <p:txBody>
          <a:bodyPr>
            <a:noAutofit/>
          </a:bodyPr>
          <a:lstStyle/>
          <a:p>
            <a:r>
              <a:rPr lang="en-US" sz="2250" b="1" i="0" u="none" strike="noStrike" dirty="0">
                <a:solidFill>
                  <a:srgbClr val="000000"/>
                </a:solidFill>
                <a:effectLst/>
                <a:latin typeface="+mj-lt"/>
              </a:rPr>
              <a:t>Non-managerial wage growth shows 0.82 correlation with CPI inflation</a:t>
            </a:r>
            <a:endParaRPr lang="en-US" sz="2250" dirty="0"/>
          </a:p>
        </p:txBody>
      </p:sp>
      <p:sp>
        <p:nvSpPr>
          <p:cNvPr id="3" name="Slide Number Placeholder 2">
            <a:extLst>
              <a:ext uri="{FF2B5EF4-FFF2-40B4-BE49-F238E27FC236}">
                <a16:creationId xmlns:a16="http://schemas.microsoft.com/office/drawing/2014/main" id="{5B799239-ACED-40C5-84D9-E6A7C455A272}"/>
              </a:ext>
            </a:extLst>
          </p:cNvPr>
          <p:cNvSpPr>
            <a:spLocks noGrp="1"/>
          </p:cNvSpPr>
          <p:nvPr>
            <p:ph type="sldNum" sz="quarter" idx="11"/>
          </p:nvPr>
        </p:nvSpPr>
        <p:spPr/>
        <p:txBody>
          <a:bodyPr/>
          <a:lstStyle/>
          <a:p>
            <a:fld id="{FC150DE4-D193-43A6-8FDA-030E274477F1}" type="slidenum">
              <a:rPr lang="en-US" smtClean="0"/>
              <a:t>17</a:t>
            </a:fld>
            <a:endParaRPr lang="en-US"/>
          </a:p>
        </p:txBody>
      </p:sp>
      <p:sp>
        <p:nvSpPr>
          <p:cNvPr id="4" name="Content Placeholder 3">
            <a:extLst>
              <a:ext uri="{FF2B5EF4-FFF2-40B4-BE49-F238E27FC236}">
                <a16:creationId xmlns:a16="http://schemas.microsoft.com/office/drawing/2014/main" id="{330699DE-7312-4604-BE22-C9D7A1B97119}"/>
              </a:ext>
            </a:extLst>
          </p:cNvPr>
          <p:cNvSpPr>
            <a:spLocks noGrp="1"/>
          </p:cNvSpPr>
          <p:nvPr>
            <p:ph sz="quarter" idx="12"/>
          </p:nvPr>
        </p:nvSpPr>
        <p:spPr>
          <a:xfrm>
            <a:off x="838200" y="1101012"/>
            <a:ext cx="10515600" cy="749282"/>
          </a:xfrm>
        </p:spPr>
        <p:txBody>
          <a:bodyPr>
            <a:normAutofit/>
          </a:bodyPr>
          <a:lstStyle/>
          <a:p>
            <a:r>
              <a:rPr lang="en-US" sz="1600" dirty="0">
                <a:solidFill>
                  <a:schemeClr val="tx1"/>
                </a:solidFill>
                <a:latin typeface="+mn-lt"/>
              </a:rPr>
              <a:t>8.4% CPI inflation of 1972-1981 was made possible by 7.4% wage growth.</a:t>
            </a:r>
          </a:p>
          <a:p>
            <a:r>
              <a:rPr lang="en-US" sz="1600" dirty="0">
                <a:solidFill>
                  <a:schemeClr val="tx1"/>
                </a:solidFill>
                <a:latin typeface="+mn-lt"/>
              </a:rPr>
              <a:t>March 2022’s 6.7% year-to-year advance by non-managerial hourly wage lagged 8.4% CPI inflation</a:t>
            </a:r>
          </a:p>
        </p:txBody>
      </p:sp>
      <p:sp>
        <p:nvSpPr>
          <p:cNvPr id="8" name="TextBox 7">
            <a:extLst>
              <a:ext uri="{FF2B5EF4-FFF2-40B4-BE49-F238E27FC236}">
                <a16:creationId xmlns:a16="http://schemas.microsoft.com/office/drawing/2014/main" id="{F7ABBDDA-2BCD-4C8A-8E7A-E8F91593A447}"/>
              </a:ext>
            </a:extLst>
          </p:cNvPr>
          <p:cNvSpPr txBox="1"/>
          <p:nvPr/>
        </p:nvSpPr>
        <p:spPr>
          <a:xfrm>
            <a:off x="4136762" y="6168810"/>
            <a:ext cx="7437499" cy="276999"/>
          </a:xfrm>
          <a:prstGeom prst="rect">
            <a:avLst/>
          </a:prstGeom>
          <a:noFill/>
        </p:spPr>
        <p:txBody>
          <a:bodyPr wrap="square">
            <a:spAutoFit/>
          </a:bodyPr>
          <a:lstStyle/>
          <a:p>
            <a:r>
              <a:rPr lang="en-US" sz="1200" dirty="0"/>
              <a:t>annual % change of moving yearlong averages; source: BLS, NBER, Thru the Cycle</a:t>
            </a:r>
          </a:p>
        </p:txBody>
      </p:sp>
      <p:pic>
        <p:nvPicPr>
          <p:cNvPr id="9" name="Chart Placeholder 8">
            <a:extLst>
              <a:ext uri="{FF2B5EF4-FFF2-40B4-BE49-F238E27FC236}">
                <a16:creationId xmlns:a16="http://schemas.microsoft.com/office/drawing/2014/main" id="{6FEC6B92-7102-4516-A80E-A6A9D568B136}"/>
              </a:ext>
            </a:extLst>
          </p:cNvPr>
          <p:cNvPicPr>
            <a:picLocks noGrp="1" noChangeAspect="1"/>
          </p:cNvPicPr>
          <p:nvPr>
            <p:ph type="chart" sz="quarter" idx="13"/>
          </p:nvPr>
        </p:nvPicPr>
        <p:blipFill>
          <a:blip r:embed="rId2"/>
          <a:stretch>
            <a:fillRect/>
          </a:stretch>
        </p:blipFill>
        <p:spPr>
          <a:xfrm>
            <a:off x="1209677" y="1850294"/>
            <a:ext cx="9427221" cy="4275204"/>
          </a:xfrm>
          <a:prstGeom prst="rect">
            <a:avLst/>
          </a:prstGeom>
        </p:spPr>
      </p:pic>
    </p:spTree>
    <p:extLst>
      <p:ext uri="{BB962C8B-B14F-4D97-AF65-F5344CB8AC3E}">
        <p14:creationId xmlns:p14="http://schemas.microsoft.com/office/powerpoint/2010/main" val="3395969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92EF-9880-489A-865B-E5A9FDCD4797}"/>
              </a:ext>
            </a:extLst>
          </p:cNvPr>
          <p:cNvSpPr>
            <a:spLocks noGrp="1"/>
          </p:cNvSpPr>
          <p:nvPr>
            <p:ph type="title"/>
          </p:nvPr>
        </p:nvSpPr>
        <p:spPr>
          <a:xfrm>
            <a:off x="838200" y="486429"/>
            <a:ext cx="10515600" cy="641594"/>
          </a:xfrm>
        </p:spPr>
        <p:txBody>
          <a:bodyPr>
            <a:noAutofit/>
          </a:bodyPr>
          <a:lstStyle/>
          <a:p>
            <a:r>
              <a:rPr lang="en-US" sz="2250" b="1" i="0" u="none" strike="noStrike" dirty="0">
                <a:solidFill>
                  <a:srgbClr val="000000"/>
                </a:solidFill>
                <a:effectLst/>
                <a:latin typeface="+mj-lt"/>
              </a:rPr>
              <a:t>Non-managerial wage far outpace average wage of all employees</a:t>
            </a:r>
            <a:endParaRPr lang="en-US" sz="2250" dirty="0"/>
          </a:p>
        </p:txBody>
      </p:sp>
      <p:sp>
        <p:nvSpPr>
          <p:cNvPr id="3" name="Slide Number Placeholder 2">
            <a:extLst>
              <a:ext uri="{FF2B5EF4-FFF2-40B4-BE49-F238E27FC236}">
                <a16:creationId xmlns:a16="http://schemas.microsoft.com/office/drawing/2014/main" id="{5B799239-ACED-40C5-84D9-E6A7C455A272}"/>
              </a:ext>
            </a:extLst>
          </p:cNvPr>
          <p:cNvSpPr>
            <a:spLocks noGrp="1"/>
          </p:cNvSpPr>
          <p:nvPr>
            <p:ph type="sldNum" sz="quarter" idx="11"/>
          </p:nvPr>
        </p:nvSpPr>
        <p:spPr/>
        <p:txBody>
          <a:bodyPr/>
          <a:lstStyle/>
          <a:p>
            <a:fld id="{FC150DE4-D193-43A6-8FDA-030E274477F1}" type="slidenum">
              <a:rPr lang="en-US" smtClean="0"/>
              <a:t>18</a:t>
            </a:fld>
            <a:endParaRPr lang="en-US"/>
          </a:p>
        </p:txBody>
      </p:sp>
      <p:sp>
        <p:nvSpPr>
          <p:cNvPr id="4" name="Content Placeholder 3">
            <a:extLst>
              <a:ext uri="{FF2B5EF4-FFF2-40B4-BE49-F238E27FC236}">
                <a16:creationId xmlns:a16="http://schemas.microsoft.com/office/drawing/2014/main" id="{330699DE-7312-4604-BE22-C9D7A1B97119}"/>
              </a:ext>
            </a:extLst>
          </p:cNvPr>
          <p:cNvSpPr>
            <a:spLocks noGrp="1"/>
          </p:cNvSpPr>
          <p:nvPr>
            <p:ph sz="quarter" idx="12"/>
          </p:nvPr>
        </p:nvSpPr>
        <p:spPr>
          <a:xfrm>
            <a:off x="838200" y="1063687"/>
            <a:ext cx="10515600" cy="814600"/>
          </a:xfrm>
        </p:spPr>
        <p:txBody>
          <a:bodyPr>
            <a:normAutofit fontScale="92500" lnSpcReduction="10000"/>
          </a:bodyPr>
          <a:lstStyle/>
          <a:p>
            <a:r>
              <a:rPr lang="en-US" sz="1600" dirty="0">
                <a:solidFill>
                  <a:schemeClr val="tx1"/>
                </a:solidFill>
                <a:latin typeface="+mn-lt"/>
              </a:rPr>
              <a:t>March 2022 showed year-to-year wage increases of 5.6% for all private-sector employees and 6.7% for production and non-supervisory personnel.</a:t>
            </a:r>
          </a:p>
          <a:p>
            <a:r>
              <a:rPr lang="en-US" sz="1600" dirty="0">
                <a:solidFill>
                  <a:schemeClr val="tx1"/>
                </a:solidFill>
                <a:latin typeface="+mn-lt"/>
              </a:rPr>
              <a:t>About 81% of private-sector jobs are supplied by production and nonsupervisory personnel.</a:t>
            </a:r>
          </a:p>
        </p:txBody>
      </p:sp>
      <p:sp>
        <p:nvSpPr>
          <p:cNvPr id="8" name="TextBox 7">
            <a:extLst>
              <a:ext uri="{FF2B5EF4-FFF2-40B4-BE49-F238E27FC236}">
                <a16:creationId xmlns:a16="http://schemas.microsoft.com/office/drawing/2014/main" id="{F7ABBDDA-2BCD-4C8A-8E7A-E8F91593A447}"/>
              </a:ext>
            </a:extLst>
          </p:cNvPr>
          <p:cNvSpPr txBox="1"/>
          <p:nvPr/>
        </p:nvSpPr>
        <p:spPr>
          <a:xfrm>
            <a:off x="4136762" y="6224796"/>
            <a:ext cx="7437499" cy="276999"/>
          </a:xfrm>
          <a:prstGeom prst="rect">
            <a:avLst/>
          </a:prstGeom>
          <a:noFill/>
        </p:spPr>
        <p:txBody>
          <a:bodyPr wrap="square">
            <a:spAutoFit/>
          </a:bodyPr>
          <a:lstStyle/>
          <a:p>
            <a:r>
              <a:rPr lang="en-US" sz="1200" dirty="0"/>
              <a:t>            annual % change of moving yearlong averages; source: BLS, NBER, Thru the Cycle</a:t>
            </a:r>
          </a:p>
        </p:txBody>
      </p:sp>
      <p:pic>
        <p:nvPicPr>
          <p:cNvPr id="7" name="Picture 6">
            <a:extLst>
              <a:ext uri="{FF2B5EF4-FFF2-40B4-BE49-F238E27FC236}">
                <a16:creationId xmlns:a16="http://schemas.microsoft.com/office/drawing/2014/main" id="{8079E0D5-4504-4E57-8400-7E2A7B0E6C78}"/>
              </a:ext>
            </a:extLst>
          </p:cNvPr>
          <p:cNvPicPr>
            <a:picLocks noChangeAspect="1"/>
          </p:cNvPicPr>
          <p:nvPr/>
        </p:nvPicPr>
        <p:blipFill>
          <a:blip r:embed="rId2"/>
          <a:stretch>
            <a:fillRect/>
          </a:stretch>
        </p:blipFill>
        <p:spPr>
          <a:xfrm>
            <a:off x="1474237" y="1999590"/>
            <a:ext cx="9237306" cy="4195938"/>
          </a:xfrm>
          <a:prstGeom prst="rect">
            <a:avLst/>
          </a:prstGeom>
        </p:spPr>
      </p:pic>
    </p:spTree>
    <p:extLst>
      <p:ext uri="{BB962C8B-B14F-4D97-AF65-F5344CB8AC3E}">
        <p14:creationId xmlns:p14="http://schemas.microsoft.com/office/powerpoint/2010/main" val="406204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367357" y="393118"/>
            <a:ext cx="10986443" cy="1156590"/>
          </a:xfrm>
        </p:spPr>
        <p:txBody>
          <a:bodyPr>
            <a:normAutofit fontScale="90000"/>
          </a:bodyPr>
          <a:lstStyle/>
          <a:p>
            <a:r>
              <a:rPr lang="en-US" sz="2000" b="1" i="0" u="none" strike="noStrike" dirty="0">
                <a:solidFill>
                  <a:srgbClr val="000000"/>
                </a:solidFill>
                <a:effectLst/>
                <a:latin typeface="Montserrat ExtraBold" panose="00000900000000000000" pitchFamily="2" charset="0"/>
              </a:rPr>
              <a:t>Feb-22's 11.3 million job openings exceeded Mar-22's 6.0 million unemployed individuals</a:t>
            </a:r>
            <a:r>
              <a:rPr lang="en-US" dirty="0"/>
              <a:t> </a:t>
            </a:r>
            <a:br>
              <a:rPr lang="en-US" dirty="0"/>
            </a:br>
            <a:br>
              <a:rPr lang="en-US" sz="1800" dirty="0">
                <a:latin typeface="Montserrat" panose="00000500000000000000" pitchFamily="2" charset="0"/>
              </a:rPr>
            </a:br>
            <a:r>
              <a:rPr lang="en-US" sz="1700" dirty="0">
                <a:latin typeface="Montserrat" panose="00000500000000000000" pitchFamily="2" charset="0"/>
              </a:rPr>
              <a:t>Took 108 months (or 9 years) for number of jobless to drop from Apr-10’s peak of 15.3 million to Apr-19’s 6.0 million.</a:t>
            </a:r>
            <a:br>
              <a:rPr lang="en-US" sz="1700" dirty="0">
                <a:latin typeface="Montserrat" panose="00000500000000000000" pitchFamily="2" charset="0"/>
              </a:rPr>
            </a:br>
            <a:br>
              <a:rPr lang="en-US" sz="1700" dirty="0">
                <a:latin typeface="Montserrat" panose="00000500000000000000" pitchFamily="2" charset="0"/>
              </a:rPr>
            </a:br>
            <a:r>
              <a:rPr lang="en-US" sz="1700" dirty="0">
                <a:latin typeface="Montserrat" panose="00000500000000000000" pitchFamily="2" charset="0"/>
              </a:rPr>
              <a:t>Took 20 months for number of jobless to drop from the summer of 2020’s 15.3 million to Mar-22’s  6.0 million.</a:t>
            </a: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19</a:t>
            </a:fld>
            <a:endParaRPr lang="en-US"/>
          </a:p>
        </p:txBody>
      </p:sp>
      <p:sp>
        <p:nvSpPr>
          <p:cNvPr id="9" name="TextBox 8">
            <a:extLst>
              <a:ext uri="{FF2B5EF4-FFF2-40B4-BE49-F238E27FC236}">
                <a16:creationId xmlns:a16="http://schemas.microsoft.com/office/drawing/2014/main" id="{0F42ECA1-276F-48B3-A516-21DCCAD5A214}"/>
              </a:ext>
            </a:extLst>
          </p:cNvPr>
          <p:cNvSpPr txBox="1"/>
          <p:nvPr/>
        </p:nvSpPr>
        <p:spPr>
          <a:xfrm>
            <a:off x="3956181" y="6069897"/>
            <a:ext cx="7175239" cy="338554"/>
          </a:xfrm>
          <a:prstGeom prst="rect">
            <a:avLst/>
          </a:prstGeom>
          <a:noFill/>
        </p:spPr>
        <p:txBody>
          <a:bodyPr wrap="square">
            <a:spAutoFit/>
          </a:bodyPr>
          <a:lstStyle/>
          <a:p>
            <a:pPr algn="r"/>
            <a:r>
              <a:rPr lang="en-US" sz="1600" b="0" i="1" u="none" strike="noStrike" dirty="0">
                <a:solidFill>
                  <a:srgbClr val="000000"/>
                </a:solidFill>
                <a:effectLst/>
                <a:latin typeface="Arial" panose="020B0604020202020204" pitchFamily="34" charset="0"/>
              </a:rPr>
              <a:t>count in millions; source: BLS, NBER, Thru the Cycle</a:t>
            </a:r>
            <a:endParaRPr lang="en-US" sz="1600" dirty="0"/>
          </a:p>
        </p:txBody>
      </p:sp>
      <p:pic>
        <p:nvPicPr>
          <p:cNvPr id="4" name="Picture 3">
            <a:extLst>
              <a:ext uri="{FF2B5EF4-FFF2-40B4-BE49-F238E27FC236}">
                <a16:creationId xmlns:a16="http://schemas.microsoft.com/office/drawing/2014/main" id="{A9D1D0AD-5DFC-4D1E-B45A-7B650439DAA4}"/>
              </a:ext>
            </a:extLst>
          </p:cNvPr>
          <p:cNvPicPr>
            <a:picLocks noChangeAspect="1"/>
          </p:cNvPicPr>
          <p:nvPr/>
        </p:nvPicPr>
        <p:blipFill>
          <a:blip r:embed="rId2"/>
          <a:stretch>
            <a:fillRect/>
          </a:stretch>
        </p:blipFill>
        <p:spPr>
          <a:xfrm>
            <a:off x="1399592" y="1819469"/>
            <a:ext cx="9320470" cy="4250427"/>
          </a:xfrm>
          <a:prstGeom prst="rect">
            <a:avLst/>
          </a:prstGeom>
        </p:spPr>
      </p:pic>
    </p:spTree>
    <p:extLst>
      <p:ext uri="{BB962C8B-B14F-4D97-AF65-F5344CB8AC3E}">
        <p14:creationId xmlns:p14="http://schemas.microsoft.com/office/powerpoint/2010/main" val="412610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595946"/>
            <a:ext cx="10515600" cy="795826"/>
          </a:xfrm>
        </p:spPr>
        <p:txBody>
          <a:bodyPr>
            <a:noAutofit/>
          </a:bodyPr>
          <a:lstStyle/>
          <a:p>
            <a:r>
              <a:rPr lang="en-US" sz="4500" b="1" dirty="0"/>
              <a:t>Inflation is too much money chasing too few products</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2</a:t>
            </a:fld>
            <a:endParaRPr lang="en-US"/>
          </a:p>
        </p:txBody>
      </p:sp>
    </p:spTree>
    <p:extLst>
      <p:ext uri="{BB962C8B-B14F-4D97-AF65-F5344CB8AC3E}">
        <p14:creationId xmlns:p14="http://schemas.microsoft.com/office/powerpoint/2010/main" val="246622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4" y="860428"/>
            <a:ext cx="10618236" cy="673404"/>
          </a:xfrm>
        </p:spPr>
        <p:txBody>
          <a:bodyPr>
            <a:normAutofit fontScale="90000"/>
          </a:bodyPr>
          <a:lstStyle/>
          <a:p>
            <a:r>
              <a:rPr lang="en-US" sz="2400" b="1" i="0" u="none" strike="noStrike" dirty="0">
                <a:solidFill>
                  <a:srgbClr val="000000"/>
                </a:solidFill>
                <a:effectLst/>
                <a:latin typeface="+mj-lt"/>
              </a:rPr>
              <a:t>In  2022, record-high net percentages of surveyed small businesses hiked prices and raised employee compensation … Records began in 1973</a:t>
            </a:r>
            <a:br>
              <a:rPr lang="en-US" sz="2400" b="1" i="0" u="none" strike="noStrike" dirty="0">
                <a:solidFill>
                  <a:srgbClr val="000000"/>
                </a:solidFill>
                <a:effectLst/>
                <a:latin typeface="+mj-lt"/>
              </a:rPr>
            </a:br>
            <a:br>
              <a:rPr lang="en-US" sz="1800" b="1" i="0" u="none" strike="noStrike" dirty="0">
                <a:solidFill>
                  <a:srgbClr val="000000"/>
                </a:solidFill>
                <a:effectLst/>
                <a:latin typeface="Arial" panose="020B0604020202020204" pitchFamily="34" charset="0"/>
              </a:rPr>
            </a:br>
            <a:r>
              <a:rPr lang="en-US" sz="1900" i="0" u="none" strike="noStrike" dirty="0">
                <a:solidFill>
                  <a:srgbClr val="000000"/>
                </a:solidFill>
                <a:effectLst/>
                <a:latin typeface="+mn-lt"/>
              </a:rPr>
              <a:t>Wage-price spiral would be painful to remedy.</a:t>
            </a:r>
            <a:br>
              <a:rPr lang="en-US" sz="1900" dirty="0">
                <a:solidFill>
                  <a:srgbClr val="000000"/>
                </a:solidFill>
                <a:latin typeface="+mn-lt"/>
              </a:rPr>
            </a:br>
            <a:br>
              <a:rPr lang="en-US" sz="1700" dirty="0">
                <a:solidFill>
                  <a:srgbClr val="000000"/>
                </a:solidFill>
                <a:latin typeface="+mn-lt"/>
              </a:rPr>
            </a:br>
            <a:endParaRPr lang="en-US" sz="17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20</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219105"/>
            <a:ext cx="863872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                                                 source: National Federation of Independent Businesses (NFIB), NBER, Thru the Cycle</a:t>
            </a:r>
            <a:endParaRPr lang="en-US" sz="1200" dirty="0">
              <a:latin typeface="Montserrat" panose="00000500000000000000" pitchFamily="2" charset="0"/>
            </a:endParaRPr>
          </a:p>
        </p:txBody>
      </p:sp>
      <p:pic>
        <p:nvPicPr>
          <p:cNvPr id="6" name="Picture 5">
            <a:extLst>
              <a:ext uri="{FF2B5EF4-FFF2-40B4-BE49-F238E27FC236}">
                <a16:creationId xmlns:a16="http://schemas.microsoft.com/office/drawing/2014/main" id="{2D8DFCA7-7B35-49FA-B9D0-E711DD547E31}"/>
              </a:ext>
            </a:extLst>
          </p:cNvPr>
          <p:cNvPicPr>
            <a:picLocks noChangeAspect="1"/>
          </p:cNvPicPr>
          <p:nvPr/>
        </p:nvPicPr>
        <p:blipFill>
          <a:blip r:embed="rId2"/>
          <a:stretch>
            <a:fillRect/>
          </a:stretch>
        </p:blipFill>
        <p:spPr>
          <a:xfrm>
            <a:off x="1203648" y="1658959"/>
            <a:ext cx="9349273" cy="4471253"/>
          </a:xfrm>
          <a:prstGeom prst="rect">
            <a:avLst/>
          </a:prstGeom>
        </p:spPr>
      </p:pic>
    </p:spTree>
    <p:extLst>
      <p:ext uri="{BB962C8B-B14F-4D97-AF65-F5344CB8AC3E}">
        <p14:creationId xmlns:p14="http://schemas.microsoft.com/office/powerpoint/2010/main" val="291640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59837" y="411110"/>
            <a:ext cx="10898155" cy="1133510"/>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dirty="0">
                <a:solidFill>
                  <a:srgbClr val="000000"/>
                </a:solidFill>
                <a:latin typeface="Arial" panose="020B0604020202020204" pitchFamily="34" charset="0"/>
              </a:rPr>
            </a:br>
            <a:br>
              <a:rPr lang="en-US" sz="1800" b="1" dirty="0">
                <a:solidFill>
                  <a:srgbClr val="000000"/>
                </a:solidFill>
                <a:latin typeface="Arial" panose="020B0604020202020204" pitchFamily="34" charset="0"/>
              </a:rPr>
            </a:br>
            <a:br>
              <a:rPr lang="en-US" sz="1800" b="1" dirty="0">
                <a:solidFill>
                  <a:srgbClr val="000000"/>
                </a:solidFill>
                <a:latin typeface="Arial" panose="020B0604020202020204" pitchFamily="34" charset="0"/>
              </a:rPr>
            </a:br>
            <a:r>
              <a:rPr lang="en-US" sz="2200" b="1" dirty="0">
                <a:solidFill>
                  <a:srgbClr val="000000"/>
                </a:solidFill>
                <a:latin typeface="Montserrat ExtraBold" panose="00000900000000000000" pitchFamily="2" charset="0"/>
              </a:rPr>
              <a:t>The older workforce of today and tomorrow will limit the underlying growth rate of both household expenditures and core price inflation to a 2% </a:t>
            </a:r>
            <a:br>
              <a:rPr lang="en-US" sz="2200" b="1" dirty="0">
                <a:solidFill>
                  <a:srgbClr val="000000"/>
                </a:solidFill>
                <a:latin typeface="Montserrat ExtraBold" panose="00000900000000000000" pitchFamily="2" charset="0"/>
              </a:rPr>
            </a:br>
            <a:br>
              <a:rPr lang="en-US" sz="1800" b="1" i="0" u="none" strike="noStrike" dirty="0">
                <a:solidFill>
                  <a:srgbClr val="000000"/>
                </a:solidFill>
                <a:effectLst/>
                <a:latin typeface="Arial" panose="020B0604020202020204" pitchFamily="34" charset="0"/>
              </a:rPr>
            </a:br>
            <a:r>
              <a:rPr lang="en-US" sz="1800" i="0" u="none" strike="noStrike" dirty="0">
                <a:solidFill>
                  <a:srgbClr val="000000"/>
                </a:solidFill>
                <a:effectLst/>
                <a:latin typeface="+mn-lt"/>
              </a:rPr>
              <a:t>Percent of employment younger than 35 years shows strong 0.84 correlation with annual rate of core PCE price index inflation during 1960-2020.</a:t>
            </a:r>
            <a:br>
              <a:rPr lang="en-US" sz="1800" i="0" u="none" strike="noStrike" dirty="0">
                <a:solidFill>
                  <a:srgbClr val="000000"/>
                </a:solidFill>
                <a:effectLst/>
                <a:latin typeface="+mn-lt"/>
              </a:rPr>
            </a:br>
            <a:br>
              <a:rPr lang="en-US" sz="1800" b="1" dirty="0">
                <a:solidFill>
                  <a:srgbClr val="000000"/>
                </a:solidFill>
                <a:latin typeface="+mn-lt"/>
              </a:rPr>
            </a:br>
            <a:br>
              <a:rPr lang="en-US" sz="2000" dirty="0">
                <a:solidFill>
                  <a:srgbClr val="000000"/>
                </a:solidFill>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21</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6096000" y="6167495"/>
            <a:ext cx="4923453" cy="276999"/>
          </a:xfrm>
          <a:prstGeom prst="rect">
            <a:avLst/>
          </a:prstGeom>
        </p:spPr>
        <p:txBody>
          <a:bodyPr wrap="square">
            <a:spAutoFit/>
          </a:bodyPr>
          <a:lstStyle/>
          <a:p>
            <a:pPr algn="r"/>
            <a:r>
              <a:rPr lang="en-US" sz="1200" b="0" i="1" u="none" strike="noStrike" dirty="0">
                <a:effectLst/>
              </a:rPr>
              <a:t>source: BLS, BEA, Thru the Cycle</a:t>
            </a:r>
            <a:endParaRPr lang="en-US" sz="1200" i="1" dirty="0"/>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6" name="Picture 5">
            <a:extLst>
              <a:ext uri="{FF2B5EF4-FFF2-40B4-BE49-F238E27FC236}">
                <a16:creationId xmlns:a16="http://schemas.microsoft.com/office/drawing/2014/main" id="{E4E2DDCC-4D8A-4171-8699-215FEA4219C5}"/>
              </a:ext>
            </a:extLst>
          </p:cNvPr>
          <p:cNvPicPr>
            <a:picLocks noChangeAspect="1"/>
          </p:cNvPicPr>
          <p:nvPr/>
        </p:nvPicPr>
        <p:blipFill>
          <a:blip r:embed="rId2"/>
          <a:stretch>
            <a:fillRect/>
          </a:stretch>
        </p:blipFill>
        <p:spPr>
          <a:xfrm>
            <a:off x="1418253" y="1761469"/>
            <a:ext cx="9199983" cy="4415398"/>
          </a:xfrm>
          <a:prstGeom prst="rect">
            <a:avLst/>
          </a:prstGeom>
        </p:spPr>
      </p:pic>
    </p:spTree>
    <p:extLst>
      <p:ext uri="{BB962C8B-B14F-4D97-AF65-F5344CB8AC3E}">
        <p14:creationId xmlns:p14="http://schemas.microsoft.com/office/powerpoint/2010/main" val="118977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13184" y="645503"/>
            <a:ext cx="11000791" cy="716769"/>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2900" b="1" i="0" u="none" strike="noStrike" dirty="0">
                <a:solidFill>
                  <a:srgbClr val="000000"/>
                </a:solidFill>
                <a:effectLst/>
                <a:latin typeface="Montserrat ExtraBold" panose="00000900000000000000" pitchFamily="2" charset="0"/>
              </a:rPr>
              <a:t>1970’s </a:t>
            </a:r>
            <a:r>
              <a:rPr lang="en-US" sz="2900" b="1" dirty="0">
                <a:solidFill>
                  <a:srgbClr val="000000"/>
                </a:solidFill>
                <a:latin typeface="Montserrat ExtraBold" panose="00000900000000000000" pitchFamily="2" charset="0"/>
              </a:rPr>
              <a:t>faster growth of working-age population was more conducive to persistently rapid </a:t>
            </a:r>
            <a:r>
              <a:rPr lang="en-US" sz="2900" b="1" i="0" u="none" strike="noStrike" dirty="0">
                <a:solidFill>
                  <a:srgbClr val="000000"/>
                </a:solidFill>
                <a:effectLst/>
                <a:latin typeface="Montserrat ExtraBold" panose="00000900000000000000" pitchFamily="2" charset="0"/>
              </a:rPr>
              <a:t>price inflation  </a:t>
            </a:r>
            <a:br>
              <a:rPr lang="en-US" sz="2900" b="1" i="0" u="none" strike="noStrike" dirty="0">
                <a:solidFill>
                  <a:srgbClr val="000000"/>
                </a:solidFill>
                <a:effectLst/>
                <a:latin typeface="Montserrat ExtraBold" panose="00000900000000000000" pitchFamily="2" charset="0"/>
              </a:rPr>
            </a:br>
            <a:br>
              <a:rPr lang="en-US" sz="1800" b="1" i="0" u="none" strike="noStrike" dirty="0">
                <a:solidFill>
                  <a:srgbClr val="000000"/>
                </a:solidFill>
                <a:effectLst/>
                <a:latin typeface="Arial" panose="020B0604020202020204" pitchFamily="34" charset="0"/>
              </a:rPr>
            </a:br>
            <a:r>
              <a:rPr lang="en-US" sz="2000" i="0" u="none" strike="noStrike" dirty="0">
                <a:solidFill>
                  <a:srgbClr val="000000"/>
                </a:solidFill>
                <a:effectLst/>
                <a:latin typeface="+mn-lt"/>
              </a:rPr>
              <a:t>Real GDP </a:t>
            </a:r>
            <a:r>
              <a:rPr lang="en-US" sz="2000" dirty="0">
                <a:solidFill>
                  <a:srgbClr val="000000"/>
                </a:solidFill>
                <a:latin typeface="+mn-lt"/>
              </a:rPr>
              <a:t>grew by 3.2% annualized during 1970-1979.</a:t>
            </a:r>
            <a:br>
              <a:rPr lang="en-US" sz="2000" dirty="0">
                <a:solidFill>
                  <a:srgbClr val="000000"/>
                </a:solidFill>
                <a:latin typeface="+mn-lt"/>
              </a:rPr>
            </a:br>
            <a:br>
              <a:rPr lang="en-US" sz="2000" dirty="0">
                <a:solidFill>
                  <a:srgbClr val="000000"/>
                </a:solidFill>
                <a:latin typeface="+mn-lt"/>
              </a:rPr>
            </a:br>
            <a:r>
              <a:rPr lang="en-US" sz="2000" dirty="0">
                <a:solidFill>
                  <a:srgbClr val="000000"/>
                </a:solidFill>
                <a:latin typeface="+mn-lt"/>
              </a:rPr>
              <a:t>Annualized growth of real GDP is expected to approximate 2% through 2032. </a:t>
            </a:r>
            <a:r>
              <a:rPr lang="en-US" sz="2000" b="1" i="0" u="none" strike="noStrike" dirty="0">
                <a:solidFill>
                  <a:srgbClr val="000000"/>
                </a:solidFill>
                <a:effectLst/>
                <a:latin typeface="+mn-lt"/>
              </a:rPr>
              <a:t> </a:t>
            </a:r>
            <a:br>
              <a:rPr lang="en-US" sz="2000" b="1" i="0" u="none" strike="noStrike" dirty="0">
                <a:solidFill>
                  <a:srgbClr val="000000"/>
                </a:solidFill>
                <a:effectLst/>
                <a:latin typeface="+mn-lt"/>
              </a:rPr>
            </a:br>
            <a:endParaRPr lang="en-US" sz="20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22</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6242180" y="6058343"/>
            <a:ext cx="7935857" cy="369332"/>
          </a:xfrm>
          <a:prstGeom prst="rect">
            <a:avLst/>
          </a:prstGeom>
          <a:noFill/>
        </p:spPr>
        <p:txBody>
          <a:bodyPr wrap="square">
            <a:spAutoFit/>
          </a:bodyPr>
          <a:lstStyle/>
          <a:p>
            <a:r>
              <a:rPr lang="en-US" sz="1400" b="0" i="1" u="none" strike="noStrike" dirty="0">
                <a:solidFill>
                  <a:srgbClr val="000000"/>
                </a:solidFill>
                <a:effectLst/>
              </a:rPr>
              <a:t>                           source: Census Bureau, Thru the Cycle</a:t>
            </a:r>
            <a:r>
              <a:rPr lang="en-US" dirty="0"/>
              <a:t> </a:t>
            </a:r>
          </a:p>
        </p:txBody>
      </p:sp>
      <p:pic>
        <p:nvPicPr>
          <p:cNvPr id="4" name="Picture 3">
            <a:extLst>
              <a:ext uri="{FF2B5EF4-FFF2-40B4-BE49-F238E27FC236}">
                <a16:creationId xmlns:a16="http://schemas.microsoft.com/office/drawing/2014/main" id="{8E48210A-DD76-488C-A5FA-FFE03ADC20FF}"/>
              </a:ext>
            </a:extLst>
          </p:cNvPr>
          <p:cNvPicPr>
            <a:picLocks noChangeAspect="1"/>
          </p:cNvPicPr>
          <p:nvPr/>
        </p:nvPicPr>
        <p:blipFill>
          <a:blip r:embed="rId2"/>
          <a:stretch>
            <a:fillRect/>
          </a:stretch>
        </p:blipFill>
        <p:spPr>
          <a:xfrm>
            <a:off x="1245870" y="2281084"/>
            <a:ext cx="9700260" cy="3696928"/>
          </a:xfrm>
          <a:prstGeom prst="rect">
            <a:avLst/>
          </a:prstGeom>
        </p:spPr>
      </p:pic>
    </p:spTree>
    <p:extLst>
      <p:ext uri="{BB962C8B-B14F-4D97-AF65-F5344CB8AC3E}">
        <p14:creationId xmlns:p14="http://schemas.microsoft.com/office/powerpoint/2010/main" val="3156551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595946"/>
            <a:ext cx="10515600" cy="795826"/>
          </a:xfrm>
        </p:spPr>
        <p:txBody>
          <a:bodyPr>
            <a:noAutofit/>
          </a:bodyPr>
          <a:lstStyle/>
          <a:p>
            <a:r>
              <a:rPr lang="en-US" sz="3500" b="1" dirty="0"/>
              <a:t>Look for a jarring normalization of real consumer spending growth from 2021’s 7.9% to 2023’s projected 2.2%</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23</a:t>
            </a:fld>
            <a:endParaRPr lang="en-US"/>
          </a:p>
        </p:txBody>
      </p:sp>
    </p:spTree>
    <p:extLst>
      <p:ext uri="{BB962C8B-B14F-4D97-AF65-F5344CB8AC3E}">
        <p14:creationId xmlns:p14="http://schemas.microsoft.com/office/powerpoint/2010/main" val="1611706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13184" y="382552"/>
            <a:ext cx="11000791" cy="746445"/>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2200" b="1" i="0" u="none" strike="noStrike" dirty="0">
                <a:solidFill>
                  <a:srgbClr val="000000"/>
                </a:solidFill>
                <a:effectLst/>
                <a:latin typeface="+mj-lt"/>
              </a:rPr>
              <a:t>COVID-19 recession sparked the record-fast year-to-year advances by real disposable personal income (DPI) of 12.5% in Q2-2020 and 15.1% in Q1-2021</a:t>
            </a:r>
            <a:br>
              <a:rPr lang="en-US" sz="2200" b="1" i="0" u="none" strike="noStrike">
                <a:solidFill>
                  <a:srgbClr val="000000"/>
                </a:solidFill>
                <a:effectLst/>
                <a:latin typeface="+mj-lt"/>
              </a:rPr>
            </a:br>
            <a:br>
              <a:rPr lang="en-US" sz="1800" b="1" i="0" u="none" strike="noStrike" dirty="0">
                <a:solidFill>
                  <a:srgbClr val="000000"/>
                </a:solidFill>
                <a:effectLst/>
                <a:latin typeface="Arial" panose="020B0604020202020204" pitchFamily="34" charset="0"/>
              </a:rPr>
            </a:br>
            <a:r>
              <a:rPr lang="en-US" sz="1600" i="0" u="none" strike="noStrike">
                <a:solidFill>
                  <a:srgbClr val="000000"/>
                </a:solidFill>
                <a:effectLst/>
                <a:latin typeface="+mn-lt"/>
              </a:rPr>
              <a:t>When </a:t>
            </a:r>
            <a:r>
              <a:rPr lang="en-US" sz="1600" i="0" u="none" strike="noStrike" dirty="0">
                <a:solidFill>
                  <a:srgbClr val="000000"/>
                </a:solidFill>
                <a:effectLst/>
                <a:latin typeface="+mn-lt"/>
              </a:rPr>
              <a:t>the annual </a:t>
            </a:r>
            <a:r>
              <a:rPr lang="en-US" sz="1600" dirty="0">
                <a:solidFill>
                  <a:srgbClr val="000000"/>
                </a:solidFill>
                <a:latin typeface="+mn-lt"/>
              </a:rPr>
              <a:t>increase of real DPI’s </a:t>
            </a:r>
            <a:r>
              <a:rPr lang="en-US" sz="1600" i="0" u="none" strike="noStrike" dirty="0">
                <a:solidFill>
                  <a:srgbClr val="000000"/>
                </a:solidFill>
                <a:effectLst/>
                <a:latin typeface="+mn-lt"/>
              </a:rPr>
              <a:t>moving yearlong average peaked at 9.6% of 2021’s first quarter, real consumer spending shrank by -3.3%.</a:t>
            </a:r>
            <a:br>
              <a:rPr lang="en-US" sz="1600" i="0" u="none" strike="noStrike" dirty="0">
                <a:solidFill>
                  <a:srgbClr val="000000"/>
                </a:solidFill>
                <a:effectLst/>
                <a:latin typeface="+mn-lt"/>
              </a:rPr>
            </a:br>
            <a:br>
              <a:rPr lang="en-US" sz="1600" dirty="0">
                <a:solidFill>
                  <a:srgbClr val="000000"/>
                </a:solidFill>
                <a:latin typeface="+mn-lt"/>
              </a:rPr>
            </a:br>
            <a:r>
              <a:rPr lang="en-US" sz="1600" dirty="0">
                <a:solidFill>
                  <a:srgbClr val="000000"/>
                </a:solidFill>
                <a:latin typeface="+mn-lt"/>
              </a:rPr>
              <a:t>For CY 2021, real DPI slowed to 2.2% but real consumer spending accelerated to 7.9%.</a:t>
            </a:r>
            <a:endParaRPr lang="en-US" sz="16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24</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4077478" y="6151653"/>
            <a:ext cx="7276321" cy="307777"/>
          </a:xfrm>
          <a:prstGeom prst="rect">
            <a:avLst/>
          </a:prstGeom>
          <a:noFill/>
        </p:spPr>
        <p:txBody>
          <a:bodyPr wrap="square">
            <a:spAutoFit/>
          </a:bodyPr>
          <a:lstStyle/>
          <a:p>
            <a:r>
              <a:rPr lang="en-US" sz="1400" b="0" i="1" u="none" strike="noStrike" dirty="0">
                <a:solidFill>
                  <a:srgbClr val="000000"/>
                </a:solidFill>
                <a:effectLst/>
                <a:latin typeface="Montserrat Medium" panose="00000600000000000000" pitchFamily="2" charset="0"/>
              </a:rPr>
              <a:t>year-over-year % changes of yearlong averages; BEA, NBER, Thru the Cycle</a:t>
            </a:r>
            <a:endParaRPr lang="en-US" sz="1400" dirty="0">
              <a:latin typeface="Montserrat Medium" panose="00000600000000000000" pitchFamily="2" charset="0"/>
            </a:endParaRPr>
          </a:p>
        </p:txBody>
      </p:sp>
      <p:pic>
        <p:nvPicPr>
          <p:cNvPr id="4" name="Picture 3">
            <a:extLst>
              <a:ext uri="{FF2B5EF4-FFF2-40B4-BE49-F238E27FC236}">
                <a16:creationId xmlns:a16="http://schemas.microsoft.com/office/drawing/2014/main" id="{15B68311-7A1F-4E30-A916-D008F11E87D2}"/>
              </a:ext>
            </a:extLst>
          </p:cNvPr>
          <p:cNvPicPr>
            <a:picLocks noChangeAspect="1"/>
          </p:cNvPicPr>
          <p:nvPr/>
        </p:nvPicPr>
        <p:blipFill>
          <a:blip r:embed="rId2"/>
          <a:stretch>
            <a:fillRect/>
          </a:stretch>
        </p:blipFill>
        <p:spPr>
          <a:xfrm>
            <a:off x="1250302" y="2080727"/>
            <a:ext cx="9442580" cy="4070926"/>
          </a:xfrm>
          <a:prstGeom prst="rect">
            <a:avLst/>
          </a:prstGeom>
        </p:spPr>
      </p:pic>
    </p:spTree>
    <p:extLst>
      <p:ext uri="{BB962C8B-B14F-4D97-AF65-F5344CB8AC3E}">
        <p14:creationId xmlns:p14="http://schemas.microsoft.com/office/powerpoint/2010/main" val="168724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59279" y="846330"/>
            <a:ext cx="10594520" cy="466699"/>
          </a:xfrm>
        </p:spPr>
        <p:txBody>
          <a:bodyPr>
            <a:normAutofit fontScale="90000"/>
          </a:bodyPr>
          <a:lstStyle/>
          <a:p>
            <a:r>
              <a:rPr lang="en-US" sz="2200" b="1" i="0" u="none" strike="noStrike" dirty="0">
                <a:solidFill>
                  <a:srgbClr val="000000"/>
                </a:solidFill>
                <a:effectLst/>
                <a:latin typeface="+mj-lt"/>
              </a:rPr>
              <a:t>Highest personal savings rate since WW II favors above-trend inflation into 2023</a:t>
            </a:r>
            <a:br>
              <a:rPr lang="en-US" sz="2200" b="1" i="0" u="none" strike="noStrike" dirty="0">
                <a:solidFill>
                  <a:srgbClr val="000000"/>
                </a:solidFill>
                <a:effectLst/>
                <a:latin typeface="+mj-lt"/>
              </a:rPr>
            </a:br>
            <a:br>
              <a:rPr lang="en-US" sz="2400" b="1" i="0" u="none" strike="noStrike" dirty="0">
                <a:solidFill>
                  <a:srgbClr val="000000"/>
                </a:solidFill>
                <a:effectLst/>
                <a:latin typeface="+mj-lt"/>
              </a:rPr>
            </a:br>
            <a:br>
              <a:rPr lang="en-US" sz="1800" b="1" i="0" u="none" strike="noStrike" dirty="0">
                <a:solidFill>
                  <a:srgbClr val="000000"/>
                </a:solidFill>
                <a:effectLst/>
                <a:latin typeface="Arial" panose="020B0604020202020204" pitchFamily="34" charset="0"/>
              </a:rPr>
            </a:br>
            <a:endParaRPr lang="en-US" dirty="0"/>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25</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3989580" y="6261913"/>
            <a:ext cx="6481185" cy="276999"/>
          </a:xfrm>
          <a:prstGeom prst="rect">
            <a:avLst/>
          </a:prstGeom>
        </p:spPr>
        <p:txBody>
          <a:bodyPr wrap="square">
            <a:spAutoFit/>
          </a:bodyPr>
          <a:lstStyle/>
          <a:p>
            <a:pPr algn="r"/>
            <a:r>
              <a:rPr lang="en-US" sz="1200" i="1" u="none" strike="noStrike" dirty="0">
                <a:effectLst/>
              </a:rPr>
              <a:t>source: BEA, BLS, Thru the Cycle</a:t>
            </a:r>
            <a:endParaRPr lang="en-US" sz="1200" dirty="0"/>
          </a:p>
        </p:txBody>
      </p:sp>
      <p:sp>
        <p:nvSpPr>
          <p:cNvPr id="15" name="Content Placeholder 14">
            <a:extLst>
              <a:ext uri="{FF2B5EF4-FFF2-40B4-BE49-F238E27FC236}">
                <a16:creationId xmlns:a16="http://schemas.microsoft.com/office/drawing/2014/main" id="{A8739A67-BEFD-48F0-9775-8426A1A10E8D}"/>
              </a:ext>
            </a:extLst>
          </p:cNvPr>
          <p:cNvSpPr>
            <a:spLocks noGrp="1"/>
          </p:cNvSpPr>
          <p:nvPr>
            <p:ph sz="quarter" idx="12"/>
          </p:nvPr>
        </p:nvSpPr>
        <p:spPr>
          <a:xfrm>
            <a:off x="838199" y="790344"/>
            <a:ext cx="10515600" cy="926492"/>
          </a:xfrm>
        </p:spPr>
        <p:txBody>
          <a:bodyPr>
            <a:noAutofit/>
          </a:bodyPr>
          <a:lstStyle/>
          <a:p>
            <a:r>
              <a:rPr lang="en-US" sz="1400" i="0" u="none" strike="noStrike" dirty="0">
                <a:solidFill>
                  <a:srgbClr val="000000"/>
                </a:solidFill>
                <a:effectLst/>
                <a:latin typeface="+mn-lt"/>
              </a:rPr>
              <a:t>16% personal savings rate of Mar-2020 through Sep-2021 signals largest release of pent-up demand since 1946-1948 </a:t>
            </a:r>
          </a:p>
          <a:p>
            <a:r>
              <a:rPr lang="en-US" sz="1400" dirty="0">
                <a:solidFill>
                  <a:srgbClr val="000000"/>
                </a:solidFill>
                <a:latin typeface="+mn-lt"/>
              </a:rPr>
              <a:t>Calendar-year </a:t>
            </a:r>
            <a:r>
              <a:rPr lang="en-US" sz="1400" i="0" u="none" strike="noStrike" dirty="0">
                <a:solidFill>
                  <a:srgbClr val="000000"/>
                </a:solidFill>
                <a:effectLst/>
                <a:latin typeface="+mn-lt"/>
              </a:rPr>
              <a:t>rates of CPI inflation were 8.5% in 1946, 14.4% in 1947, and 7.7% in 1948 … 1949 was a recession year</a:t>
            </a:r>
          </a:p>
        </p:txBody>
      </p:sp>
      <p:pic>
        <p:nvPicPr>
          <p:cNvPr id="4" name="Picture 3">
            <a:extLst>
              <a:ext uri="{FF2B5EF4-FFF2-40B4-BE49-F238E27FC236}">
                <a16:creationId xmlns:a16="http://schemas.microsoft.com/office/drawing/2014/main" id="{E797D4A2-8D98-481C-98D7-C751C9C7CEA6}"/>
              </a:ext>
            </a:extLst>
          </p:cNvPr>
          <p:cNvPicPr>
            <a:picLocks noChangeAspect="1"/>
          </p:cNvPicPr>
          <p:nvPr/>
        </p:nvPicPr>
        <p:blipFill>
          <a:blip r:embed="rId2"/>
          <a:stretch>
            <a:fillRect/>
          </a:stretch>
        </p:blipFill>
        <p:spPr>
          <a:xfrm>
            <a:off x="1184987" y="1483567"/>
            <a:ext cx="9806473" cy="4778346"/>
          </a:xfrm>
          <a:prstGeom prst="rect">
            <a:avLst/>
          </a:prstGeom>
        </p:spPr>
      </p:pic>
    </p:spTree>
    <p:extLst>
      <p:ext uri="{BB962C8B-B14F-4D97-AF65-F5344CB8AC3E}">
        <p14:creationId xmlns:p14="http://schemas.microsoft.com/office/powerpoint/2010/main" val="300846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0" y="586945"/>
            <a:ext cx="10227188" cy="1224197"/>
          </a:xfrm>
        </p:spPr>
        <p:txBody>
          <a:bodyPr>
            <a:normAutofit fontScale="90000"/>
          </a:bodyPr>
          <a:lstStyle/>
          <a:p>
            <a:r>
              <a:rPr lang="en-US" sz="2700" b="1" dirty="0">
                <a:solidFill>
                  <a:srgbClr val="000000"/>
                </a:solidFill>
                <a:latin typeface="+mj-lt"/>
              </a:rPr>
              <a:t>Household-sector’s highly liquid assets, or cash, remained elevated as of Q4-2021 despite end to i</a:t>
            </a:r>
            <a:r>
              <a:rPr lang="en-US" sz="2700" b="1" i="0" u="none" strike="noStrike" dirty="0">
                <a:solidFill>
                  <a:srgbClr val="000000"/>
                </a:solidFill>
                <a:effectLst/>
                <a:latin typeface="+mj-lt"/>
              </a:rPr>
              <a:t>ncome support payments</a:t>
            </a:r>
            <a:br>
              <a:rPr lang="en-US" sz="2700" b="1" i="0" u="none" strike="noStrike" dirty="0">
                <a:solidFill>
                  <a:srgbClr val="000000"/>
                </a:solidFill>
                <a:effectLst/>
                <a:latin typeface="+mj-lt"/>
              </a:rPr>
            </a:br>
            <a:r>
              <a:rPr lang="en-US" sz="1800" b="1" i="0" u="none" strike="noStrike" dirty="0">
                <a:solidFill>
                  <a:srgbClr val="000000"/>
                </a:solidFill>
                <a:effectLst/>
                <a:latin typeface="Arial" panose="020B0604020202020204" pitchFamily="34" charset="0"/>
              </a:rPr>
              <a:t>                                                    </a:t>
            </a:r>
            <a:br>
              <a:rPr lang="en-US" sz="1800" b="1" i="0" u="none" strike="noStrike" dirty="0">
                <a:solidFill>
                  <a:srgbClr val="000000"/>
                </a:solidFill>
                <a:effectLst/>
                <a:latin typeface="Arial" panose="020B0604020202020204" pitchFamily="34" charset="0"/>
              </a:rPr>
            </a:br>
            <a:r>
              <a:rPr lang="en-US" sz="1800" i="0" u="none" strike="noStrike" dirty="0">
                <a:solidFill>
                  <a:srgbClr val="000000"/>
                </a:solidFill>
                <a:effectLst/>
                <a:latin typeface="Arial" panose="020B0604020202020204" pitchFamily="34" charset="0"/>
              </a:rPr>
              <a:t>A</a:t>
            </a:r>
            <a:r>
              <a:rPr lang="en-US" sz="1800" i="0" u="none" strike="noStrike" dirty="0">
                <a:effectLst/>
                <a:latin typeface="+mn-lt"/>
              </a:rPr>
              <a:t>verage annual growth rate soars from 2009-2019’s 4.5% to 2020-2022’s 17.4%</a:t>
            </a:r>
            <a:br>
              <a:rPr lang="en-US" sz="1800" dirty="0">
                <a:latin typeface="+mn-lt"/>
              </a:rPr>
            </a:br>
            <a:br>
              <a:rPr lang="en-US" sz="1800" dirty="0">
                <a:latin typeface="+mn-lt"/>
              </a:rPr>
            </a:br>
            <a:r>
              <a:rPr lang="en-US" sz="1800" dirty="0">
                <a:latin typeface="+mn-lt"/>
              </a:rPr>
              <a:t>Excess liquidity funds speculative purchases of equities, cryptocurrency, NTFs, and collectables</a:t>
            </a:r>
            <a:endParaRPr lang="en-US" sz="20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26</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5228948" y="6220904"/>
            <a:ext cx="5345306" cy="276999"/>
          </a:xfrm>
          <a:prstGeom prst="rect">
            <a:avLst/>
          </a:prstGeom>
        </p:spPr>
        <p:txBody>
          <a:bodyPr wrap="square">
            <a:spAutoFit/>
          </a:bodyPr>
          <a:lstStyle/>
          <a:p>
            <a:pPr algn="r"/>
            <a:r>
              <a:rPr lang="en-US" sz="1200" b="0" i="1" u="none" strike="noStrike" dirty="0">
                <a:effectLst/>
              </a:rPr>
              <a:t>in $ trillions; source: Federal Reserve, Thru the Cycl</a:t>
            </a:r>
            <a:r>
              <a:rPr lang="en-US" sz="1200" b="0" i="0" u="none" strike="noStrike" dirty="0">
                <a:effectLst/>
              </a:rPr>
              <a:t>e</a:t>
            </a:r>
            <a:endParaRPr lang="en-US" sz="1200" dirty="0"/>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14" name="Chart Placeholder 13">
            <a:extLst>
              <a:ext uri="{FF2B5EF4-FFF2-40B4-BE49-F238E27FC236}">
                <a16:creationId xmlns:a16="http://schemas.microsoft.com/office/drawing/2014/main" id="{46F933F1-677F-419D-B335-1757FAF11649}"/>
              </a:ext>
            </a:extLst>
          </p:cNvPr>
          <p:cNvPicPr>
            <a:picLocks noGrp="1" noChangeAspect="1"/>
          </p:cNvPicPr>
          <p:nvPr>
            <p:ph type="chart" sz="quarter" idx="13"/>
          </p:nvPr>
        </p:nvPicPr>
        <p:blipFill>
          <a:blip r:embed="rId2"/>
          <a:stretch>
            <a:fillRect/>
          </a:stretch>
        </p:blipFill>
        <p:spPr>
          <a:xfrm>
            <a:off x="1455576" y="2071396"/>
            <a:ext cx="9118678" cy="4149508"/>
          </a:xfrm>
          <a:prstGeom prst="rect">
            <a:avLst/>
          </a:prstGeom>
        </p:spPr>
      </p:pic>
    </p:spTree>
    <p:extLst>
      <p:ext uri="{BB962C8B-B14F-4D97-AF65-F5344CB8AC3E}">
        <p14:creationId xmlns:p14="http://schemas.microsoft.com/office/powerpoint/2010/main" val="347181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13184" y="716595"/>
            <a:ext cx="11000791" cy="580367"/>
          </a:xfrm>
        </p:spPr>
        <p:txBody>
          <a:bodyPr>
            <a:normAutofit fontScale="90000"/>
          </a:bodyPr>
          <a:lstStyle/>
          <a:p>
            <a:r>
              <a:rPr lang="en-US" sz="1900" b="1" i="0" u="none" strike="noStrike" dirty="0">
                <a:solidFill>
                  <a:srgbClr val="000000"/>
                </a:solidFill>
                <a:effectLst/>
                <a:latin typeface="Arial" panose="020B0604020202020204" pitchFamily="34" charset="0"/>
              </a:rPr>
              <a:t>Average annual rates of growth from 2009 to 2021 were 7.5% for household net worth and 3.9% for GDP</a:t>
            </a:r>
            <a:br>
              <a:rPr lang="en-US" sz="2700" b="1" i="0" u="none" strike="noStrike" dirty="0">
                <a:solidFill>
                  <a:srgbClr val="000000"/>
                </a:solidFill>
                <a:effectLst/>
                <a:latin typeface="+mj-lt"/>
              </a:rPr>
            </a:br>
            <a:br>
              <a:rPr lang="en-US" sz="2700" b="1" i="0" u="none" strike="noStrike" dirty="0">
                <a:solidFill>
                  <a:srgbClr val="000000"/>
                </a:solidFill>
                <a:effectLst/>
                <a:latin typeface="+mj-lt"/>
              </a:rPr>
            </a:br>
            <a:r>
              <a:rPr lang="en-US" sz="1700" i="0" u="none" strike="noStrike" dirty="0">
                <a:solidFill>
                  <a:srgbClr val="000000"/>
                </a:solidFill>
                <a:effectLst/>
                <a:latin typeface="+mn-lt"/>
              </a:rPr>
              <a:t>Household net worth soars from 1999’s 4.0-times </a:t>
            </a:r>
            <a:r>
              <a:rPr lang="en-US" sz="1700" dirty="0">
                <a:solidFill>
                  <a:srgbClr val="000000"/>
                </a:solidFill>
                <a:latin typeface="+mn-lt"/>
              </a:rPr>
              <a:t>to 2021’s 5.9-times GDP</a:t>
            </a:r>
            <a:br>
              <a:rPr lang="en-US" sz="1800" dirty="0">
                <a:solidFill>
                  <a:srgbClr val="000000"/>
                </a:solidFill>
                <a:latin typeface="+mn-lt"/>
              </a:rPr>
            </a:br>
            <a:br>
              <a:rPr lang="en-US" sz="1800" dirty="0">
                <a:solidFill>
                  <a:srgbClr val="000000"/>
                </a:solidFill>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27</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6913555" y="6137855"/>
            <a:ext cx="7264482" cy="369332"/>
          </a:xfrm>
          <a:prstGeom prst="rect">
            <a:avLst/>
          </a:prstGeom>
          <a:noFill/>
        </p:spPr>
        <p:txBody>
          <a:bodyPr wrap="square">
            <a:spAutoFit/>
          </a:bodyPr>
          <a:lstStyle/>
          <a:p>
            <a:r>
              <a:rPr lang="en-US" sz="1400" b="0" i="1" u="none" strike="noStrike" dirty="0">
                <a:solidFill>
                  <a:srgbClr val="000000"/>
                </a:solidFill>
                <a:effectLst/>
              </a:rPr>
              <a:t>source: Federal Reserve, BEA, Thru the Cycle</a:t>
            </a:r>
            <a:r>
              <a:rPr lang="en-US" dirty="0"/>
              <a:t> </a:t>
            </a:r>
          </a:p>
        </p:txBody>
      </p:sp>
      <p:pic>
        <p:nvPicPr>
          <p:cNvPr id="4" name="Picture 3">
            <a:extLst>
              <a:ext uri="{FF2B5EF4-FFF2-40B4-BE49-F238E27FC236}">
                <a16:creationId xmlns:a16="http://schemas.microsoft.com/office/drawing/2014/main" id="{32FE8047-D33D-4332-983A-B36E655480E6}"/>
              </a:ext>
            </a:extLst>
          </p:cNvPr>
          <p:cNvPicPr>
            <a:picLocks noChangeAspect="1"/>
          </p:cNvPicPr>
          <p:nvPr/>
        </p:nvPicPr>
        <p:blipFill>
          <a:blip r:embed="rId2"/>
          <a:stretch>
            <a:fillRect/>
          </a:stretch>
        </p:blipFill>
        <p:spPr>
          <a:xfrm>
            <a:off x="1187192" y="1338168"/>
            <a:ext cx="9358604" cy="4799686"/>
          </a:xfrm>
          <a:prstGeom prst="rect">
            <a:avLst/>
          </a:prstGeom>
        </p:spPr>
      </p:pic>
    </p:spTree>
    <p:extLst>
      <p:ext uri="{BB962C8B-B14F-4D97-AF65-F5344CB8AC3E}">
        <p14:creationId xmlns:p14="http://schemas.microsoft.com/office/powerpoint/2010/main" val="208326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13184" y="822786"/>
            <a:ext cx="11000791" cy="698113"/>
          </a:xfrm>
        </p:spPr>
        <p:txBody>
          <a:bodyPr>
            <a:normAutofit fontScale="90000"/>
          </a:bodyPr>
          <a:lstStyle/>
          <a:p>
            <a:r>
              <a:rPr lang="en-US" sz="1800" b="1" i="0" u="none" strike="noStrike" dirty="0">
                <a:solidFill>
                  <a:srgbClr val="000000"/>
                </a:solidFill>
                <a:effectLst/>
              </a:rPr>
              <a:t>Consumer spending drops from 1988-1995’s $0.18 to recent $0.12 per dollar of household net worth</a:t>
            </a:r>
            <a:br>
              <a:rPr lang="en-US" sz="1800" b="1" i="0" u="none" strike="noStrike" dirty="0">
                <a:solidFill>
                  <a:srgbClr val="000000"/>
                </a:solidFill>
                <a:effectLst/>
              </a:rPr>
            </a:br>
            <a:br>
              <a:rPr lang="en-US" sz="1800" b="1" i="0" u="none" strike="noStrike" dirty="0">
                <a:solidFill>
                  <a:srgbClr val="000000"/>
                </a:solidFill>
                <a:effectLst/>
              </a:rPr>
            </a:br>
            <a:r>
              <a:rPr lang="en-US" sz="1700" i="0" u="none" strike="noStrike" dirty="0">
                <a:solidFill>
                  <a:srgbClr val="000000"/>
                </a:solidFill>
                <a:effectLst/>
                <a:latin typeface="+mn-lt"/>
              </a:rPr>
              <a:t>Household net worth’s lift </a:t>
            </a:r>
            <a:r>
              <a:rPr lang="en-US" sz="1700" dirty="0">
                <a:solidFill>
                  <a:srgbClr val="000000"/>
                </a:solidFill>
                <a:latin typeface="+mn-lt"/>
              </a:rPr>
              <a:t>to spending declines as (</a:t>
            </a:r>
            <a:r>
              <a:rPr lang="en-US" sz="1700" dirty="0" err="1">
                <a:solidFill>
                  <a:srgbClr val="000000"/>
                </a:solidFill>
                <a:latin typeface="+mn-lt"/>
              </a:rPr>
              <a:t>i</a:t>
            </a:r>
            <a:r>
              <a:rPr lang="en-US" sz="1700" dirty="0">
                <a:solidFill>
                  <a:srgbClr val="000000"/>
                </a:solidFill>
                <a:latin typeface="+mn-lt"/>
              </a:rPr>
              <a:t>) distribution of wealth becomes more uneven and</a:t>
            </a:r>
            <a:br>
              <a:rPr lang="en-US" sz="1700" dirty="0">
                <a:solidFill>
                  <a:srgbClr val="000000"/>
                </a:solidFill>
                <a:latin typeface="+mn-lt"/>
              </a:rPr>
            </a:br>
            <a:r>
              <a:rPr lang="en-US" sz="1700" dirty="0">
                <a:solidFill>
                  <a:srgbClr val="000000"/>
                </a:solidFill>
                <a:latin typeface="+mn-lt"/>
              </a:rPr>
              <a:t>(ii) US population ages.</a:t>
            </a:r>
            <a:br>
              <a:rPr lang="en-US" sz="1700" dirty="0">
                <a:solidFill>
                  <a:srgbClr val="000000"/>
                </a:solidFill>
                <a:latin typeface="+mn-lt"/>
              </a:rPr>
            </a:br>
            <a:br>
              <a:rPr lang="en-US" sz="1700" dirty="0">
                <a:solidFill>
                  <a:srgbClr val="000000"/>
                </a:solidFill>
                <a:latin typeface="+mn-lt"/>
              </a:rPr>
            </a:br>
            <a:r>
              <a:rPr lang="en-US" sz="1700" dirty="0">
                <a:solidFill>
                  <a:srgbClr val="000000"/>
                </a:solidFill>
                <a:latin typeface="+mn-lt"/>
              </a:rPr>
              <a:t>Share of household net worth accruing to the top 10% advanced from Q3-1989's 61% to Q4-2021's 70%.</a:t>
            </a:r>
            <a:br>
              <a:rPr lang="en-US" sz="1700" dirty="0">
                <a:solidFill>
                  <a:srgbClr val="000000"/>
                </a:solidFill>
                <a:latin typeface="+mn-lt"/>
              </a:rPr>
            </a:br>
            <a:br>
              <a:rPr lang="en-US" sz="1800" dirty="0">
                <a:solidFill>
                  <a:srgbClr val="000000"/>
                </a:solidFill>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28</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6913555" y="6137855"/>
            <a:ext cx="7264482" cy="369332"/>
          </a:xfrm>
          <a:prstGeom prst="rect">
            <a:avLst/>
          </a:prstGeom>
          <a:noFill/>
        </p:spPr>
        <p:txBody>
          <a:bodyPr wrap="square">
            <a:spAutoFit/>
          </a:bodyPr>
          <a:lstStyle/>
          <a:p>
            <a:r>
              <a:rPr lang="en-US" sz="1400" b="0" i="1" u="none" strike="noStrike" dirty="0">
                <a:solidFill>
                  <a:srgbClr val="000000"/>
                </a:solidFill>
                <a:effectLst/>
              </a:rPr>
              <a:t>source: Federal Reserve, BEA, Thru the Cycle</a:t>
            </a:r>
            <a:r>
              <a:rPr lang="en-US" dirty="0"/>
              <a:t> </a:t>
            </a:r>
          </a:p>
        </p:txBody>
      </p:sp>
      <p:pic>
        <p:nvPicPr>
          <p:cNvPr id="6" name="Picture 5">
            <a:extLst>
              <a:ext uri="{FF2B5EF4-FFF2-40B4-BE49-F238E27FC236}">
                <a16:creationId xmlns:a16="http://schemas.microsoft.com/office/drawing/2014/main" id="{736439B4-89A3-4F67-9362-1482821CBF51}"/>
              </a:ext>
            </a:extLst>
          </p:cNvPr>
          <p:cNvPicPr>
            <a:picLocks noChangeAspect="1"/>
          </p:cNvPicPr>
          <p:nvPr/>
        </p:nvPicPr>
        <p:blipFill>
          <a:blip r:embed="rId2"/>
          <a:stretch>
            <a:fillRect/>
          </a:stretch>
        </p:blipFill>
        <p:spPr>
          <a:xfrm>
            <a:off x="1446245" y="1636752"/>
            <a:ext cx="9199984" cy="4586765"/>
          </a:xfrm>
          <a:prstGeom prst="rect">
            <a:avLst/>
          </a:prstGeom>
        </p:spPr>
      </p:pic>
    </p:spTree>
    <p:extLst>
      <p:ext uri="{BB962C8B-B14F-4D97-AF65-F5344CB8AC3E}">
        <p14:creationId xmlns:p14="http://schemas.microsoft.com/office/powerpoint/2010/main" val="3306714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13184" y="860110"/>
            <a:ext cx="11000791" cy="698113"/>
          </a:xfrm>
        </p:spPr>
        <p:txBody>
          <a:bodyPr>
            <a:normAutofit fontScale="90000"/>
          </a:bodyPr>
          <a:lstStyle/>
          <a:p>
            <a:r>
              <a:rPr lang="en-US" sz="2400" b="1" i="0" u="none" strike="noStrike" dirty="0">
                <a:solidFill>
                  <a:srgbClr val="000000"/>
                </a:solidFill>
                <a:effectLst/>
                <a:latin typeface="+mj-lt"/>
              </a:rPr>
              <a:t>Climb by 30-year mortgage yield may lower the ratio of market value of owner-occupied housing to wage and salary income</a:t>
            </a:r>
            <a:br>
              <a:rPr lang="en-US" sz="2400" b="1" i="0" u="none" strike="noStrike" dirty="0">
                <a:solidFill>
                  <a:srgbClr val="000000"/>
                </a:solidFill>
                <a:effectLst/>
                <a:latin typeface="+mj-lt"/>
              </a:rPr>
            </a:br>
            <a:br>
              <a:rPr lang="en-US" sz="1800" b="1" i="0" u="none" strike="noStrike" dirty="0">
                <a:solidFill>
                  <a:srgbClr val="000000"/>
                </a:solidFill>
                <a:effectLst/>
                <a:latin typeface="Arial" panose="020B0604020202020204" pitchFamily="34" charset="0"/>
              </a:rPr>
            </a:br>
            <a:r>
              <a:rPr lang="en-US" sz="1700" i="0" u="none" strike="noStrike" dirty="0">
                <a:solidFill>
                  <a:srgbClr val="000000"/>
                </a:solidFill>
                <a:effectLst/>
                <a:latin typeface="+mn-lt"/>
              </a:rPr>
              <a:t>Higher 30-year mortgage yield implies housing was more overvalued during 2005-2007 versus today.</a:t>
            </a:r>
            <a:br>
              <a:rPr lang="en-US" sz="1700" dirty="0">
                <a:solidFill>
                  <a:srgbClr val="000000"/>
                </a:solidFill>
                <a:latin typeface="+mn-lt"/>
              </a:rPr>
            </a:br>
            <a:br>
              <a:rPr lang="en-US" sz="1700" dirty="0">
                <a:solidFill>
                  <a:srgbClr val="000000"/>
                </a:solidFill>
                <a:latin typeface="+mn-lt"/>
              </a:rPr>
            </a:br>
            <a:br>
              <a:rPr lang="en-US" sz="1800" dirty="0">
                <a:solidFill>
                  <a:srgbClr val="000000"/>
                </a:solidFill>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29</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6913555" y="6137855"/>
            <a:ext cx="7264482" cy="369332"/>
          </a:xfrm>
          <a:prstGeom prst="rect">
            <a:avLst/>
          </a:prstGeom>
          <a:noFill/>
        </p:spPr>
        <p:txBody>
          <a:bodyPr wrap="square">
            <a:spAutoFit/>
          </a:bodyPr>
          <a:lstStyle/>
          <a:p>
            <a:r>
              <a:rPr lang="en-US" sz="1400" b="0" i="1" u="none" strike="noStrike" dirty="0">
                <a:solidFill>
                  <a:srgbClr val="000000"/>
                </a:solidFill>
                <a:effectLst/>
              </a:rPr>
              <a:t>source: Federal Reserve, FHLMC, BEA, Thru the Cycle</a:t>
            </a:r>
            <a:r>
              <a:rPr lang="en-US" dirty="0"/>
              <a:t> </a:t>
            </a:r>
          </a:p>
        </p:txBody>
      </p:sp>
      <p:pic>
        <p:nvPicPr>
          <p:cNvPr id="4" name="Picture 3">
            <a:extLst>
              <a:ext uri="{FF2B5EF4-FFF2-40B4-BE49-F238E27FC236}">
                <a16:creationId xmlns:a16="http://schemas.microsoft.com/office/drawing/2014/main" id="{0E646BFF-E09C-4E44-8F91-597C9C5074C3}"/>
              </a:ext>
            </a:extLst>
          </p:cNvPr>
          <p:cNvPicPr>
            <a:picLocks noChangeAspect="1"/>
          </p:cNvPicPr>
          <p:nvPr/>
        </p:nvPicPr>
        <p:blipFill>
          <a:blip r:embed="rId2"/>
          <a:stretch>
            <a:fillRect/>
          </a:stretch>
        </p:blipFill>
        <p:spPr>
          <a:xfrm>
            <a:off x="1408922" y="1632857"/>
            <a:ext cx="9349274" cy="4504998"/>
          </a:xfrm>
          <a:prstGeom prst="rect">
            <a:avLst/>
          </a:prstGeom>
        </p:spPr>
      </p:pic>
    </p:spTree>
    <p:extLst>
      <p:ext uri="{BB962C8B-B14F-4D97-AF65-F5344CB8AC3E}">
        <p14:creationId xmlns:p14="http://schemas.microsoft.com/office/powerpoint/2010/main" val="116506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1466-4032-41A6-9F61-49D074F8681E}"/>
              </a:ext>
            </a:extLst>
          </p:cNvPr>
          <p:cNvSpPr>
            <a:spLocks noGrp="1"/>
          </p:cNvSpPr>
          <p:nvPr>
            <p:ph type="title"/>
          </p:nvPr>
        </p:nvSpPr>
        <p:spPr>
          <a:xfrm>
            <a:off x="838200" y="722707"/>
            <a:ext cx="10515600" cy="641594"/>
          </a:xfrm>
        </p:spPr>
        <p:txBody>
          <a:bodyPr>
            <a:normAutofit fontScale="90000"/>
          </a:bodyPr>
          <a:lstStyle/>
          <a:p>
            <a:r>
              <a:rPr lang="en-US" b="1" dirty="0"/>
              <a:t>De-globalization</a:t>
            </a:r>
            <a:br>
              <a:rPr lang="en-US" b="1" dirty="0"/>
            </a:br>
            <a:endParaRPr lang="en-US" dirty="0"/>
          </a:p>
        </p:txBody>
      </p:sp>
      <p:graphicFrame>
        <p:nvGraphicFramePr>
          <p:cNvPr id="7" name="Content Placeholder 2">
            <a:extLst>
              <a:ext uri="{FF2B5EF4-FFF2-40B4-BE49-F238E27FC236}">
                <a16:creationId xmlns:a16="http://schemas.microsoft.com/office/drawing/2014/main" id="{4841994D-2DFD-79E8-BFA0-599EED69C6A4}"/>
              </a:ext>
            </a:extLst>
          </p:cNvPr>
          <p:cNvGraphicFramePr>
            <a:graphicFrameLocks noGrp="1"/>
          </p:cNvGraphicFramePr>
          <p:nvPr>
            <p:ph idx="1"/>
          </p:nvPr>
        </p:nvGraphicFramePr>
        <p:xfrm>
          <a:off x="838200" y="1717841"/>
          <a:ext cx="10515600" cy="4538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C1FCADB5-F0D9-4F56-9D20-4B24D1B9146E}"/>
              </a:ext>
            </a:extLst>
          </p:cNvPr>
          <p:cNvSpPr>
            <a:spLocks noGrp="1"/>
          </p:cNvSpPr>
          <p:nvPr>
            <p:ph sz="quarter" idx="10"/>
          </p:nvPr>
        </p:nvSpPr>
        <p:spPr>
          <a:xfrm>
            <a:off x="838200" y="1188774"/>
            <a:ext cx="10515600" cy="641594"/>
          </a:xfrm>
        </p:spPr>
        <p:txBody>
          <a:bodyPr>
            <a:normAutofit/>
          </a:bodyPr>
          <a:lstStyle/>
          <a:p>
            <a:r>
              <a:rPr lang="en-US" b="1" dirty="0"/>
              <a:t>Cold War II?</a:t>
            </a:r>
          </a:p>
        </p:txBody>
      </p:sp>
      <p:sp>
        <p:nvSpPr>
          <p:cNvPr id="5" name="Slide Number Placeholder 4">
            <a:extLst>
              <a:ext uri="{FF2B5EF4-FFF2-40B4-BE49-F238E27FC236}">
                <a16:creationId xmlns:a16="http://schemas.microsoft.com/office/drawing/2014/main" id="{FB919BE3-A137-4F0F-801F-580C3B078301}"/>
              </a:ext>
            </a:extLst>
          </p:cNvPr>
          <p:cNvSpPr>
            <a:spLocks noGrp="1"/>
          </p:cNvSpPr>
          <p:nvPr>
            <p:ph type="sldNum" sz="quarter" idx="12"/>
          </p:nvPr>
        </p:nvSpPr>
        <p:spPr/>
        <p:txBody>
          <a:bodyPr/>
          <a:lstStyle/>
          <a:p>
            <a:fld id="{FC150DE4-D193-43A6-8FDA-030E274477F1}" type="slidenum">
              <a:rPr lang="en-US" smtClean="0"/>
              <a:t>3</a:t>
            </a:fld>
            <a:endParaRPr lang="en-US"/>
          </a:p>
        </p:txBody>
      </p:sp>
    </p:spTree>
    <p:extLst>
      <p:ext uri="{BB962C8B-B14F-4D97-AF65-F5344CB8AC3E}">
        <p14:creationId xmlns:p14="http://schemas.microsoft.com/office/powerpoint/2010/main" val="321700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1E4D-E0EE-4DB9-95D2-11AB37545CF6}"/>
              </a:ext>
            </a:extLst>
          </p:cNvPr>
          <p:cNvSpPr>
            <a:spLocks noGrp="1"/>
          </p:cNvSpPr>
          <p:nvPr>
            <p:ph type="title"/>
          </p:nvPr>
        </p:nvSpPr>
        <p:spPr>
          <a:xfrm>
            <a:off x="500555" y="365126"/>
            <a:ext cx="10724172" cy="1452803"/>
          </a:xfrm>
        </p:spPr>
        <p:txBody>
          <a:bodyPr>
            <a:normAutofit fontScale="90000"/>
          </a:bodyPr>
          <a:lstStyle/>
          <a:p>
            <a:r>
              <a:rPr lang="en-US" sz="2700" b="1" i="0" u="none" strike="noStrike" dirty="0">
                <a:solidFill>
                  <a:srgbClr val="000000"/>
                </a:solidFill>
                <a:effectLst/>
                <a:latin typeface="Montserrat ExtraBold" panose="00000900000000000000" pitchFamily="2" charset="0"/>
              </a:rPr>
              <a:t>Real consumer spending on tangible goods is unsustainably high relative to 2002-2022’s trend line</a:t>
            </a:r>
            <a:br>
              <a:rPr lang="en-US" sz="2700" b="1" i="0" u="none" strike="noStrike" dirty="0">
                <a:solidFill>
                  <a:srgbClr val="000000"/>
                </a:solidFill>
                <a:effectLst/>
                <a:latin typeface="Montserrat ExtraBold" panose="00000900000000000000" pitchFamily="2" charset="0"/>
              </a:rPr>
            </a:br>
            <a:br>
              <a:rPr lang="en-US" sz="1600" dirty="0">
                <a:latin typeface="Montserrat" panose="00000500000000000000" pitchFamily="2" charset="0"/>
              </a:rPr>
            </a:br>
            <a:r>
              <a:rPr lang="en-US" sz="1800" dirty="0">
                <a:latin typeface="Montserrat" panose="00000500000000000000" pitchFamily="2" charset="0"/>
              </a:rPr>
              <a:t>Helps explain why March 2022’s 14.2% annual rate of consumer goods price inflation exceeded CPI inflation’s overall rate of 8.5%</a:t>
            </a:r>
          </a:p>
        </p:txBody>
      </p:sp>
      <p:sp>
        <p:nvSpPr>
          <p:cNvPr id="3" name="Slide Number Placeholder 2">
            <a:extLst>
              <a:ext uri="{FF2B5EF4-FFF2-40B4-BE49-F238E27FC236}">
                <a16:creationId xmlns:a16="http://schemas.microsoft.com/office/drawing/2014/main" id="{F8ACD3B4-921B-495D-AC3D-C8338D29621D}"/>
              </a:ext>
            </a:extLst>
          </p:cNvPr>
          <p:cNvSpPr>
            <a:spLocks noGrp="1"/>
          </p:cNvSpPr>
          <p:nvPr>
            <p:ph type="sldNum" sz="quarter" idx="11"/>
          </p:nvPr>
        </p:nvSpPr>
        <p:spPr/>
        <p:txBody>
          <a:bodyPr/>
          <a:lstStyle/>
          <a:p>
            <a:fld id="{FC150DE4-D193-43A6-8FDA-030E274477F1}" type="slidenum">
              <a:rPr lang="en-US" smtClean="0"/>
              <a:t>30</a:t>
            </a:fld>
            <a:endParaRPr lang="en-US"/>
          </a:p>
        </p:txBody>
      </p:sp>
      <p:sp>
        <p:nvSpPr>
          <p:cNvPr id="19" name="TextBox 18">
            <a:extLst>
              <a:ext uri="{FF2B5EF4-FFF2-40B4-BE49-F238E27FC236}">
                <a16:creationId xmlns:a16="http://schemas.microsoft.com/office/drawing/2014/main" id="{B4A5A725-5576-4201-B305-AA48082C50BC}"/>
              </a:ext>
            </a:extLst>
          </p:cNvPr>
          <p:cNvSpPr txBox="1"/>
          <p:nvPr/>
        </p:nvSpPr>
        <p:spPr>
          <a:xfrm>
            <a:off x="3331029" y="6206564"/>
            <a:ext cx="9003432" cy="307777"/>
          </a:xfrm>
          <a:prstGeom prst="rect">
            <a:avLst/>
          </a:prstGeom>
          <a:noFill/>
        </p:spPr>
        <p:txBody>
          <a:bodyPr wrap="square">
            <a:spAutoFit/>
          </a:bodyPr>
          <a:lstStyle/>
          <a:p>
            <a:r>
              <a:rPr lang="en-US" sz="1400" b="0" i="1" u="none" strike="noStrike" dirty="0">
                <a:solidFill>
                  <a:srgbClr val="000000"/>
                </a:solidFill>
                <a:effectLst/>
                <a:latin typeface="Arial" panose="020B0604020202020204" pitchFamily="34" charset="0"/>
              </a:rPr>
              <a:t>         moving 3-month average in $ trillions; source: Federal Reserve, BEA, NBER, Thru the Cycle</a:t>
            </a:r>
            <a:r>
              <a:rPr lang="en-US" sz="1400" b="1" i="0" u="none" strike="noStrike" dirty="0">
                <a:solidFill>
                  <a:srgbClr val="000000"/>
                </a:solidFill>
                <a:effectLst/>
                <a:latin typeface="Arial" panose="020B0604020202020204" pitchFamily="34" charset="0"/>
              </a:rPr>
              <a:t> </a:t>
            </a:r>
            <a:endParaRPr lang="en-US" sz="1400" dirty="0"/>
          </a:p>
        </p:txBody>
      </p:sp>
      <p:pic>
        <p:nvPicPr>
          <p:cNvPr id="4" name="Picture 3">
            <a:extLst>
              <a:ext uri="{FF2B5EF4-FFF2-40B4-BE49-F238E27FC236}">
                <a16:creationId xmlns:a16="http://schemas.microsoft.com/office/drawing/2014/main" id="{A14F3149-EFBC-4008-8806-7E00D22F1B30}"/>
              </a:ext>
            </a:extLst>
          </p:cNvPr>
          <p:cNvPicPr>
            <a:picLocks noChangeAspect="1"/>
          </p:cNvPicPr>
          <p:nvPr/>
        </p:nvPicPr>
        <p:blipFill>
          <a:blip r:embed="rId2"/>
          <a:stretch>
            <a:fillRect/>
          </a:stretch>
        </p:blipFill>
        <p:spPr>
          <a:xfrm>
            <a:off x="1212979" y="1884784"/>
            <a:ext cx="9255967" cy="4321779"/>
          </a:xfrm>
          <a:prstGeom prst="rect">
            <a:avLst/>
          </a:prstGeom>
        </p:spPr>
      </p:pic>
    </p:spTree>
    <p:extLst>
      <p:ext uri="{BB962C8B-B14F-4D97-AF65-F5344CB8AC3E}">
        <p14:creationId xmlns:p14="http://schemas.microsoft.com/office/powerpoint/2010/main" val="1395614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09127" y="821100"/>
            <a:ext cx="10300996" cy="690468"/>
          </a:xfrm>
        </p:spPr>
        <p:txBody>
          <a:bodyPr>
            <a:normAutofit fontScale="90000"/>
          </a:bodyPr>
          <a:lstStyle/>
          <a:p>
            <a:pPr>
              <a:lnSpc>
                <a:spcPct val="100000"/>
              </a:lnSpc>
            </a:pPr>
            <a:r>
              <a:rPr lang="en-US" sz="2700" b="1" i="0" u="none" strike="noStrike" dirty="0">
                <a:solidFill>
                  <a:srgbClr val="000000"/>
                </a:solidFill>
                <a:effectLst/>
                <a:latin typeface="+mj-lt"/>
              </a:rPr>
              <a:t>Light motor vehicle sales may rise to 16- to 17-million units (LHS) as total home sales ebb to a 6- to 6.5-million units (RHS)</a:t>
            </a:r>
            <a:br>
              <a:rPr lang="en-US" sz="2700" b="1" i="0" u="none" strike="noStrike" dirty="0">
                <a:solidFill>
                  <a:srgbClr val="000000"/>
                </a:solidFill>
                <a:effectLst/>
                <a:latin typeface="+mj-lt"/>
              </a:rPr>
            </a:br>
            <a:br>
              <a:rPr lang="en-US" sz="1700" b="1" i="0" u="none" strike="noStrike" dirty="0">
                <a:solidFill>
                  <a:srgbClr val="000000"/>
                </a:solidFill>
                <a:effectLst/>
                <a:latin typeface="+mj-lt"/>
              </a:rPr>
            </a:br>
            <a:r>
              <a:rPr lang="en-US" sz="1700" i="0" u="none" strike="noStrike" dirty="0">
                <a:solidFill>
                  <a:srgbClr val="000000"/>
                </a:solidFill>
                <a:effectLst/>
                <a:latin typeface="+mn-lt"/>
              </a:rPr>
              <a:t>Microchip shortage </a:t>
            </a:r>
            <a:r>
              <a:rPr lang="en-US" sz="1700" dirty="0">
                <a:solidFill>
                  <a:srgbClr val="000000"/>
                </a:solidFill>
                <a:latin typeface="+mn-lt"/>
              </a:rPr>
              <a:t>severely limits motor vehicle sales. </a:t>
            </a:r>
            <a:br>
              <a:rPr lang="en-US" sz="1700" dirty="0">
                <a:solidFill>
                  <a:srgbClr val="000000"/>
                </a:solidFill>
                <a:latin typeface="+mn-lt"/>
              </a:rPr>
            </a:br>
            <a:br>
              <a:rPr lang="en-US" sz="1700" dirty="0">
                <a:solidFill>
                  <a:srgbClr val="000000"/>
                </a:solidFill>
                <a:latin typeface="+mn-lt"/>
              </a:rPr>
            </a:br>
            <a:r>
              <a:rPr lang="en-US" sz="1700" dirty="0">
                <a:solidFill>
                  <a:srgbClr val="000000"/>
                </a:solidFill>
                <a:latin typeface="+mn-lt"/>
              </a:rPr>
              <a:t>Elevated home prices and highest mortgage yields since 2010 portend fewer home sales.</a:t>
            </a:r>
            <a:endParaRPr lang="en-US" sz="17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31</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219105"/>
            <a:ext cx="863872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                                                     moving three-month averages; source: BEA, Census Bureau, NBER, Thru the Cycle</a:t>
            </a:r>
            <a:endParaRPr lang="en-US" sz="1200" dirty="0">
              <a:latin typeface="Montserrat" panose="00000500000000000000" pitchFamily="2" charset="0"/>
            </a:endParaRPr>
          </a:p>
        </p:txBody>
      </p:sp>
      <p:pic>
        <p:nvPicPr>
          <p:cNvPr id="4" name="Picture 3">
            <a:extLst>
              <a:ext uri="{FF2B5EF4-FFF2-40B4-BE49-F238E27FC236}">
                <a16:creationId xmlns:a16="http://schemas.microsoft.com/office/drawing/2014/main" id="{73F2E01A-86D2-4E97-B9C2-47D8A0723765}"/>
              </a:ext>
            </a:extLst>
          </p:cNvPr>
          <p:cNvPicPr>
            <a:picLocks noChangeAspect="1"/>
          </p:cNvPicPr>
          <p:nvPr/>
        </p:nvPicPr>
        <p:blipFill>
          <a:blip r:embed="rId2"/>
          <a:stretch>
            <a:fillRect/>
          </a:stretch>
        </p:blipFill>
        <p:spPr>
          <a:xfrm>
            <a:off x="1362269" y="2090055"/>
            <a:ext cx="9479902" cy="4129049"/>
          </a:xfrm>
          <a:prstGeom prst="rect">
            <a:avLst/>
          </a:prstGeom>
        </p:spPr>
      </p:pic>
    </p:spTree>
    <p:extLst>
      <p:ext uri="{BB962C8B-B14F-4D97-AF65-F5344CB8AC3E}">
        <p14:creationId xmlns:p14="http://schemas.microsoft.com/office/powerpoint/2010/main" val="1695376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13184" y="382552"/>
            <a:ext cx="11000791" cy="746445"/>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2200" b="1" i="0" u="none" strike="noStrike" dirty="0">
                <a:solidFill>
                  <a:srgbClr val="000000"/>
                </a:solidFill>
                <a:effectLst/>
                <a:latin typeface="Montserrat ExtraBold" panose="00000900000000000000" pitchFamily="2" charset="0"/>
              </a:rPr>
              <a:t>PHLX housing-sector stock price index warns of fewer home sales and less housing-related consumer spending</a:t>
            </a:r>
            <a:br>
              <a:rPr lang="en-US" sz="2200" b="1" i="0" u="none" strike="noStrike" dirty="0">
                <a:solidFill>
                  <a:srgbClr val="000000"/>
                </a:solidFill>
                <a:effectLst/>
                <a:latin typeface="Montserrat ExtraBold" panose="00000900000000000000" pitchFamily="2" charset="0"/>
              </a:rPr>
            </a:br>
            <a:br>
              <a:rPr lang="en-US" sz="2200" b="1" i="0" u="none" strike="noStrike" dirty="0">
                <a:solidFill>
                  <a:srgbClr val="000000"/>
                </a:solidFill>
                <a:effectLst/>
                <a:latin typeface="Montserrat ExtraBold" panose="00000900000000000000" pitchFamily="2" charset="0"/>
              </a:rPr>
            </a:br>
            <a:r>
              <a:rPr lang="en-US" sz="1700" i="0" u="none" strike="noStrike" dirty="0">
                <a:solidFill>
                  <a:srgbClr val="000000"/>
                </a:solidFill>
                <a:effectLst/>
                <a:latin typeface="+mn-lt"/>
              </a:rPr>
              <a:t>Drop by home sales helped to end 10-year Treasury yield’s climb from July 2016’s 1.50% to October</a:t>
            </a:r>
            <a:r>
              <a:rPr lang="en-US" sz="1700" dirty="0">
                <a:solidFill>
                  <a:srgbClr val="000000"/>
                </a:solidFill>
                <a:latin typeface="+mn-lt"/>
              </a:rPr>
              <a:t> 2018’s 3.15%.</a:t>
            </a:r>
            <a:br>
              <a:rPr lang="en-US" sz="1700" i="0" u="none" strike="noStrike" dirty="0">
                <a:solidFill>
                  <a:srgbClr val="000000"/>
                </a:solidFill>
                <a:effectLst/>
                <a:latin typeface="+mn-lt"/>
              </a:rPr>
            </a:br>
            <a:br>
              <a:rPr lang="en-US" sz="1700" dirty="0">
                <a:solidFill>
                  <a:srgbClr val="000000"/>
                </a:solidFill>
                <a:latin typeface="+mn-lt"/>
              </a:rPr>
            </a:br>
            <a:r>
              <a:rPr lang="en-US" sz="1700" dirty="0">
                <a:solidFill>
                  <a:srgbClr val="000000"/>
                </a:solidFill>
                <a:latin typeface="+mn-lt"/>
              </a:rPr>
              <a:t>Decline by 10-year Treasury yield from October 2018’s peak to December 2018’s 2.83% ended a -30.8% peak-to-trough plunge by the housing-sector stock price index.</a:t>
            </a:r>
            <a:endParaRPr lang="en-US" sz="17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32</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4077479" y="6226301"/>
            <a:ext cx="7193902" cy="307777"/>
          </a:xfrm>
          <a:prstGeom prst="rect">
            <a:avLst/>
          </a:prstGeom>
          <a:noFill/>
        </p:spPr>
        <p:txBody>
          <a:bodyPr wrap="square">
            <a:spAutoFit/>
          </a:bodyPr>
          <a:lstStyle/>
          <a:p>
            <a:r>
              <a:rPr lang="en-US" sz="1400" b="0" i="1" u="none" strike="noStrike" dirty="0">
                <a:solidFill>
                  <a:srgbClr val="000000"/>
                </a:solidFill>
                <a:effectLst/>
                <a:latin typeface="Montserrat Medium" panose="00000600000000000000" pitchFamily="2" charset="0"/>
              </a:rPr>
              <a:t>  month-long averages; source: PHLX, NAR, Census Bureau, Thru the Cycle</a:t>
            </a:r>
            <a:endParaRPr lang="en-US" sz="1400" dirty="0">
              <a:latin typeface="Montserrat Medium" panose="00000600000000000000" pitchFamily="2" charset="0"/>
            </a:endParaRPr>
          </a:p>
        </p:txBody>
      </p:sp>
      <p:pic>
        <p:nvPicPr>
          <p:cNvPr id="5" name="Picture 4">
            <a:extLst>
              <a:ext uri="{FF2B5EF4-FFF2-40B4-BE49-F238E27FC236}">
                <a16:creationId xmlns:a16="http://schemas.microsoft.com/office/drawing/2014/main" id="{0C7D31D8-D1B4-490C-AC9A-5B1449A001D4}"/>
              </a:ext>
            </a:extLst>
          </p:cNvPr>
          <p:cNvPicPr>
            <a:picLocks noChangeAspect="1"/>
          </p:cNvPicPr>
          <p:nvPr/>
        </p:nvPicPr>
        <p:blipFill>
          <a:blip r:embed="rId2"/>
          <a:stretch>
            <a:fillRect/>
          </a:stretch>
        </p:blipFill>
        <p:spPr>
          <a:xfrm>
            <a:off x="1524279" y="2118050"/>
            <a:ext cx="8767385" cy="4089589"/>
          </a:xfrm>
          <a:prstGeom prst="rect">
            <a:avLst/>
          </a:prstGeom>
        </p:spPr>
      </p:pic>
    </p:spTree>
    <p:extLst>
      <p:ext uri="{BB962C8B-B14F-4D97-AF65-F5344CB8AC3E}">
        <p14:creationId xmlns:p14="http://schemas.microsoft.com/office/powerpoint/2010/main" val="3258820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1E4D-E0EE-4DB9-95D2-11AB37545CF6}"/>
              </a:ext>
            </a:extLst>
          </p:cNvPr>
          <p:cNvSpPr>
            <a:spLocks noGrp="1"/>
          </p:cNvSpPr>
          <p:nvPr>
            <p:ph type="title"/>
          </p:nvPr>
        </p:nvSpPr>
        <p:spPr>
          <a:xfrm>
            <a:off x="500555" y="365126"/>
            <a:ext cx="10929448" cy="1452803"/>
          </a:xfrm>
        </p:spPr>
        <p:txBody>
          <a:bodyPr>
            <a:normAutofit fontScale="90000"/>
          </a:bodyPr>
          <a:lstStyle/>
          <a:p>
            <a:r>
              <a:rPr lang="en-US" sz="2700" b="1" i="0" u="none" strike="noStrike" dirty="0">
                <a:solidFill>
                  <a:srgbClr val="000000"/>
                </a:solidFill>
                <a:effectLst/>
                <a:latin typeface="Montserrat ExtraBold" panose="00000900000000000000" pitchFamily="2" charset="0"/>
              </a:rPr>
              <a:t>Real consumer spending on services is only -2% under what is predicted by 2002-2019’s trend line</a:t>
            </a:r>
            <a:br>
              <a:rPr lang="en-US" sz="2700" b="1" i="0" u="none" strike="noStrike" dirty="0">
                <a:solidFill>
                  <a:srgbClr val="000000"/>
                </a:solidFill>
                <a:effectLst/>
                <a:latin typeface="Montserrat ExtraBold" panose="00000900000000000000" pitchFamily="2" charset="0"/>
              </a:rPr>
            </a:br>
            <a:br>
              <a:rPr lang="en-US" sz="1600" dirty="0">
                <a:latin typeface="Montserrat" panose="00000500000000000000" pitchFamily="2" charset="0"/>
              </a:rPr>
            </a:br>
            <a:r>
              <a:rPr lang="en-US" sz="1800" dirty="0">
                <a:latin typeface="Montserrat" panose="00000500000000000000" pitchFamily="2" charset="0"/>
              </a:rPr>
              <a:t>Helps explain why March 2022’s 5.1% annual rate of consumer services price inflation is less than CPI inflation’s overall rate of 8.5%.</a:t>
            </a:r>
          </a:p>
        </p:txBody>
      </p:sp>
      <p:sp>
        <p:nvSpPr>
          <p:cNvPr id="3" name="Slide Number Placeholder 2">
            <a:extLst>
              <a:ext uri="{FF2B5EF4-FFF2-40B4-BE49-F238E27FC236}">
                <a16:creationId xmlns:a16="http://schemas.microsoft.com/office/drawing/2014/main" id="{F8ACD3B4-921B-495D-AC3D-C8338D29621D}"/>
              </a:ext>
            </a:extLst>
          </p:cNvPr>
          <p:cNvSpPr>
            <a:spLocks noGrp="1"/>
          </p:cNvSpPr>
          <p:nvPr>
            <p:ph type="sldNum" sz="quarter" idx="11"/>
          </p:nvPr>
        </p:nvSpPr>
        <p:spPr/>
        <p:txBody>
          <a:bodyPr/>
          <a:lstStyle/>
          <a:p>
            <a:fld id="{FC150DE4-D193-43A6-8FDA-030E274477F1}" type="slidenum">
              <a:rPr lang="en-US" smtClean="0"/>
              <a:t>33</a:t>
            </a:fld>
            <a:endParaRPr lang="en-US"/>
          </a:p>
        </p:txBody>
      </p:sp>
      <p:sp>
        <p:nvSpPr>
          <p:cNvPr id="19" name="TextBox 18">
            <a:extLst>
              <a:ext uri="{FF2B5EF4-FFF2-40B4-BE49-F238E27FC236}">
                <a16:creationId xmlns:a16="http://schemas.microsoft.com/office/drawing/2014/main" id="{B4A5A725-5576-4201-B305-AA48082C50BC}"/>
              </a:ext>
            </a:extLst>
          </p:cNvPr>
          <p:cNvSpPr txBox="1"/>
          <p:nvPr/>
        </p:nvSpPr>
        <p:spPr>
          <a:xfrm>
            <a:off x="3331029" y="6206564"/>
            <a:ext cx="9003432" cy="307777"/>
          </a:xfrm>
          <a:prstGeom prst="rect">
            <a:avLst/>
          </a:prstGeom>
          <a:noFill/>
        </p:spPr>
        <p:txBody>
          <a:bodyPr wrap="square">
            <a:spAutoFit/>
          </a:bodyPr>
          <a:lstStyle/>
          <a:p>
            <a:r>
              <a:rPr lang="en-US" sz="1400" b="0" i="1" u="none" strike="noStrike" dirty="0">
                <a:solidFill>
                  <a:srgbClr val="000000"/>
                </a:solidFill>
                <a:effectLst/>
                <a:latin typeface="Arial" panose="020B0604020202020204" pitchFamily="34" charset="0"/>
              </a:rPr>
              <a:t>         moving 3-month average in $ trillions; source: Federal Reserve, BEA, NBER, Thru the Cycle</a:t>
            </a:r>
            <a:r>
              <a:rPr lang="en-US" sz="1400" b="1" i="0" u="none" strike="noStrike" dirty="0">
                <a:solidFill>
                  <a:srgbClr val="000000"/>
                </a:solidFill>
                <a:effectLst/>
                <a:latin typeface="Arial" panose="020B0604020202020204" pitchFamily="34" charset="0"/>
              </a:rPr>
              <a:t> </a:t>
            </a:r>
            <a:endParaRPr lang="en-US" sz="1400" dirty="0"/>
          </a:p>
        </p:txBody>
      </p:sp>
      <p:pic>
        <p:nvPicPr>
          <p:cNvPr id="5" name="Picture 4">
            <a:extLst>
              <a:ext uri="{FF2B5EF4-FFF2-40B4-BE49-F238E27FC236}">
                <a16:creationId xmlns:a16="http://schemas.microsoft.com/office/drawing/2014/main" id="{CC50A822-6559-4529-B888-80C596971056}"/>
              </a:ext>
            </a:extLst>
          </p:cNvPr>
          <p:cNvPicPr>
            <a:picLocks noChangeAspect="1"/>
          </p:cNvPicPr>
          <p:nvPr/>
        </p:nvPicPr>
        <p:blipFill>
          <a:blip r:embed="rId2"/>
          <a:stretch>
            <a:fillRect/>
          </a:stretch>
        </p:blipFill>
        <p:spPr>
          <a:xfrm>
            <a:off x="1401417" y="1908313"/>
            <a:ext cx="9382540" cy="4204251"/>
          </a:xfrm>
          <a:prstGeom prst="rect">
            <a:avLst/>
          </a:prstGeom>
        </p:spPr>
      </p:pic>
    </p:spTree>
    <p:extLst>
      <p:ext uri="{BB962C8B-B14F-4D97-AF65-F5344CB8AC3E}">
        <p14:creationId xmlns:p14="http://schemas.microsoft.com/office/powerpoint/2010/main" val="3902273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513184" y="776131"/>
            <a:ext cx="10769859" cy="716769"/>
          </a:xfrm>
        </p:spPr>
        <p:txBody>
          <a:bodyPr>
            <a:normAutofit fontScale="90000"/>
          </a:bodyPr>
          <a:lstStyle/>
          <a:p>
            <a:r>
              <a:rPr lang="en-US" sz="2400" b="1" i="0" u="none" strike="noStrike" dirty="0">
                <a:solidFill>
                  <a:srgbClr val="000000"/>
                </a:solidFill>
                <a:effectLst/>
                <a:latin typeface="Arial" panose="020B0604020202020204" pitchFamily="34" charset="0"/>
              </a:rPr>
              <a:t>Five of six previous drops by the US consumer sentiment index to less than 65 points were associated with actual or impending recessions</a:t>
            </a:r>
            <a:br>
              <a:rPr lang="en-US" sz="2400" b="1" i="0" u="none" strike="noStrike" dirty="0">
                <a:solidFill>
                  <a:srgbClr val="000000"/>
                </a:solidFill>
                <a:effectLst/>
              </a:rPr>
            </a:br>
            <a:br>
              <a:rPr lang="en-US" sz="1800" b="1" dirty="0">
                <a:solidFill>
                  <a:srgbClr val="000000"/>
                </a:solidFill>
              </a:rPr>
            </a:br>
            <a:r>
              <a:rPr lang="en-US" sz="1800" i="0" u="none" strike="noStrike" dirty="0">
                <a:solidFill>
                  <a:srgbClr val="000000"/>
                </a:solidFill>
                <a:effectLst/>
                <a:latin typeface="+mn-lt"/>
              </a:rPr>
              <a:t>The exception to the proximity of a recession occurred in 2011.</a:t>
            </a:r>
            <a:br>
              <a:rPr lang="en-US" sz="1800" i="0" u="none" strike="noStrike" dirty="0">
                <a:solidFill>
                  <a:srgbClr val="000000"/>
                </a:solidFill>
                <a:effectLst/>
                <a:latin typeface="+mn-lt"/>
              </a:rPr>
            </a:br>
            <a:br>
              <a:rPr lang="en-US" sz="1800" b="1" i="0" u="none" strike="noStrike" dirty="0">
                <a:solidFill>
                  <a:srgbClr val="000000"/>
                </a:solidFill>
                <a:effectLst/>
              </a:rPr>
            </a:br>
            <a:r>
              <a:rPr lang="en-US" sz="1800" i="0" u="none" strike="noStrike" dirty="0">
                <a:solidFill>
                  <a:srgbClr val="000000"/>
                </a:solidFill>
                <a:effectLst/>
                <a:latin typeface="+mn-lt"/>
              </a:rPr>
              <a:t>Odd that consumer sentiment is so low </a:t>
            </a:r>
            <a:r>
              <a:rPr lang="en-US" sz="1800" dirty="0">
                <a:solidFill>
                  <a:srgbClr val="000000"/>
                </a:solidFill>
                <a:latin typeface="+mn-lt"/>
              </a:rPr>
              <a:t>despite March’s 3.6% unemployment rate.</a:t>
            </a:r>
            <a:br>
              <a:rPr lang="en-US" sz="1800" dirty="0">
                <a:solidFill>
                  <a:srgbClr val="000000"/>
                </a:solidFill>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34</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6242180" y="6137855"/>
            <a:ext cx="7935857" cy="369332"/>
          </a:xfrm>
          <a:prstGeom prst="rect">
            <a:avLst/>
          </a:prstGeom>
          <a:noFill/>
        </p:spPr>
        <p:txBody>
          <a:bodyPr wrap="square">
            <a:spAutoFit/>
          </a:bodyPr>
          <a:lstStyle/>
          <a:p>
            <a:r>
              <a:rPr lang="en-US" sz="1400" b="0" i="1" u="none" strike="noStrike" dirty="0">
                <a:solidFill>
                  <a:srgbClr val="000000"/>
                </a:solidFill>
                <a:effectLst/>
              </a:rPr>
              <a:t>source: University of Michigan, NBER, Thru the Cycle</a:t>
            </a:r>
            <a:r>
              <a:rPr lang="en-US" dirty="0"/>
              <a:t> </a:t>
            </a:r>
          </a:p>
        </p:txBody>
      </p:sp>
      <p:pic>
        <p:nvPicPr>
          <p:cNvPr id="4" name="Picture 3">
            <a:extLst>
              <a:ext uri="{FF2B5EF4-FFF2-40B4-BE49-F238E27FC236}">
                <a16:creationId xmlns:a16="http://schemas.microsoft.com/office/drawing/2014/main" id="{8B84CCE5-8F7E-4166-BBA6-2C01DCE3CC23}"/>
              </a:ext>
            </a:extLst>
          </p:cNvPr>
          <p:cNvPicPr>
            <a:picLocks noChangeAspect="1"/>
          </p:cNvPicPr>
          <p:nvPr/>
        </p:nvPicPr>
        <p:blipFill>
          <a:blip r:embed="rId2"/>
          <a:stretch>
            <a:fillRect/>
          </a:stretch>
        </p:blipFill>
        <p:spPr>
          <a:xfrm>
            <a:off x="1138335" y="1875453"/>
            <a:ext cx="9395925" cy="4262402"/>
          </a:xfrm>
          <a:prstGeom prst="rect">
            <a:avLst/>
          </a:prstGeom>
        </p:spPr>
      </p:pic>
    </p:spTree>
    <p:extLst>
      <p:ext uri="{BB962C8B-B14F-4D97-AF65-F5344CB8AC3E}">
        <p14:creationId xmlns:p14="http://schemas.microsoft.com/office/powerpoint/2010/main" val="890155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4" y="821100"/>
            <a:ext cx="10448865" cy="700614"/>
          </a:xfrm>
        </p:spPr>
        <p:txBody>
          <a:bodyPr>
            <a:normAutofit fontScale="90000"/>
          </a:bodyPr>
          <a:lstStyle/>
          <a:p>
            <a:r>
              <a:rPr lang="en-US" sz="2900" b="1" i="0" u="none" strike="noStrike" dirty="0">
                <a:solidFill>
                  <a:srgbClr val="000000"/>
                </a:solidFill>
                <a:effectLst/>
                <a:latin typeface="+mj-lt"/>
              </a:rPr>
              <a:t>Highest ratio of per gallon price of gasoline to average hourly wage since September 2014</a:t>
            </a:r>
            <a:br>
              <a:rPr lang="en-US" sz="2700" b="1" i="0" u="none" strike="noStrike" dirty="0">
                <a:solidFill>
                  <a:srgbClr val="000000"/>
                </a:solidFill>
                <a:effectLst/>
                <a:latin typeface="+mj-lt"/>
              </a:rPr>
            </a:br>
            <a:br>
              <a:rPr lang="en-US" sz="1800" b="1" dirty="0">
                <a:solidFill>
                  <a:srgbClr val="000000"/>
                </a:solidFill>
                <a:latin typeface="Arial" panose="020B0604020202020204" pitchFamily="34" charset="0"/>
              </a:rPr>
            </a:br>
            <a:r>
              <a:rPr lang="en-US" sz="1800" dirty="0">
                <a:solidFill>
                  <a:srgbClr val="000000"/>
                </a:solidFill>
                <a:latin typeface="+mn-lt"/>
              </a:rPr>
              <a:t>Ratios of Mar-22’s </a:t>
            </a:r>
            <a:r>
              <a:rPr lang="en-US" sz="1800" i="0" u="none" strike="noStrike" dirty="0">
                <a:solidFill>
                  <a:srgbClr val="000000"/>
                </a:solidFill>
                <a:effectLst/>
                <a:latin typeface="+mn-lt"/>
              </a:rPr>
              <a:t>price of gasoline to average wage were 16.5% for nonsupervisory personnel and 13.3% for all employees … both ratios lagged 2011-2014 averages of 17.6% and 14.8%, respectively.</a:t>
            </a:r>
            <a:r>
              <a:rPr lang="en-US" sz="1800" dirty="0">
                <a:solidFill>
                  <a:srgbClr val="000000"/>
                </a:solidFill>
                <a:latin typeface="+mn-lt"/>
              </a:rPr>
              <a:t> </a:t>
            </a:r>
            <a:br>
              <a:rPr lang="en-US" sz="1700" dirty="0">
                <a:solidFill>
                  <a:srgbClr val="000000"/>
                </a:solidFill>
                <a:latin typeface="+mn-lt"/>
              </a:rPr>
            </a:br>
            <a:endParaRPr lang="en-US" sz="17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35</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219105"/>
            <a:ext cx="863872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                                                                                           source: BLS, Energy Information Agency,  NBER, Thru the Cycle</a:t>
            </a:r>
            <a:endParaRPr lang="en-US" sz="1200" dirty="0">
              <a:latin typeface="Montserrat" panose="00000500000000000000" pitchFamily="2" charset="0"/>
            </a:endParaRPr>
          </a:p>
        </p:txBody>
      </p:sp>
      <p:pic>
        <p:nvPicPr>
          <p:cNvPr id="4" name="Picture 3">
            <a:extLst>
              <a:ext uri="{FF2B5EF4-FFF2-40B4-BE49-F238E27FC236}">
                <a16:creationId xmlns:a16="http://schemas.microsoft.com/office/drawing/2014/main" id="{90848009-442F-41D6-8324-3911FF247CCB}"/>
              </a:ext>
            </a:extLst>
          </p:cNvPr>
          <p:cNvPicPr>
            <a:picLocks noChangeAspect="1"/>
          </p:cNvPicPr>
          <p:nvPr/>
        </p:nvPicPr>
        <p:blipFill>
          <a:blip r:embed="rId2"/>
          <a:stretch>
            <a:fillRect/>
          </a:stretch>
        </p:blipFill>
        <p:spPr>
          <a:xfrm>
            <a:off x="1361661" y="1868557"/>
            <a:ext cx="9002863" cy="4253947"/>
          </a:xfrm>
          <a:prstGeom prst="rect">
            <a:avLst/>
          </a:prstGeom>
        </p:spPr>
      </p:pic>
    </p:spTree>
    <p:extLst>
      <p:ext uri="{BB962C8B-B14F-4D97-AF65-F5344CB8AC3E}">
        <p14:creationId xmlns:p14="http://schemas.microsoft.com/office/powerpoint/2010/main" val="119500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595946"/>
            <a:ext cx="10515600" cy="795826"/>
          </a:xfrm>
        </p:spPr>
        <p:txBody>
          <a:bodyPr>
            <a:noAutofit/>
          </a:bodyPr>
          <a:lstStyle/>
          <a:p>
            <a:r>
              <a:rPr lang="en-US" sz="4500" b="1" dirty="0"/>
              <a:t>Higher interest rates to challenge rich valuation of equities</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36</a:t>
            </a:fld>
            <a:endParaRPr lang="en-US"/>
          </a:p>
        </p:txBody>
      </p:sp>
    </p:spTree>
    <p:extLst>
      <p:ext uri="{BB962C8B-B14F-4D97-AF65-F5344CB8AC3E}">
        <p14:creationId xmlns:p14="http://schemas.microsoft.com/office/powerpoint/2010/main" val="3126925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1E4D-E0EE-4DB9-95D2-11AB37545CF6}"/>
              </a:ext>
            </a:extLst>
          </p:cNvPr>
          <p:cNvSpPr>
            <a:spLocks noGrp="1"/>
          </p:cNvSpPr>
          <p:nvPr>
            <p:ph type="title"/>
          </p:nvPr>
        </p:nvSpPr>
        <p:spPr>
          <a:xfrm>
            <a:off x="435238" y="365126"/>
            <a:ext cx="10918562" cy="1452803"/>
          </a:xfrm>
        </p:spPr>
        <p:txBody>
          <a:bodyPr>
            <a:normAutofit/>
          </a:bodyPr>
          <a:lstStyle/>
          <a:p>
            <a:r>
              <a:rPr lang="en-US" sz="2000" b="1" i="0" u="none" strike="noStrike" dirty="0">
                <a:solidFill>
                  <a:srgbClr val="000000"/>
                </a:solidFill>
                <a:effectLst/>
                <a:latin typeface="Arial" panose="020B0604020202020204" pitchFamily="34" charset="0"/>
              </a:rPr>
              <a:t>US after-tax corporate profits for Q4-2022 may drop by -5% to -10% from Q4-2021's pace</a:t>
            </a:r>
            <a:br>
              <a:rPr lang="en-US" sz="1800" b="1" i="0" u="none" strike="noStrike" dirty="0">
                <a:solidFill>
                  <a:srgbClr val="000000"/>
                </a:solidFill>
                <a:effectLst/>
                <a:latin typeface="Arial" panose="020B0604020202020204" pitchFamily="34" charset="0"/>
              </a:rPr>
            </a:br>
            <a:br>
              <a:rPr lang="en-US" sz="1600" dirty="0">
                <a:latin typeface="Montserrat" panose="00000500000000000000" pitchFamily="2" charset="0"/>
              </a:rPr>
            </a:br>
            <a:r>
              <a:rPr lang="en-US" sz="1600" dirty="0">
                <a:latin typeface="Montserrat" panose="00000500000000000000" pitchFamily="2" charset="0"/>
              </a:rPr>
              <a:t>Profits of 2021’s second-half topped trend-line estimate by 14%.</a:t>
            </a:r>
            <a:br>
              <a:rPr lang="en-US" sz="1600" dirty="0">
                <a:latin typeface="Montserrat" panose="00000500000000000000" pitchFamily="2" charset="0"/>
              </a:rPr>
            </a:br>
            <a:br>
              <a:rPr lang="en-US" sz="1600" dirty="0">
                <a:latin typeface="Montserrat" panose="00000500000000000000" pitchFamily="2" charset="0"/>
              </a:rPr>
            </a:br>
            <a:r>
              <a:rPr lang="en-US" sz="1600" dirty="0">
                <a:latin typeface="Montserrat" panose="00000500000000000000" pitchFamily="2" charset="0"/>
              </a:rPr>
              <a:t>Profits shrank a year later when profits topped trend estimate by 11%-plus in 2006, Q4-2011 and Q1-2012.</a:t>
            </a:r>
            <a:endParaRPr lang="en-US"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F8ACD3B4-921B-495D-AC3D-C8338D29621D}"/>
              </a:ext>
            </a:extLst>
          </p:cNvPr>
          <p:cNvSpPr>
            <a:spLocks noGrp="1"/>
          </p:cNvSpPr>
          <p:nvPr>
            <p:ph type="sldNum" sz="quarter" idx="11"/>
          </p:nvPr>
        </p:nvSpPr>
        <p:spPr/>
        <p:txBody>
          <a:bodyPr/>
          <a:lstStyle/>
          <a:p>
            <a:fld id="{FC150DE4-D193-43A6-8FDA-030E274477F1}" type="slidenum">
              <a:rPr lang="en-US" smtClean="0"/>
              <a:t>37</a:t>
            </a:fld>
            <a:endParaRPr lang="en-US"/>
          </a:p>
        </p:txBody>
      </p:sp>
      <p:sp>
        <p:nvSpPr>
          <p:cNvPr id="19" name="TextBox 18">
            <a:extLst>
              <a:ext uri="{FF2B5EF4-FFF2-40B4-BE49-F238E27FC236}">
                <a16:creationId xmlns:a16="http://schemas.microsoft.com/office/drawing/2014/main" id="{B4A5A725-5576-4201-B305-AA48082C50BC}"/>
              </a:ext>
            </a:extLst>
          </p:cNvPr>
          <p:cNvSpPr txBox="1"/>
          <p:nvPr/>
        </p:nvSpPr>
        <p:spPr>
          <a:xfrm>
            <a:off x="5133562" y="6202461"/>
            <a:ext cx="6097656" cy="307777"/>
          </a:xfrm>
          <a:prstGeom prst="rect">
            <a:avLst/>
          </a:prstGeom>
          <a:noFill/>
        </p:spPr>
        <p:txBody>
          <a:bodyPr wrap="square">
            <a:spAutoFit/>
          </a:bodyPr>
          <a:lstStyle/>
          <a:p>
            <a:r>
              <a:rPr lang="en-US" sz="1400" b="0" i="1" u="none" strike="noStrike" dirty="0">
                <a:solidFill>
                  <a:srgbClr val="000000"/>
                </a:solidFill>
                <a:effectLst/>
                <a:latin typeface="Arial" panose="020B0604020202020204" pitchFamily="34" charset="0"/>
              </a:rPr>
              <a:t> in $ billions; source: Bureau of Economic Analysis, NBER, Thru the Cycle</a:t>
            </a:r>
            <a:r>
              <a:rPr lang="en-US" sz="1400" b="1" i="0" u="none" strike="noStrike" dirty="0">
                <a:solidFill>
                  <a:srgbClr val="000000"/>
                </a:solidFill>
                <a:effectLst/>
                <a:latin typeface="Arial" panose="020B0604020202020204" pitchFamily="34" charset="0"/>
              </a:rPr>
              <a:t> </a:t>
            </a:r>
            <a:endParaRPr lang="en-US" sz="1400" dirty="0"/>
          </a:p>
        </p:txBody>
      </p:sp>
      <p:pic>
        <p:nvPicPr>
          <p:cNvPr id="4" name="Picture 3">
            <a:extLst>
              <a:ext uri="{FF2B5EF4-FFF2-40B4-BE49-F238E27FC236}">
                <a16:creationId xmlns:a16="http://schemas.microsoft.com/office/drawing/2014/main" id="{A2709CF9-B05F-4EFF-9BF1-6AB82E31E8C2}"/>
              </a:ext>
            </a:extLst>
          </p:cNvPr>
          <p:cNvPicPr>
            <a:picLocks noChangeAspect="1"/>
          </p:cNvPicPr>
          <p:nvPr/>
        </p:nvPicPr>
        <p:blipFill>
          <a:blip r:embed="rId2"/>
          <a:stretch>
            <a:fillRect/>
          </a:stretch>
        </p:blipFill>
        <p:spPr>
          <a:xfrm>
            <a:off x="1232452" y="1817929"/>
            <a:ext cx="9680712" cy="4384531"/>
          </a:xfrm>
          <a:prstGeom prst="rect">
            <a:avLst/>
          </a:prstGeom>
        </p:spPr>
      </p:pic>
    </p:spTree>
    <p:extLst>
      <p:ext uri="{BB962C8B-B14F-4D97-AF65-F5344CB8AC3E}">
        <p14:creationId xmlns:p14="http://schemas.microsoft.com/office/powerpoint/2010/main" val="4240542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1E4D-E0EE-4DB9-95D2-11AB37545CF6}"/>
              </a:ext>
            </a:extLst>
          </p:cNvPr>
          <p:cNvSpPr>
            <a:spLocks noGrp="1"/>
          </p:cNvSpPr>
          <p:nvPr>
            <p:ph type="title"/>
          </p:nvPr>
        </p:nvSpPr>
        <p:spPr>
          <a:xfrm>
            <a:off x="435238" y="365126"/>
            <a:ext cx="10918562" cy="1452803"/>
          </a:xfrm>
        </p:spPr>
        <p:txBody>
          <a:bodyPr>
            <a:normAutofit fontScale="90000"/>
          </a:bodyPr>
          <a:lstStyle/>
          <a:p>
            <a:r>
              <a:rPr lang="en-US" sz="2200" b="1" dirty="0">
                <a:solidFill>
                  <a:srgbClr val="000000"/>
                </a:solidFill>
                <a:latin typeface="Montserrat ExtraBold" panose="00000900000000000000" pitchFamily="2" charset="0"/>
              </a:rPr>
              <a:t>Extended climb by 1</a:t>
            </a:r>
            <a:r>
              <a:rPr lang="en-US" sz="2200" b="1" i="0" u="none" strike="noStrike" dirty="0">
                <a:solidFill>
                  <a:srgbClr val="000000"/>
                </a:solidFill>
                <a:effectLst/>
                <a:latin typeface="Montserrat ExtraBold" panose="00000900000000000000" pitchFamily="2" charset="0"/>
              </a:rPr>
              <a:t>0-year Treasury yield would lower market P:E ratio</a:t>
            </a:r>
            <a:br>
              <a:rPr lang="en-US" sz="1800" b="1" i="0" u="none" strike="noStrike" dirty="0">
                <a:solidFill>
                  <a:srgbClr val="000000"/>
                </a:solidFill>
                <a:effectLst/>
                <a:latin typeface="Arial" panose="020B0604020202020204" pitchFamily="34" charset="0"/>
              </a:rPr>
            </a:br>
            <a:br>
              <a:rPr lang="en-US" sz="1600" dirty="0">
                <a:latin typeface="Montserrat" panose="00000500000000000000" pitchFamily="2" charset="0"/>
              </a:rPr>
            </a:br>
            <a:r>
              <a:rPr lang="en-US" sz="1600" dirty="0">
                <a:latin typeface="Montserrat" panose="00000500000000000000" pitchFamily="2" charset="0"/>
              </a:rPr>
              <a:t>Average annual increases for 10-years-ended Q4-2021 were 13.6% for market value of equity and 4.7% for profits.</a:t>
            </a:r>
            <a:br>
              <a:rPr lang="en-US" sz="1600" dirty="0">
                <a:latin typeface="Montserrat" panose="00000500000000000000" pitchFamily="2" charset="0"/>
              </a:rPr>
            </a:br>
            <a:br>
              <a:rPr lang="en-US" sz="1600" dirty="0">
                <a:latin typeface="Montserrat" panose="00000500000000000000" pitchFamily="2" charset="0"/>
              </a:rPr>
            </a:br>
            <a:r>
              <a:rPr lang="en-US" sz="1600" dirty="0">
                <a:latin typeface="Montserrat" panose="00000500000000000000" pitchFamily="2" charset="0"/>
              </a:rPr>
              <a:t>Market P:E rose from Q4-2011’s 9.8:1 to Q4-2021’s 23.2-1 partly because 10-year Treasury yield fell from 2.05% to 1.54%.</a:t>
            </a:r>
            <a:br>
              <a:rPr lang="en-US" sz="1600" dirty="0">
                <a:latin typeface="Montserrat" panose="00000500000000000000" pitchFamily="2" charset="0"/>
              </a:rPr>
            </a:br>
            <a:br>
              <a:rPr lang="en-US" sz="1600" dirty="0">
                <a:latin typeface="Montserrat" panose="00000500000000000000" pitchFamily="2" charset="0"/>
              </a:rPr>
            </a:br>
            <a:r>
              <a:rPr lang="en-US" sz="1600" dirty="0">
                <a:latin typeface="Montserrat" panose="00000500000000000000" pitchFamily="2" charset="0"/>
              </a:rPr>
              <a:t>Q1-2000’s record-high P:E ratio of 30.4:1 stemmed from 5-year average annual growth rates of 22.8% for market value of equity and 5.1% for profits and a drop by 10-year Treasury yield fell from Q1-1995’s 7.48% to Q1-2000’s 6.48%.</a:t>
            </a:r>
            <a:endParaRPr lang="en-US"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F8ACD3B4-921B-495D-AC3D-C8338D29621D}"/>
              </a:ext>
            </a:extLst>
          </p:cNvPr>
          <p:cNvSpPr>
            <a:spLocks noGrp="1"/>
          </p:cNvSpPr>
          <p:nvPr>
            <p:ph type="sldNum" sz="quarter" idx="11"/>
          </p:nvPr>
        </p:nvSpPr>
        <p:spPr/>
        <p:txBody>
          <a:bodyPr/>
          <a:lstStyle/>
          <a:p>
            <a:fld id="{FC150DE4-D193-43A6-8FDA-030E274477F1}" type="slidenum">
              <a:rPr lang="en-US" smtClean="0"/>
              <a:t>38</a:t>
            </a:fld>
            <a:endParaRPr lang="en-US"/>
          </a:p>
        </p:txBody>
      </p:sp>
      <p:sp>
        <p:nvSpPr>
          <p:cNvPr id="19" name="TextBox 18">
            <a:extLst>
              <a:ext uri="{FF2B5EF4-FFF2-40B4-BE49-F238E27FC236}">
                <a16:creationId xmlns:a16="http://schemas.microsoft.com/office/drawing/2014/main" id="{B4A5A725-5576-4201-B305-AA48082C50BC}"/>
              </a:ext>
            </a:extLst>
          </p:cNvPr>
          <p:cNvSpPr txBox="1"/>
          <p:nvPr/>
        </p:nvSpPr>
        <p:spPr>
          <a:xfrm>
            <a:off x="6236805" y="6206564"/>
            <a:ext cx="6097656" cy="307777"/>
          </a:xfrm>
          <a:prstGeom prst="rect">
            <a:avLst/>
          </a:prstGeom>
          <a:noFill/>
        </p:spPr>
        <p:txBody>
          <a:bodyPr wrap="square">
            <a:spAutoFit/>
          </a:bodyPr>
          <a:lstStyle/>
          <a:p>
            <a:r>
              <a:rPr lang="en-US" sz="1400" b="0" i="1" u="none" strike="noStrike" dirty="0">
                <a:solidFill>
                  <a:srgbClr val="000000"/>
                </a:solidFill>
                <a:effectLst/>
                <a:latin typeface="Arial" panose="020B0604020202020204" pitchFamily="34" charset="0"/>
              </a:rPr>
              <a:t>         source: Federal Reserve, BEA, NBER, Thru the Cycle</a:t>
            </a:r>
            <a:r>
              <a:rPr lang="en-US" sz="1400" b="1" i="0" u="none" strike="noStrike" dirty="0">
                <a:solidFill>
                  <a:srgbClr val="000000"/>
                </a:solidFill>
                <a:effectLst/>
                <a:latin typeface="Arial" panose="020B0604020202020204" pitchFamily="34" charset="0"/>
              </a:rPr>
              <a:t> </a:t>
            </a:r>
            <a:endParaRPr lang="en-US" sz="1400" dirty="0"/>
          </a:p>
        </p:txBody>
      </p:sp>
      <p:pic>
        <p:nvPicPr>
          <p:cNvPr id="5" name="Picture 4">
            <a:extLst>
              <a:ext uri="{FF2B5EF4-FFF2-40B4-BE49-F238E27FC236}">
                <a16:creationId xmlns:a16="http://schemas.microsoft.com/office/drawing/2014/main" id="{908CFE03-694A-4F0A-9EB9-9210B85D3E40}"/>
              </a:ext>
            </a:extLst>
          </p:cNvPr>
          <p:cNvPicPr>
            <a:picLocks noChangeAspect="1"/>
          </p:cNvPicPr>
          <p:nvPr/>
        </p:nvPicPr>
        <p:blipFill>
          <a:blip r:embed="rId2"/>
          <a:stretch>
            <a:fillRect/>
          </a:stretch>
        </p:blipFill>
        <p:spPr>
          <a:xfrm>
            <a:off x="1343608" y="1987419"/>
            <a:ext cx="8808098" cy="4208107"/>
          </a:xfrm>
          <a:prstGeom prst="rect">
            <a:avLst/>
          </a:prstGeom>
        </p:spPr>
      </p:pic>
    </p:spTree>
    <p:extLst>
      <p:ext uri="{BB962C8B-B14F-4D97-AF65-F5344CB8AC3E}">
        <p14:creationId xmlns:p14="http://schemas.microsoft.com/office/powerpoint/2010/main" val="924950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69471" y="508286"/>
            <a:ext cx="10975133" cy="1224197"/>
          </a:xfrm>
        </p:spPr>
        <p:txBody>
          <a:bodyPr>
            <a:normAutofit fontScale="90000"/>
          </a:bodyPr>
          <a:lstStyle/>
          <a:p>
            <a:r>
              <a:rPr lang="en-US" sz="2700" b="1" i="0" u="none" strike="noStrike" dirty="0">
                <a:solidFill>
                  <a:srgbClr val="000000"/>
                </a:solidFill>
                <a:effectLst/>
                <a:latin typeface="+mj-lt"/>
              </a:rPr>
              <a:t>In the aggregate, nonfinancial-corporate cash is well above trend</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a:t>
            </a:r>
            <a:br>
              <a:rPr lang="en-US" sz="1800" b="1" i="0" u="none" strike="noStrike" dirty="0">
                <a:solidFill>
                  <a:srgbClr val="000000"/>
                </a:solidFill>
                <a:effectLst/>
                <a:latin typeface="Arial" panose="020B0604020202020204" pitchFamily="34" charset="0"/>
              </a:rPr>
            </a:br>
            <a:r>
              <a:rPr lang="en-US" sz="1800" i="0" u="none" strike="noStrike" dirty="0">
                <a:solidFill>
                  <a:srgbClr val="000000"/>
                </a:solidFill>
                <a:effectLst/>
                <a:latin typeface="+mn-lt"/>
              </a:rPr>
              <a:t>Large amount of 2020’s new corporate cash was debt funded and now funds repayment of such debt</a:t>
            </a:r>
            <a:br>
              <a:rPr lang="en-US" sz="1800" i="0" u="none" strike="noStrike" dirty="0">
                <a:solidFill>
                  <a:srgbClr val="000000"/>
                </a:solidFill>
                <a:effectLst/>
                <a:latin typeface="+mn-lt"/>
              </a:rPr>
            </a:br>
            <a:br>
              <a:rPr lang="en-US" sz="1800" dirty="0">
                <a:solidFill>
                  <a:srgbClr val="000000"/>
                </a:solidFill>
                <a:latin typeface="+mn-lt"/>
              </a:rPr>
            </a:br>
            <a:r>
              <a:rPr lang="en-US" sz="1800" dirty="0">
                <a:solidFill>
                  <a:srgbClr val="000000"/>
                </a:solidFill>
                <a:latin typeface="+mn-lt"/>
              </a:rPr>
              <a:t>Excess cash also funds equity buybacks, acquisitions and dividends</a:t>
            </a: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39</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5228948" y="6202242"/>
            <a:ext cx="5345306" cy="276999"/>
          </a:xfrm>
          <a:prstGeom prst="rect">
            <a:avLst/>
          </a:prstGeom>
        </p:spPr>
        <p:txBody>
          <a:bodyPr wrap="square">
            <a:spAutoFit/>
          </a:bodyPr>
          <a:lstStyle/>
          <a:p>
            <a:pPr algn="r"/>
            <a:r>
              <a:rPr lang="en-US" sz="1200" b="0" i="1" u="none" strike="noStrike" dirty="0">
                <a:effectLst/>
              </a:rPr>
              <a:t>in $ trillions; source: Federal Reserve, Thru the Cycl</a:t>
            </a:r>
            <a:r>
              <a:rPr lang="en-US" sz="1200" b="0" i="0" u="none" strike="noStrike" dirty="0">
                <a:effectLst/>
              </a:rPr>
              <a:t>e</a:t>
            </a:r>
            <a:endParaRPr lang="en-US" sz="1200" dirty="0"/>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13" name="Chart Placeholder 12">
            <a:extLst>
              <a:ext uri="{FF2B5EF4-FFF2-40B4-BE49-F238E27FC236}">
                <a16:creationId xmlns:a16="http://schemas.microsoft.com/office/drawing/2014/main" id="{12F78F33-FC10-4851-B76D-C3A678A448DE}"/>
              </a:ext>
            </a:extLst>
          </p:cNvPr>
          <p:cNvPicPr>
            <a:picLocks noGrp="1" noChangeAspect="1"/>
          </p:cNvPicPr>
          <p:nvPr>
            <p:ph type="chart" sz="quarter" idx="13"/>
          </p:nvPr>
        </p:nvPicPr>
        <p:blipFill>
          <a:blip r:embed="rId2"/>
          <a:stretch>
            <a:fillRect/>
          </a:stretch>
        </p:blipFill>
        <p:spPr>
          <a:xfrm>
            <a:off x="1380931" y="1828800"/>
            <a:ext cx="9193323" cy="4335232"/>
          </a:xfrm>
          <a:prstGeom prst="rect">
            <a:avLst/>
          </a:prstGeom>
        </p:spPr>
      </p:pic>
    </p:spTree>
    <p:extLst>
      <p:ext uri="{BB962C8B-B14F-4D97-AF65-F5344CB8AC3E}">
        <p14:creationId xmlns:p14="http://schemas.microsoft.com/office/powerpoint/2010/main" val="171086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1E4D-E0EE-4DB9-95D2-11AB37545CF6}"/>
              </a:ext>
            </a:extLst>
          </p:cNvPr>
          <p:cNvSpPr>
            <a:spLocks noGrp="1"/>
          </p:cNvSpPr>
          <p:nvPr>
            <p:ph type="title"/>
          </p:nvPr>
        </p:nvSpPr>
        <p:spPr>
          <a:xfrm>
            <a:off x="435238" y="365126"/>
            <a:ext cx="10918562" cy="1452803"/>
          </a:xfrm>
        </p:spPr>
        <p:txBody>
          <a:bodyPr>
            <a:normAutofit/>
          </a:bodyPr>
          <a:lstStyle/>
          <a:p>
            <a:r>
              <a:rPr lang="en-US" sz="2200" b="1">
                <a:solidFill>
                  <a:srgbClr val="000000"/>
                </a:solidFill>
                <a:latin typeface="Montserrat ExtraBold" panose="00000900000000000000" pitchFamily="2" charset="0"/>
              </a:rPr>
              <a:t>Tangible goods led March’s 8.5% annual rate of CPI inflation</a:t>
            </a:r>
            <a:br>
              <a:rPr lang="en-US" sz="1800" b="1" i="0" u="none" strike="noStrike">
                <a:solidFill>
                  <a:srgbClr val="000000"/>
                </a:solidFill>
                <a:effectLst/>
                <a:latin typeface="Arial" panose="020B0604020202020204" pitchFamily="34" charset="0"/>
              </a:rPr>
            </a:br>
            <a:br>
              <a:rPr lang="en-US" sz="1600">
                <a:latin typeface="Montserrat" panose="00000500000000000000" pitchFamily="2" charset="0"/>
              </a:rPr>
            </a:br>
            <a:r>
              <a:rPr lang="en-US" sz="1600">
                <a:latin typeface="Montserrat" panose="00000500000000000000" pitchFamily="2" charset="0"/>
              </a:rPr>
              <a:t>CPI inflation slows to 6.8% after excluding March’s 32.0% annual rate of consumer energy price inflation.</a:t>
            </a:r>
            <a:br>
              <a:rPr lang="en-US" sz="1600">
                <a:latin typeface="Montserrat" panose="00000500000000000000" pitchFamily="2" charset="0"/>
              </a:rPr>
            </a:br>
            <a:br>
              <a:rPr lang="en-US" sz="1600">
                <a:latin typeface="Montserrat" panose="00000500000000000000" pitchFamily="2" charset="0"/>
              </a:rPr>
            </a:br>
            <a:r>
              <a:rPr lang="en-US" sz="1600">
                <a:latin typeface="Montserrat" panose="00000500000000000000" pitchFamily="2" charset="0"/>
              </a:rPr>
              <a:t>After excluding food and energy prices, the annual rate of core CPI inflation eases to 6.5%.</a:t>
            </a:r>
            <a:endParaRPr lang="en-US"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F8ACD3B4-921B-495D-AC3D-C8338D29621D}"/>
              </a:ext>
            </a:extLst>
          </p:cNvPr>
          <p:cNvSpPr>
            <a:spLocks noGrp="1"/>
          </p:cNvSpPr>
          <p:nvPr>
            <p:ph type="sldNum" sz="quarter" idx="11"/>
          </p:nvPr>
        </p:nvSpPr>
        <p:spPr/>
        <p:txBody>
          <a:bodyPr/>
          <a:lstStyle/>
          <a:p>
            <a:fld id="{FC150DE4-D193-43A6-8FDA-030E274477F1}" type="slidenum">
              <a:rPr lang="en-US" smtClean="0"/>
              <a:t>4</a:t>
            </a:fld>
            <a:endParaRPr lang="en-US"/>
          </a:p>
        </p:txBody>
      </p:sp>
      <p:sp>
        <p:nvSpPr>
          <p:cNvPr id="19" name="TextBox 18">
            <a:extLst>
              <a:ext uri="{FF2B5EF4-FFF2-40B4-BE49-F238E27FC236}">
                <a16:creationId xmlns:a16="http://schemas.microsoft.com/office/drawing/2014/main" id="{B4A5A725-5576-4201-B305-AA48082C50BC}"/>
              </a:ext>
            </a:extLst>
          </p:cNvPr>
          <p:cNvSpPr txBox="1"/>
          <p:nvPr/>
        </p:nvSpPr>
        <p:spPr>
          <a:xfrm>
            <a:off x="6236805" y="6206564"/>
            <a:ext cx="6097656" cy="307777"/>
          </a:xfrm>
          <a:prstGeom prst="rect">
            <a:avLst/>
          </a:prstGeom>
          <a:noFill/>
        </p:spPr>
        <p:txBody>
          <a:bodyPr wrap="square">
            <a:spAutoFit/>
          </a:bodyPr>
          <a:lstStyle/>
          <a:p>
            <a:r>
              <a:rPr lang="en-US" sz="1400" b="0" i="1" u="none" strike="noStrike">
                <a:solidFill>
                  <a:srgbClr val="000000"/>
                </a:solidFill>
                <a:effectLst/>
                <a:latin typeface="Arial" panose="020B0604020202020204" pitchFamily="34" charset="0"/>
              </a:rPr>
              <a:t>                 source: Bureau of Labor Statistics, Thru the Cycle</a:t>
            </a:r>
            <a:r>
              <a:rPr lang="en-US" sz="1400" b="1" i="0" u="none" strike="noStrike">
                <a:solidFill>
                  <a:srgbClr val="000000"/>
                </a:solidFill>
                <a:effectLst/>
                <a:latin typeface="Arial" panose="020B0604020202020204" pitchFamily="34" charset="0"/>
              </a:rPr>
              <a:t> </a:t>
            </a:r>
            <a:endParaRPr lang="en-US" sz="1400" dirty="0"/>
          </a:p>
        </p:txBody>
      </p:sp>
      <p:pic>
        <p:nvPicPr>
          <p:cNvPr id="5" name="Picture 4">
            <a:extLst>
              <a:ext uri="{FF2B5EF4-FFF2-40B4-BE49-F238E27FC236}">
                <a16:creationId xmlns:a16="http://schemas.microsoft.com/office/drawing/2014/main" id="{A6278581-D187-44F4-B6D0-26C98681809E}"/>
              </a:ext>
            </a:extLst>
          </p:cNvPr>
          <p:cNvPicPr>
            <a:picLocks noChangeAspect="1"/>
          </p:cNvPicPr>
          <p:nvPr/>
        </p:nvPicPr>
        <p:blipFill>
          <a:blip r:embed="rId2"/>
          <a:stretch>
            <a:fillRect/>
          </a:stretch>
        </p:blipFill>
        <p:spPr>
          <a:xfrm>
            <a:off x="1104900" y="1817929"/>
            <a:ext cx="9982200" cy="4294636"/>
          </a:xfrm>
          <a:prstGeom prst="rect">
            <a:avLst/>
          </a:prstGeom>
        </p:spPr>
      </p:pic>
    </p:spTree>
    <p:extLst>
      <p:ext uri="{BB962C8B-B14F-4D97-AF65-F5344CB8AC3E}">
        <p14:creationId xmlns:p14="http://schemas.microsoft.com/office/powerpoint/2010/main" val="3459508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595946"/>
            <a:ext cx="10515600" cy="795826"/>
          </a:xfrm>
        </p:spPr>
        <p:txBody>
          <a:bodyPr>
            <a:noAutofit/>
          </a:bodyPr>
          <a:lstStyle/>
          <a:p>
            <a:r>
              <a:rPr lang="en-US" sz="4000" b="1" dirty="0"/>
              <a:t>Public Utility Outlook Hinges on Climate Change Efforts</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40</a:t>
            </a:fld>
            <a:endParaRPr lang="en-US"/>
          </a:p>
        </p:txBody>
      </p:sp>
    </p:spTree>
    <p:extLst>
      <p:ext uri="{BB962C8B-B14F-4D97-AF65-F5344CB8AC3E}">
        <p14:creationId xmlns:p14="http://schemas.microsoft.com/office/powerpoint/2010/main" val="3088708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3" y="261250"/>
            <a:ext cx="10842171" cy="690468"/>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2200" b="1" i="0" u="none" strike="noStrike" dirty="0">
                <a:solidFill>
                  <a:srgbClr val="000000"/>
                </a:solidFill>
                <a:effectLst/>
                <a:latin typeface="Arial" panose="020B0604020202020204" pitchFamily="34" charset="0"/>
              </a:rPr>
              <a:t>Annualized output growth rates of last 10 years are 0.4% for electric utilities and 0.9% for gas utilities both of which trailed real GDP’s average annual rise of 2.0% </a:t>
            </a:r>
            <a:br>
              <a:rPr lang="en-US" sz="2200" b="1" i="0" u="none" strike="noStrike" dirty="0">
                <a:solidFill>
                  <a:srgbClr val="000000"/>
                </a:solidFill>
                <a:effectLst/>
                <a:latin typeface="Montserrat ExtraBold" panose="00000900000000000000" pitchFamily="2" charset="0"/>
              </a:rPr>
            </a:br>
            <a:br>
              <a:rPr lang="en-US" sz="2200" b="1" i="0" u="none" strike="noStrike" dirty="0">
                <a:solidFill>
                  <a:srgbClr val="000000"/>
                </a:solidFill>
                <a:effectLst/>
                <a:latin typeface="Montserrat ExtraBold" panose="00000900000000000000" pitchFamily="2" charset="0"/>
              </a:rPr>
            </a:br>
            <a:r>
              <a:rPr lang="en-US" sz="1700" i="0" u="none" strike="noStrike" dirty="0">
                <a:solidFill>
                  <a:srgbClr val="000000"/>
                </a:solidFill>
                <a:effectLst/>
                <a:latin typeface="+mn-lt"/>
              </a:rPr>
              <a:t>Climate change actions aim to accelerate electric utility output and shrink natural gas distribution.</a:t>
            </a: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41</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070020"/>
            <a:ext cx="863703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moving 12-months averages of production indices (2017 = 100);  source: Federal Reserve, NBER, Thru the Cycle</a:t>
            </a:r>
            <a:endParaRPr lang="en-US" sz="1200" dirty="0">
              <a:latin typeface="Montserrat" panose="00000500000000000000" pitchFamily="2" charset="0"/>
            </a:endParaRPr>
          </a:p>
        </p:txBody>
      </p:sp>
      <p:pic>
        <p:nvPicPr>
          <p:cNvPr id="4" name="Picture 3">
            <a:extLst>
              <a:ext uri="{FF2B5EF4-FFF2-40B4-BE49-F238E27FC236}">
                <a16:creationId xmlns:a16="http://schemas.microsoft.com/office/drawing/2014/main" id="{B1540388-EDDA-4C22-AA4F-FDB9ACD2E5CB}"/>
              </a:ext>
            </a:extLst>
          </p:cNvPr>
          <p:cNvPicPr>
            <a:picLocks noChangeAspect="1"/>
          </p:cNvPicPr>
          <p:nvPr/>
        </p:nvPicPr>
        <p:blipFill>
          <a:blip r:embed="rId2"/>
          <a:stretch>
            <a:fillRect/>
          </a:stretch>
        </p:blipFill>
        <p:spPr>
          <a:xfrm>
            <a:off x="1268963" y="1642188"/>
            <a:ext cx="9535886" cy="4357396"/>
          </a:xfrm>
          <a:prstGeom prst="rect">
            <a:avLst/>
          </a:prstGeom>
        </p:spPr>
      </p:pic>
    </p:spTree>
    <p:extLst>
      <p:ext uri="{BB962C8B-B14F-4D97-AF65-F5344CB8AC3E}">
        <p14:creationId xmlns:p14="http://schemas.microsoft.com/office/powerpoint/2010/main" val="1285908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3" y="382553"/>
            <a:ext cx="11178074" cy="690468"/>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2200" b="1" i="0" u="none" strike="noStrike" dirty="0">
                <a:solidFill>
                  <a:srgbClr val="000000"/>
                </a:solidFill>
                <a:effectLst/>
                <a:latin typeface="Montserrat ExtraBold" panose="00000900000000000000" pitchFamily="2" charset="0"/>
              </a:rPr>
              <a:t>Construction spending on electric power has grown by 4.9% annualized since 2007, outrunning nominal GDP growth of 3.4%</a:t>
            </a:r>
            <a:br>
              <a:rPr lang="en-US" sz="2200" b="1" i="0" u="none" strike="noStrike" dirty="0">
                <a:solidFill>
                  <a:srgbClr val="000000"/>
                </a:solidFill>
                <a:effectLst/>
                <a:latin typeface="Montserrat ExtraBold" panose="00000900000000000000" pitchFamily="2" charset="0"/>
              </a:rPr>
            </a:br>
            <a:br>
              <a:rPr lang="en-US" sz="2200" b="1" i="0" u="none" strike="noStrike" dirty="0">
                <a:solidFill>
                  <a:srgbClr val="000000"/>
                </a:solidFill>
                <a:effectLst/>
                <a:latin typeface="Montserrat ExtraBold" panose="00000900000000000000" pitchFamily="2" charset="0"/>
              </a:rPr>
            </a:br>
            <a:r>
              <a:rPr lang="en-US" sz="1600" i="0" u="none" strike="noStrike" dirty="0">
                <a:solidFill>
                  <a:srgbClr val="000000"/>
                </a:solidFill>
                <a:effectLst/>
                <a:latin typeface="+mn-lt"/>
              </a:rPr>
              <a:t>Further electrification of economic activity will increase the growth gap between electric power construction and GDP.</a:t>
            </a:r>
            <a:endParaRPr lang="en-US" sz="16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42</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219105"/>
            <a:ext cx="863872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                                                                                                                              source: Census Bureau, NBER, Thru the Cycle</a:t>
            </a:r>
            <a:endParaRPr lang="en-US" sz="1200" dirty="0">
              <a:latin typeface="Montserrat" panose="00000500000000000000" pitchFamily="2" charset="0"/>
            </a:endParaRPr>
          </a:p>
        </p:txBody>
      </p:sp>
      <p:pic>
        <p:nvPicPr>
          <p:cNvPr id="5" name="Picture 4">
            <a:extLst>
              <a:ext uri="{FF2B5EF4-FFF2-40B4-BE49-F238E27FC236}">
                <a16:creationId xmlns:a16="http://schemas.microsoft.com/office/drawing/2014/main" id="{4704256A-630A-4408-A498-0E2A4B5F9874}"/>
              </a:ext>
            </a:extLst>
          </p:cNvPr>
          <p:cNvPicPr>
            <a:picLocks noChangeAspect="1"/>
          </p:cNvPicPr>
          <p:nvPr/>
        </p:nvPicPr>
        <p:blipFill>
          <a:blip r:embed="rId2"/>
          <a:stretch>
            <a:fillRect/>
          </a:stretch>
        </p:blipFill>
        <p:spPr>
          <a:xfrm>
            <a:off x="1451113" y="1858617"/>
            <a:ext cx="9471991" cy="4273826"/>
          </a:xfrm>
          <a:prstGeom prst="rect">
            <a:avLst/>
          </a:prstGeom>
        </p:spPr>
      </p:pic>
    </p:spTree>
    <p:extLst>
      <p:ext uri="{BB962C8B-B14F-4D97-AF65-F5344CB8AC3E}">
        <p14:creationId xmlns:p14="http://schemas.microsoft.com/office/powerpoint/2010/main" val="1248616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4" y="465665"/>
            <a:ext cx="10448865" cy="1152860"/>
          </a:xfrm>
        </p:spPr>
        <p:txBody>
          <a:bodyPr>
            <a:normAutofit/>
          </a:bodyPr>
          <a:lstStyle/>
          <a:p>
            <a:r>
              <a:rPr lang="en-US" sz="2400" b="1" i="0" u="none" strike="noStrike" dirty="0">
                <a:solidFill>
                  <a:srgbClr val="000000"/>
                </a:solidFill>
                <a:effectLst/>
                <a:latin typeface="+mj-lt"/>
              </a:rPr>
              <a:t>1970s showed electric and gas inflation well outpacing wage inflation ... Last 3 years show natural gas inflation of 9.0% leading electricity inflation of 4.5% and wage inflation of 5.1%</a:t>
            </a:r>
            <a:endParaRPr lang="en-US" sz="17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43</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219105"/>
            <a:ext cx="863872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                                 moving average annualized % changes over 3-year spans; source: BLS, NBER, Thru the Cycle</a:t>
            </a:r>
            <a:endParaRPr lang="en-US" sz="1200" dirty="0">
              <a:latin typeface="Montserrat" panose="00000500000000000000" pitchFamily="2" charset="0"/>
            </a:endParaRPr>
          </a:p>
        </p:txBody>
      </p:sp>
      <p:pic>
        <p:nvPicPr>
          <p:cNvPr id="5" name="Picture 4">
            <a:extLst>
              <a:ext uri="{FF2B5EF4-FFF2-40B4-BE49-F238E27FC236}">
                <a16:creationId xmlns:a16="http://schemas.microsoft.com/office/drawing/2014/main" id="{385ED360-4138-4522-9844-3B06AEE8B9E9}"/>
              </a:ext>
            </a:extLst>
          </p:cNvPr>
          <p:cNvPicPr>
            <a:picLocks noChangeAspect="1"/>
          </p:cNvPicPr>
          <p:nvPr/>
        </p:nvPicPr>
        <p:blipFill>
          <a:blip r:embed="rId2"/>
          <a:stretch>
            <a:fillRect/>
          </a:stretch>
        </p:blipFill>
        <p:spPr>
          <a:xfrm>
            <a:off x="1202635" y="1693334"/>
            <a:ext cx="9462052" cy="4534239"/>
          </a:xfrm>
          <a:prstGeom prst="rect">
            <a:avLst/>
          </a:prstGeom>
        </p:spPr>
      </p:pic>
    </p:spTree>
    <p:extLst>
      <p:ext uri="{BB962C8B-B14F-4D97-AF65-F5344CB8AC3E}">
        <p14:creationId xmlns:p14="http://schemas.microsoft.com/office/powerpoint/2010/main" val="2027689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4" y="1025563"/>
            <a:ext cx="10448865" cy="700614"/>
          </a:xfrm>
        </p:spPr>
        <p:txBody>
          <a:bodyPr>
            <a:normAutofit fontScale="90000"/>
          </a:bodyPr>
          <a:lstStyle/>
          <a:p>
            <a:r>
              <a:rPr lang="en-US" sz="2800" b="1" i="0" u="none" strike="noStrike" dirty="0">
                <a:solidFill>
                  <a:srgbClr val="000000"/>
                </a:solidFill>
                <a:effectLst/>
                <a:latin typeface="+mj-lt"/>
              </a:rPr>
              <a:t>In March 2022, “utilities” were the first of 12 wage categories to reach $100K in terms of lagging 12-month income</a:t>
            </a:r>
            <a:br>
              <a:rPr lang="en-US" sz="2800" b="1" i="0" u="none" strike="noStrike" dirty="0">
                <a:solidFill>
                  <a:srgbClr val="000000"/>
                </a:solidFill>
                <a:effectLst/>
                <a:latin typeface="+mj-lt"/>
              </a:rPr>
            </a:br>
            <a:br>
              <a:rPr lang="en-US" sz="1800" b="1" i="0" u="none" strike="noStrike" dirty="0">
                <a:solidFill>
                  <a:srgbClr val="000000"/>
                </a:solidFill>
                <a:effectLst/>
                <a:latin typeface="Arial" panose="020B0604020202020204" pitchFamily="34" charset="0"/>
              </a:rPr>
            </a:br>
            <a:r>
              <a:rPr lang="en-US" sz="1800" dirty="0">
                <a:solidFill>
                  <a:srgbClr val="000000"/>
                </a:solidFill>
                <a:latin typeface="+mn-lt"/>
              </a:rPr>
              <a:t>March 2022’s year-to-year wage increases were 5.6% for utilities, 7.9% for transportation &amp; warehousing, 6.5% for retailing, and 11.8% for leisure &amp; hospitality.</a:t>
            </a:r>
            <a:br>
              <a:rPr lang="en-US" sz="1700" dirty="0">
                <a:solidFill>
                  <a:srgbClr val="000000"/>
                </a:solidFill>
                <a:latin typeface="+mn-lt"/>
              </a:rPr>
            </a:br>
            <a:endParaRPr lang="en-US" sz="17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44</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219105"/>
            <a:ext cx="863872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                                                            source: Bureau of Labor Statistics: Monthly Employment Report, Thru the Cycle</a:t>
            </a:r>
            <a:endParaRPr lang="en-US" sz="1200" dirty="0">
              <a:latin typeface="Montserrat" panose="00000500000000000000" pitchFamily="2" charset="0"/>
            </a:endParaRPr>
          </a:p>
        </p:txBody>
      </p:sp>
      <p:pic>
        <p:nvPicPr>
          <p:cNvPr id="4" name="Picture 3">
            <a:extLst>
              <a:ext uri="{FF2B5EF4-FFF2-40B4-BE49-F238E27FC236}">
                <a16:creationId xmlns:a16="http://schemas.microsoft.com/office/drawing/2014/main" id="{EBC394B1-B7A9-412F-B9B7-19A23489A711}"/>
              </a:ext>
            </a:extLst>
          </p:cNvPr>
          <p:cNvPicPr>
            <a:picLocks noChangeAspect="1"/>
          </p:cNvPicPr>
          <p:nvPr/>
        </p:nvPicPr>
        <p:blipFill>
          <a:blip r:embed="rId2"/>
          <a:stretch>
            <a:fillRect/>
          </a:stretch>
        </p:blipFill>
        <p:spPr>
          <a:xfrm>
            <a:off x="1455420" y="2211353"/>
            <a:ext cx="9281160" cy="3773050"/>
          </a:xfrm>
          <a:prstGeom prst="rect">
            <a:avLst/>
          </a:prstGeom>
        </p:spPr>
      </p:pic>
    </p:spTree>
    <p:extLst>
      <p:ext uri="{BB962C8B-B14F-4D97-AF65-F5344CB8AC3E}">
        <p14:creationId xmlns:p14="http://schemas.microsoft.com/office/powerpoint/2010/main" val="2560495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679925"/>
            <a:ext cx="10515600" cy="795826"/>
          </a:xfrm>
        </p:spPr>
        <p:txBody>
          <a:bodyPr>
            <a:noAutofit/>
          </a:bodyPr>
          <a:lstStyle/>
          <a:p>
            <a:r>
              <a:rPr lang="en-US" sz="3800" b="1" dirty="0"/>
              <a:t>Higher Interest Rates and Hard Landing May Precede Return to Normal</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45</a:t>
            </a:fld>
            <a:endParaRPr lang="en-US"/>
          </a:p>
        </p:txBody>
      </p:sp>
    </p:spTree>
    <p:extLst>
      <p:ext uri="{BB962C8B-B14F-4D97-AF65-F5344CB8AC3E}">
        <p14:creationId xmlns:p14="http://schemas.microsoft.com/office/powerpoint/2010/main" val="3771396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05661" y="531845"/>
            <a:ext cx="11353800" cy="1260558"/>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Montserrat ExtraBold" panose="00000900000000000000" pitchFamily="2" charset="0"/>
              </a:rPr>
              <a:t>Rapid CPI inflation warns of a "hard landing" ...</a:t>
            </a:r>
            <a:r>
              <a:rPr lang="en-US" sz="1800" b="1" i="0" u="none" strike="noStrike" dirty="0">
                <a:solidFill>
                  <a:srgbClr val="000000"/>
                </a:solidFill>
                <a:effectLst/>
                <a:latin typeface="Montserrat ExtraBold" panose="00000900000000000000" pitchFamily="2" charset="0"/>
              </a:rPr>
              <a:t> </a:t>
            </a:r>
            <a:br>
              <a:rPr lang="en-US" sz="1800" b="1" i="0" u="none" strike="noStrike" dirty="0">
                <a:solidFill>
                  <a:srgbClr val="000000"/>
                </a:solidFill>
                <a:effectLst/>
                <a:latin typeface="Arial" panose="020B0604020202020204" pitchFamily="34" charset="0"/>
              </a:rPr>
            </a:br>
            <a:br>
              <a:rPr lang="en-US" sz="2400" b="1" i="0" u="none" strike="noStrike" dirty="0">
                <a:solidFill>
                  <a:srgbClr val="000000"/>
                </a:solidFill>
                <a:effectLst/>
                <a:latin typeface="+mj-lt"/>
              </a:rPr>
            </a:br>
            <a:r>
              <a:rPr lang="en-US" sz="1800" i="0" u="none" strike="noStrike" dirty="0">
                <a:solidFill>
                  <a:srgbClr val="000000"/>
                </a:solidFill>
                <a:effectLst/>
                <a:latin typeface="+mn-lt"/>
              </a:rPr>
              <a:t>Deep discount of 10-year </a:t>
            </a:r>
            <a:r>
              <a:rPr lang="en-US" sz="1800" dirty="0">
                <a:solidFill>
                  <a:srgbClr val="000000"/>
                </a:solidFill>
                <a:latin typeface="+mn-lt"/>
              </a:rPr>
              <a:t>Treasury yield to CPI inflation reflects high risk of a hard landing.</a:t>
            </a:r>
            <a:br>
              <a:rPr lang="en-US" sz="1800" dirty="0">
                <a:solidFill>
                  <a:srgbClr val="000000"/>
                </a:solidFill>
                <a:latin typeface="+mn-lt"/>
              </a:rPr>
            </a:br>
            <a:br>
              <a:rPr lang="en-US" sz="1800" dirty="0">
                <a:solidFill>
                  <a:srgbClr val="000000"/>
                </a:solidFill>
                <a:latin typeface="+mn-lt"/>
              </a:rPr>
            </a:br>
            <a:r>
              <a:rPr lang="en-US" sz="1800" i="0" u="none" strike="noStrike" dirty="0">
                <a:solidFill>
                  <a:srgbClr val="000000"/>
                </a:solidFill>
                <a:effectLst/>
                <a:latin typeface="+mn-lt"/>
              </a:rPr>
              <a:t>Even a 4% 10-year Treasury yield is far below 8.5% CPI inflation.</a:t>
            </a:r>
            <a:br>
              <a:rPr lang="en-US" sz="1800" dirty="0">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46</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6751790" y="6191099"/>
            <a:ext cx="3942714"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source: Federal Reserve, NBER, Thru the Cycl</a:t>
            </a:r>
            <a:r>
              <a:rPr lang="en-US" sz="1200" b="0" i="0" u="none" strike="noStrike" dirty="0">
                <a:solidFill>
                  <a:srgbClr val="000000"/>
                </a:solidFill>
                <a:effectLst/>
                <a:latin typeface="Arial" panose="020B0604020202020204" pitchFamily="34" charset="0"/>
              </a:rPr>
              <a:t>e</a:t>
            </a:r>
            <a:endParaRPr lang="en-US" sz="1200" dirty="0">
              <a:solidFill>
                <a:schemeClr val="bg2">
                  <a:lumMod val="50000"/>
                </a:schemeClr>
              </a:solidFill>
            </a:endParaRPr>
          </a:p>
        </p:txBody>
      </p:sp>
      <p:pic>
        <p:nvPicPr>
          <p:cNvPr id="6" name="Picture 5">
            <a:extLst>
              <a:ext uri="{FF2B5EF4-FFF2-40B4-BE49-F238E27FC236}">
                <a16:creationId xmlns:a16="http://schemas.microsoft.com/office/drawing/2014/main" id="{3C7E432D-CD98-4744-A2A5-28222B2863CB}"/>
              </a:ext>
            </a:extLst>
          </p:cNvPr>
          <p:cNvPicPr>
            <a:picLocks noChangeAspect="1"/>
          </p:cNvPicPr>
          <p:nvPr/>
        </p:nvPicPr>
        <p:blipFill>
          <a:blip r:embed="rId2"/>
          <a:stretch>
            <a:fillRect/>
          </a:stretch>
        </p:blipFill>
        <p:spPr>
          <a:xfrm>
            <a:off x="1212981" y="2024743"/>
            <a:ext cx="9619860" cy="4175687"/>
          </a:xfrm>
          <a:prstGeom prst="rect">
            <a:avLst/>
          </a:prstGeom>
        </p:spPr>
      </p:pic>
    </p:spTree>
    <p:extLst>
      <p:ext uri="{BB962C8B-B14F-4D97-AF65-F5344CB8AC3E}">
        <p14:creationId xmlns:p14="http://schemas.microsoft.com/office/powerpoint/2010/main" val="3862624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367357" y="477097"/>
            <a:ext cx="10764063" cy="924617"/>
          </a:xfrm>
        </p:spPr>
        <p:txBody>
          <a:bodyPr>
            <a:normAutofit fontScale="90000"/>
          </a:bodyPr>
          <a:lstStyle/>
          <a:p>
            <a:r>
              <a:rPr lang="en-US" sz="2200" b="1" i="0" u="none" strike="noStrike" dirty="0">
                <a:solidFill>
                  <a:srgbClr val="000000"/>
                </a:solidFill>
                <a:effectLst/>
                <a:latin typeface="Montserrat ExtraBold" panose="00000900000000000000" pitchFamily="2" charset="0"/>
              </a:rPr>
              <a:t>Wide gap between recent 10-year Treasury yield and May’s likely 0.88% fed funds rate implies Treasury yield curve has yet to predict imminent recession</a:t>
            </a:r>
            <a:br>
              <a:rPr lang="en-US" sz="2200" b="1" i="0" u="none" strike="noStrike" dirty="0">
                <a:solidFill>
                  <a:srgbClr val="000000"/>
                </a:solidFill>
                <a:effectLst/>
                <a:latin typeface="Montserrat ExtraBold" panose="00000900000000000000" pitchFamily="2" charset="0"/>
              </a:rPr>
            </a:br>
            <a:br>
              <a:rPr lang="en-US" sz="2000" b="1" i="0" u="none" strike="noStrike" dirty="0">
                <a:solidFill>
                  <a:srgbClr val="000000"/>
                </a:solidFill>
                <a:effectLst/>
                <a:latin typeface="Montserrat ExtraBold" panose="00000900000000000000" pitchFamily="2" charset="0"/>
              </a:rPr>
            </a:br>
            <a:r>
              <a:rPr lang="en-US" sz="1800" dirty="0">
                <a:latin typeface="Montserrat" panose="00000500000000000000" pitchFamily="2" charset="0"/>
              </a:rPr>
              <a:t>Recessions prior to COVID recession saw fed funds rate exceed both 2- and 10-year Treasury yields.</a:t>
            </a:r>
            <a:endParaRPr lang="en-US" dirty="0">
              <a:latin typeface="Montserrat" panose="00000500000000000000" pitchFamily="2" charset="0"/>
            </a:endParaRP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47</a:t>
            </a:fld>
            <a:endParaRPr lang="en-US"/>
          </a:p>
        </p:txBody>
      </p:sp>
      <p:sp>
        <p:nvSpPr>
          <p:cNvPr id="9" name="TextBox 8">
            <a:extLst>
              <a:ext uri="{FF2B5EF4-FFF2-40B4-BE49-F238E27FC236}">
                <a16:creationId xmlns:a16="http://schemas.microsoft.com/office/drawing/2014/main" id="{0F42ECA1-276F-48B3-A516-21DCCAD5A214}"/>
              </a:ext>
            </a:extLst>
          </p:cNvPr>
          <p:cNvSpPr txBox="1"/>
          <p:nvPr/>
        </p:nvSpPr>
        <p:spPr>
          <a:xfrm>
            <a:off x="3694923" y="6144545"/>
            <a:ext cx="7343191" cy="307777"/>
          </a:xfrm>
          <a:prstGeom prst="rect">
            <a:avLst/>
          </a:prstGeom>
          <a:noFill/>
        </p:spPr>
        <p:txBody>
          <a:bodyPr wrap="square">
            <a:spAutoFit/>
          </a:bodyPr>
          <a:lstStyle/>
          <a:p>
            <a:pPr algn="r"/>
            <a:r>
              <a:rPr lang="en-US" sz="1400" b="0" i="1" u="none" strike="noStrike" dirty="0">
                <a:effectLst/>
                <a:latin typeface="Arial" panose="020B0604020202020204" pitchFamily="34" charset="0"/>
              </a:rPr>
              <a:t>source: Federal Reserve, NBER, Thru the Cycle</a:t>
            </a:r>
            <a:r>
              <a:rPr lang="en-US" sz="1400" b="1" u="none" strike="noStrike" dirty="0">
                <a:effectLst/>
                <a:latin typeface="Arial" panose="020B0604020202020204" pitchFamily="34" charset="0"/>
              </a:rPr>
              <a:t> </a:t>
            </a:r>
            <a:endParaRPr lang="en-US" sz="1400" dirty="0"/>
          </a:p>
        </p:txBody>
      </p:sp>
      <p:pic>
        <p:nvPicPr>
          <p:cNvPr id="4" name="Picture 3">
            <a:extLst>
              <a:ext uri="{FF2B5EF4-FFF2-40B4-BE49-F238E27FC236}">
                <a16:creationId xmlns:a16="http://schemas.microsoft.com/office/drawing/2014/main" id="{6E5F8AC0-4B21-4ED9-9BAA-BCE606FDC618}"/>
              </a:ext>
            </a:extLst>
          </p:cNvPr>
          <p:cNvPicPr>
            <a:picLocks noChangeAspect="1"/>
          </p:cNvPicPr>
          <p:nvPr/>
        </p:nvPicPr>
        <p:blipFill>
          <a:blip r:embed="rId2"/>
          <a:stretch>
            <a:fillRect/>
          </a:stretch>
        </p:blipFill>
        <p:spPr>
          <a:xfrm>
            <a:off x="1334277" y="1538871"/>
            <a:ext cx="9703837" cy="4605674"/>
          </a:xfrm>
          <a:prstGeom prst="rect">
            <a:avLst/>
          </a:prstGeom>
        </p:spPr>
      </p:pic>
    </p:spTree>
    <p:extLst>
      <p:ext uri="{BB962C8B-B14F-4D97-AF65-F5344CB8AC3E}">
        <p14:creationId xmlns:p14="http://schemas.microsoft.com/office/powerpoint/2010/main" val="817365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4" y="821100"/>
            <a:ext cx="10618236" cy="690468"/>
          </a:xfrm>
        </p:spPr>
        <p:txBody>
          <a:bodyPr>
            <a:normAutofit fontScale="90000"/>
          </a:bodyPr>
          <a:lstStyle/>
          <a:p>
            <a:r>
              <a:rPr lang="en-US" sz="2200" b="1" i="0" u="none" strike="noStrike" dirty="0">
                <a:solidFill>
                  <a:srgbClr val="000000"/>
                </a:solidFill>
                <a:effectLst/>
                <a:latin typeface="+mj-lt"/>
              </a:rPr>
              <a:t>Still low government bond yields of other major economies may help prevent US Treasury yields from approaching underlying pace of US consumer price inflation</a:t>
            </a:r>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1800" dirty="0">
                <a:solidFill>
                  <a:srgbClr val="000000"/>
                </a:solidFill>
                <a:effectLst/>
                <a:latin typeface="Calibri" panose="020F0502020204030204" pitchFamily="34" charset="0"/>
                <a:ea typeface="Times New Roman" panose="02020603050405020304" pitchFamily="18" charset="0"/>
              </a:rPr>
              <a:t>Ten-year German government bond yield might be at least 1% for the first time since Sept-2014.</a:t>
            </a:r>
            <a:br>
              <a:rPr lang="en-US" sz="1700" dirty="0">
                <a:solidFill>
                  <a:srgbClr val="000000"/>
                </a:solidFill>
                <a:latin typeface="+mn-lt"/>
              </a:rPr>
            </a:br>
            <a:br>
              <a:rPr lang="en-US" sz="1700" dirty="0">
                <a:solidFill>
                  <a:srgbClr val="000000"/>
                </a:solidFill>
                <a:latin typeface="+mn-lt"/>
              </a:rPr>
            </a:br>
            <a:r>
              <a:rPr lang="en-US" sz="1800" dirty="0">
                <a:solidFill>
                  <a:srgbClr val="000000"/>
                </a:solidFill>
                <a:effectLst/>
                <a:latin typeface="Calibri" panose="020F0502020204030204" pitchFamily="34" charset="0"/>
                <a:ea typeface="Times New Roman" panose="02020603050405020304" pitchFamily="18" charset="0"/>
              </a:rPr>
              <a:t>Japan’s 10-year government bond yield may approximate 0.25% for the first time since 2015’s final quarter.</a:t>
            </a:r>
            <a:endParaRPr lang="en-US" sz="17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48</a:t>
            </a:fld>
            <a:endParaRPr lang="en-US"/>
          </a:p>
        </p:txBody>
      </p:sp>
      <p:sp>
        <p:nvSpPr>
          <p:cNvPr id="14" name="TextBox 13">
            <a:extLst>
              <a:ext uri="{FF2B5EF4-FFF2-40B4-BE49-F238E27FC236}">
                <a16:creationId xmlns:a16="http://schemas.microsoft.com/office/drawing/2014/main" id="{9997DF50-BDA9-4C96-BFCD-66A72254EEC5}"/>
              </a:ext>
            </a:extLst>
          </p:cNvPr>
          <p:cNvSpPr txBox="1"/>
          <p:nvPr/>
        </p:nvSpPr>
        <p:spPr>
          <a:xfrm>
            <a:off x="2463282" y="6219105"/>
            <a:ext cx="8638727" cy="276999"/>
          </a:xfrm>
          <a:prstGeom prst="rect">
            <a:avLst/>
          </a:prstGeom>
          <a:noFill/>
        </p:spPr>
        <p:txBody>
          <a:bodyPr wrap="square">
            <a:spAutoFit/>
          </a:bodyPr>
          <a:lstStyle/>
          <a:p>
            <a:r>
              <a:rPr lang="en-US" sz="1200" b="0" i="1" u="none" strike="noStrike" dirty="0">
                <a:solidFill>
                  <a:srgbClr val="000000"/>
                </a:solidFill>
                <a:effectLst/>
                <a:latin typeface="Montserrat" panose="00000500000000000000" pitchFamily="2" charset="0"/>
              </a:rPr>
              <a:t>                                                                                     source: Wall Street Journal, Federal Reserve, NBER, Thru the Cycle</a:t>
            </a:r>
            <a:endParaRPr lang="en-US" sz="1200" dirty="0">
              <a:latin typeface="Montserrat" panose="00000500000000000000" pitchFamily="2" charset="0"/>
            </a:endParaRPr>
          </a:p>
        </p:txBody>
      </p:sp>
      <p:pic>
        <p:nvPicPr>
          <p:cNvPr id="5" name="Picture 4">
            <a:extLst>
              <a:ext uri="{FF2B5EF4-FFF2-40B4-BE49-F238E27FC236}">
                <a16:creationId xmlns:a16="http://schemas.microsoft.com/office/drawing/2014/main" id="{8465DFFD-C7D1-44F5-B9C9-A6E2CCEE6356}"/>
              </a:ext>
            </a:extLst>
          </p:cNvPr>
          <p:cNvPicPr>
            <a:picLocks noChangeAspect="1"/>
          </p:cNvPicPr>
          <p:nvPr/>
        </p:nvPicPr>
        <p:blipFill>
          <a:blip r:embed="rId2"/>
          <a:stretch>
            <a:fillRect/>
          </a:stretch>
        </p:blipFill>
        <p:spPr>
          <a:xfrm>
            <a:off x="1451113" y="1967948"/>
            <a:ext cx="9342783" cy="4164495"/>
          </a:xfrm>
          <a:prstGeom prst="rect">
            <a:avLst/>
          </a:prstGeom>
        </p:spPr>
      </p:pic>
    </p:spTree>
    <p:extLst>
      <p:ext uri="{BB962C8B-B14F-4D97-AF65-F5344CB8AC3E}">
        <p14:creationId xmlns:p14="http://schemas.microsoft.com/office/powerpoint/2010/main" val="3947181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0" y="961045"/>
            <a:ext cx="11094936" cy="609756"/>
          </a:xfrm>
        </p:spPr>
        <p:txBody>
          <a:bodyPr>
            <a:normAutofit fontScale="90000"/>
          </a:bodyPr>
          <a:lstStyle/>
          <a:p>
            <a:pPr>
              <a:lnSpc>
                <a:spcPct val="100000"/>
              </a:lnSpc>
            </a:pPr>
            <a:r>
              <a:rPr lang="en-US" sz="2400" b="1" i="0" u="none" strike="noStrike" dirty="0">
                <a:solidFill>
                  <a:srgbClr val="000000"/>
                </a:solidFill>
                <a:effectLst/>
                <a:latin typeface="Montserrat ExtraBold" panose="020B0604020202020204" pitchFamily="2" charset="0"/>
              </a:rPr>
              <a:t>Elevated leverage of US' private- and public-sectors may deepen loss of economic activity to higher interest rates</a:t>
            </a:r>
            <a:br>
              <a:rPr lang="en-US" sz="2700" b="1" i="0" u="none" strike="noStrike" dirty="0">
                <a:solidFill>
                  <a:srgbClr val="000000"/>
                </a:solidFill>
                <a:effectLst/>
                <a:latin typeface="Montserrat ExtraBold" panose="020B0604020202020204" pitchFamily="2" charset="0"/>
              </a:rPr>
            </a:br>
            <a:br>
              <a:rPr lang="en-US" sz="1300" b="1" i="0" u="none" strike="noStrike" dirty="0">
                <a:solidFill>
                  <a:srgbClr val="000000"/>
                </a:solidFill>
                <a:effectLst/>
                <a:latin typeface="+mn-lt"/>
              </a:rPr>
            </a:br>
            <a:r>
              <a:rPr lang="en-US" sz="1300" i="0" u="none" strike="noStrike" dirty="0">
                <a:solidFill>
                  <a:srgbClr val="000000"/>
                </a:solidFill>
                <a:effectLst/>
                <a:latin typeface="+mn-lt"/>
              </a:rPr>
              <a:t>Higher systemic leverage </a:t>
            </a:r>
            <a:r>
              <a:rPr lang="en-US" sz="1300" dirty="0">
                <a:solidFill>
                  <a:srgbClr val="000000"/>
                </a:solidFill>
                <a:latin typeface="+mn-lt"/>
              </a:rPr>
              <a:t>has been accompanied by lower Treasury yields.</a:t>
            </a:r>
            <a:br>
              <a:rPr lang="en-US" sz="1300" dirty="0">
                <a:solidFill>
                  <a:srgbClr val="000000"/>
                </a:solidFill>
                <a:latin typeface="+mn-lt"/>
              </a:rPr>
            </a:br>
            <a:br>
              <a:rPr lang="en-US" sz="1300" dirty="0">
                <a:solidFill>
                  <a:srgbClr val="000000"/>
                </a:solidFill>
                <a:latin typeface="+mn-lt"/>
              </a:rPr>
            </a:br>
            <a:r>
              <a:rPr lang="en-US" sz="1300" dirty="0">
                <a:solidFill>
                  <a:srgbClr val="000000"/>
                </a:solidFill>
                <a:latin typeface="+mn-lt"/>
              </a:rPr>
              <a:t>Low Treasury yields prompt an increase in leverage, where higher leverage reins in future Treasury yields.</a:t>
            </a:r>
            <a:br>
              <a:rPr lang="en-US" sz="1300" dirty="0">
                <a:solidFill>
                  <a:srgbClr val="000000"/>
                </a:solidFill>
                <a:latin typeface="+mn-lt"/>
              </a:rPr>
            </a:br>
            <a:br>
              <a:rPr lang="en-US" sz="1300" b="1" dirty="0">
                <a:solidFill>
                  <a:srgbClr val="000000"/>
                </a:solidFill>
                <a:latin typeface="+mn-lt"/>
              </a:rPr>
            </a:br>
            <a:r>
              <a:rPr lang="en-US" sz="1300" dirty="0">
                <a:solidFill>
                  <a:srgbClr val="000000"/>
                </a:solidFill>
                <a:latin typeface="+mn-lt"/>
              </a:rPr>
              <a:t>Higher leverage </a:t>
            </a:r>
            <a:r>
              <a:rPr lang="en-US" sz="1300" i="0" u="none" strike="noStrike" dirty="0">
                <a:solidFill>
                  <a:srgbClr val="000000"/>
                </a:solidFill>
                <a:effectLst/>
                <a:latin typeface="+mn-lt"/>
              </a:rPr>
              <a:t>deepens the drop by business activity in response to any increase in interest rates. In turn, the lower will be the upside for Treasury yields.</a:t>
            </a:r>
            <a:endParaRPr lang="en-US" sz="13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49</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432041" y="6339153"/>
            <a:ext cx="6652726" cy="276999"/>
          </a:xfrm>
          <a:prstGeom prst="rect">
            <a:avLst/>
          </a:prstGeom>
        </p:spPr>
        <p:txBody>
          <a:bodyPr wrap="square">
            <a:spAutoFit/>
          </a:bodyPr>
          <a:lstStyle/>
          <a:p>
            <a:pPr algn="r"/>
            <a:r>
              <a:rPr lang="en-US" sz="1200" i="1" dirty="0"/>
              <a:t>five-year moving averages; source: Federal Reserve, BEA, Thru the Cycl</a:t>
            </a:r>
            <a:r>
              <a:rPr lang="en-US" sz="1200" dirty="0"/>
              <a:t>e </a:t>
            </a:r>
          </a:p>
        </p:txBody>
      </p:sp>
      <p:pic>
        <p:nvPicPr>
          <p:cNvPr id="6" name="Chart Placeholder 5">
            <a:extLst>
              <a:ext uri="{FF2B5EF4-FFF2-40B4-BE49-F238E27FC236}">
                <a16:creationId xmlns:a16="http://schemas.microsoft.com/office/drawing/2014/main" id="{3BDB9948-2D42-40D2-801A-18CB5F4855C9}"/>
              </a:ext>
            </a:extLst>
          </p:cNvPr>
          <p:cNvPicPr>
            <a:picLocks noGrp="1" noChangeAspect="1"/>
          </p:cNvPicPr>
          <p:nvPr>
            <p:ph type="chart" sz="quarter" idx="13"/>
          </p:nvPr>
        </p:nvPicPr>
        <p:blipFill>
          <a:blip r:embed="rId2"/>
          <a:stretch>
            <a:fillRect/>
          </a:stretch>
        </p:blipFill>
        <p:spPr>
          <a:xfrm>
            <a:off x="1455575" y="2301048"/>
            <a:ext cx="9470571" cy="4038105"/>
          </a:xfrm>
          <a:prstGeom prst="rect">
            <a:avLst/>
          </a:prstGeom>
        </p:spPr>
      </p:pic>
    </p:spTree>
    <p:extLst>
      <p:ext uri="{BB962C8B-B14F-4D97-AF65-F5344CB8AC3E}">
        <p14:creationId xmlns:p14="http://schemas.microsoft.com/office/powerpoint/2010/main" val="301053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E562-8746-4AD4-96EC-8BF138E862A8}"/>
              </a:ext>
            </a:extLst>
          </p:cNvPr>
          <p:cNvSpPr>
            <a:spLocks noGrp="1"/>
          </p:cNvSpPr>
          <p:nvPr>
            <p:ph type="title"/>
          </p:nvPr>
        </p:nvSpPr>
        <p:spPr>
          <a:xfrm>
            <a:off x="367357" y="365125"/>
            <a:ext cx="10986443" cy="924617"/>
          </a:xfrm>
        </p:spPr>
        <p:txBody>
          <a:bodyPr>
            <a:normAutofit fontScale="90000"/>
          </a:bodyPr>
          <a:lstStyle/>
          <a:p>
            <a:r>
              <a:rPr lang="en-US" sz="2800" b="1" i="0" u="none" strike="noStrike" dirty="0">
                <a:solidFill>
                  <a:srgbClr val="000000"/>
                </a:solidFill>
                <a:effectLst/>
                <a:latin typeface="Montserrat ExtraBold" panose="00000900000000000000" pitchFamily="2" charset="0"/>
              </a:rPr>
              <a:t>House Price Index advances by a record fast 18% annually</a:t>
            </a:r>
            <a:br>
              <a:rPr lang="en-US" sz="2800" b="1" i="0" u="none" strike="noStrike" dirty="0">
                <a:solidFill>
                  <a:srgbClr val="000000"/>
                </a:solidFill>
                <a:effectLst/>
                <a:latin typeface="Montserrat ExtraBold" panose="00000900000000000000" pitchFamily="2" charset="0"/>
              </a:rPr>
            </a:br>
            <a:br>
              <a:rPr lang="en-US" sz="1800" dirty="0">
                <a:latin typeface="Montserrat" panose="00000500000000000000" pitchFamily="2" charset="0"/>
              </a:rPr>
            </a:br>
            <a:r>
              <a:rPr lang="en-US" sz="1900" dirty="0">
                <a:latin typeface="Montserrat" panose="00000500000000000000" pitchFamily="2" charset="0"/>
              </a:rPr>
              <a:t>Home affordability suffers as higher mortgage yields collide with breakneck home price inflation.</a:t>
            </a:r>
            <a:br>
              <a:rPr lang="en-US" sz="1900" dirty="0">
                <a:latin typeface="Montserrat" panose="00000500000000000000" pitchFamily="2" charset="0"/>
              </a:rPr>
            </a:br>
            <a:br>
              <a:rPr lang="en-US" sz="1900" dirty="0">
                <a:latin typeface="Montserrat" panose="00000500000000000000" pitchFamily="2" charset="0"/>
              </a:rPr>
            </a:br>
            <a:r>
              <a:rPr lang="en-US" sz="1900" dirty="0">
                <a:latin typeface="Montserrat" panose="00000500000000000000" pitchFamily="2" charset="0"/>
              </a:rPr>
              <a:t>Recent 5.11% 30-year mortgage yield is highest since 5.21% of April 8, 2010 </a:t>
            </a:r>
          </a:p>
        </p:txBody>
      </p:sp>
      <p:sp>
        <p:nvSpPr>
          <p:cNvPr id="3" name="Slide Number Placeholder 2">
            <a:extLst>
              <a:ext uri="{FF2B5EF4-FFF2-40B4-BE49-F238E27FC236}">
                <a16:creationId xmlns:a16="http://schemas.microsoft.com/office/drawing/2014/main" id="{9D6B60B1-7BED-4719-B388-5567534033BC}"/>
              </a:ext>
            </a:extLst>
          </p:cNvPr>
          <p:cNvSpPr>
            <a:spLocks noGrp="1"/>
          </p:cNvSpPr>
          <p:nvPr>
            <p:ph type="sldNum" sz="quarter" idx="11"/>
          </p:nvPr>
        </p:nvSpPr>
        <p:spPr/>
        <p:txBody>
          <a:bodyPr/>
          <a:lstStyle/>
          <a:p>
            <a:fld id="{FC150DE4-D193-43A6-8FDA-030E274477F1}" type="slidenum">
              <a:rPr lang="en-US" smtClean="0"/>
              <a:t>5</a:t>
            </a:fld>
            <a:endParaRPr lang="en-US"/>
          </a:p>
        </p:txBody>
      </p:sp>
      <p:sp>
        <p:nvSpPr>
          <p:cNvPr id="9" name="TextBox 8">
            <a:extLst>
              <a:ext uri="{FF2B5EF4-FFF2-40B4-BE49-F238E27FC236}">
                <a16:creationId xmlns:a16="http://schemas.microsoft.com/office/drawing/2014/main" id="{0F42ECA1-276F-48B3-A516-21DCCAD5A214}"/>
              </a:ext>
            </a:extLst>
          </p:cNvPr>
          <p:cNvSpPr txBox="1"/>
          <p:nvPr/>
        </p:nvSpPr>
        <p:spPr>
          <a:xfrm>
            <a:off x="3690990" y="6160545"/>
            <a:ext cx="7168171" cy="307777"/>
          </a:xfrm>
          <a:prstGeom prst="rect">
            <a:avLst/>
          </a:prstGeom>
          <a:noFill/>
        </p:spPr>
        <p:txBody>
          <a:bodyPr wrap="square">
            <a:spAutoFit/>
          </a:bodyPr>
          <a:lstStyle/>
          <a:p>
            <a:pPr algn="r"/>
            <a:r>
              <a:rPr lang="en-US" sz="1400" b="0" i="1" u="none" strike="noStrike" dirty="0">
                <a:solidFill>
                  <a:srgbClr val="000000"/>
                </a:solidFill>
                <a:effectLst/>
              </a:rPr>
              <a:t>  source: US Federal Housing Finance Agency, NBER, Thru the Cycle</a:t>
            </a:r>
            <a:endParaRPr lang="en-US" sz="1400" dirty="0"/>
          </a:p>
        </p:txBody>
      </p:sp>
      <p:pic>
        <p:nvPicPr>
          <p:cNvPr id="4" name="Picture 3">
            <a:extLst>
              <a:ext uri="{FF2B5EF4-FFF2-40B4-BE49-F238E27FC236}">
                <a16:creationId xmlns:a16="http://schemas.microsoft.com/office/drawing/2014/main" id="{D1354B65-95E7-4CC9-9688-DFAF69804F74}"/>
              </a:ext>
            </a:extLst>
          </p:cNvPr>
          <p:cNvPicPr>
            <a:picLocks noChangeAspect="1"/>
          </p:cNvPicPr>
          <p:nvPr/>
        </p:nvPicPr>
        <p:blipFill>
          <a:blip r:embed="rId2"/>
          <a:stretch>
            <a:fillRect/>
          </a:stretch>
        </p:blipFill>
        <p:spPr>
          <a:xfrm>
            <a:off x="964096" y="1589861"/>
            <a:ext cx="9829800" cy="4573344"/>
          </a:xfrm>
          <a:prstGeom prst="rect">
            <a:avLst/>
          </a:prstGeom>
        </p:spPr>
      </p:pic>
    </p:spTree>
    <p:extLst>
      <p:ext uri="{BB962C8B-B14F-4D97-AF65-F5344CB8AC3E}">
        <p14:creationId xmlns:p14="http://schemas.microsoft.com/office/powerpoint/2010/main" val="1051707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0" y="395306"/>
            <a:ext cx="11353800" cy="1023075"/>
          </a:xfrm>
        </p:spPr>
        <p:txBody>
          <a:bodyPr>
            <a:normAutofit fontScale="90000"/>
          </a:bodyPr>
          <a:lstStyle/>
          <a:p>
            <a:br>
              <a:rPr lang="en-US" sz="2400" b="1" i="0" u="none" strike="noStrike" dirty="0">
                <a:solidFill>
                  <a:srgbClr val="000000"/>
                </a:solidFill>
                <a:effectLst/>
                <a:latin typeface="+mj-lt"/>
              </a:rPr>
            </a:br>
            <a:br>
              <a:rPr lang="en-US" sz="1800" b="1" dirty="0">
                <a:solidFill>
                  <a:srgbClr val="000000"/>
                </a:solidFill>
                <a:latin typeface="+mj-lt"/>
              </a:rPr>
            </a:br>
            <a:r>
              <a:rPr lang="en-US" sz="2700" b="1" dirty="0">
                <a:solidFill>
                  <a:srgbClr val="000000"/>
                </a:solidFill>
                <a:latin typeface="Montserrat ExtraBold" panose="00000900000000000000" pitchFamily="2" charset="0"/>
              </a:rPr>
              <a:t>Downshifting of US economic growth helps explain rising ratio of US nonfinancial-sector debt to GDP</a:t>
            </a:r>
            <a:br>
              <a:rPr lang="en-US" sz="2000" b="1" dirty="0">
                <a:solidFill>
                  <a:srgbClr val="000000"/>
                </a:solidFill>
                <a:latin typeface="Arial" panose="020B0604020202020204" pitchFamily="34" charset="0"/>
              </a:rPr>
            </a:br>
            <a:br>
              <a:rPr lang="en-US" sz="1800" b="1" dirty="0">
                <a:solidFill>
                  <a:srgbClr val="000000"/>
                </a:solidFill>
                <a:latin typeface="Arial" panose="020B0604020202020204" pitchFamily="34" charset="0"/>
              </a:rPr>
            </a:br>
            <a:r>
              <a:rPr lang="en-US" sz="1800" i="0" u="none" strike="noStrike" dirty="0">
                <a:effectLst/>
                <a:latin typeface="+mn-lt"/>
              </a:rPr>
              <a:t>Slower economic growth may prompt an increase in systemic leverage</a:t>
            </a:r>
            <a:br>
              <a:rPr lang="en-US" sz="1800" i="0" u="none" strike="noStrike" dirty="0">
                <a:effectLst/>
                <a:latin typeface="+mn-lt"/>
              </a:rPr>
            </a:br>
            <a:r>
              <a:rPr lang="en-US" sz="1800" i="0" u="none" strike="noStrike" dirty="0">
                <a:effectLst/>
                <a:latin typeface="+mn-lt"/>
              </a:rPr>
              <a:t> </a:t>
            </a:r>
            <a:br>
              <a:rPr lang="en-US" sz="1800" i="0" u="none" strike="noStrike" dirty="0">
                <a:effectLst/>
                <a:latin typeface="+mn-lt"/>
              </a:rPr>
            </a:br>
            <a:r>
              <a:rPr lang="en-US" sz="1800" i="0" u="none" strike="noStrike" dirty="0">
                <a:effectLst/>
                <a:latin typeface="+mn-lt"/>
              </a:rPr>
              <a:t>Higher leverage reduces upside for economic growth</a:t>
            </a:r>
            <a:br>
              <a:rPr lang="en-US" sz="1800" i="0" u="none" strike="noStrike" dirty="0">
                <a:effectLst/>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a:xfrm>
            <a:off x="10728960" y="6232415"/>
            <a:ext cx="989275" cy="365125"/>
          </a:xfrm>
        </p:spPr>
        <p:txBody>
          <a:bodyPr/>
          <a:lstStyle/>
          <a:p>
            <a:fld id="{FC150DE4-D193-43A6-8FDA-030E274477F1}" type="slidenum">
              <a:rPr lang="en-US" smtClean="0"/>
              <a:t>50</a:t>
            </a:fld>
            <a:endParaRPr lang="en-US" dirty="0"/>
          </a:p>
        </p:txBody>
      </p:sp>
      <p:sp>
        <p:nvSpPr>
          <p:cNvPr id="7" name="Rectangle 6">
            <a:extLst>
              <a:ext uri="{FF2B5EF4-FFF2-40B4-BE49-F238E27FC236}">
                <a16:creationId xmlns:a16="http://schemas.microsoft.com/office/drawing/2014/main" id="{D5FABAFE-A690-4BCC-A913-35617020CE2A}"/>
              </a:ext>
            </a:extLst>
          </p:cNvPr>
          <p:cNvSpPr/>
          <p:nvPr/>
        </p:nvSpPr>
        <p:spPr>
          <a:xfrm>
            <a:off x="7341070" y="6276477"/>
            <a:ext cx="3360823"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source: BEA, Federal Reserve, Thru the Cycl</a:t>
            </a:r>
            <a:r>
              <a:rPr lang="en-US" sz="1200" b="0" i="0" u="none" strike="noStrike" dirty="0">
                <a:solidFill>
                  <a:srgbClr val="000000"/>
                </a:solidFill>
                <a:effectLst/>
                <a:latin typeface="Arial" panose="020B0604020202020204" pitchFamily="34" charset="0"/>
              </a:rPr>
              <a:t>e</a:t>
            </a:r>
            <a:endParaRPr lang="en-US" sz="12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6" name="Chart Placeholder 5">
            <a:extLst>
              <a:ext uri="{FF2B5EF4-FFF2-40B4-BE49-F238E27FC236}">
                <a16:creationId xmlns:a16="http://schemas.microsoft.com/office/drawing/2014/main" id="{A7EA7391-ACC4-4D1F-B949-7F6631F4A790}"/>
              </a:ext>
            </a:extLst>
          </p:cNvPr>
          <p:cNvPicPr>
            <a:picLocks noGrp="1" noChangeAspect="1"/>
          </p:cNvPicPr>
          <p:nvPr>
            <p:ph type="chart" sz="quarter" idx="13"/>
          </p:nvPr>
        </p:nvPicPr>
        <p:blipFill>
          <a:blip r:embed="rId2"/>
          <a:stretch>
            <a:fillRect/>
          </a:stretch>
        </p:blipFill>
        <p:spPr>
          <a:xfrm>
            <a:off x="1071372" y="1877961"/>
            <a:ext cx="9657588" cy="4395020"/>
          </a:xfrm>
          <a:prstGeom prst="rect">
            <a:avLst/>
          </a:prstGeom>
        </p:spPr>
      </p:pic>
    </p:spTree>
    <p:extLst>
      <p:ext uri="{BB962C8B-B14F-4D97-AF65-F5344CB8AC3E}">
        <p14:creationId xmlns:p14="http://schemas.microsoft.com/office/powerpoint/2010/main" val="350255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275518" y="411110"/>
            <a:ext cx="11795902" cy="1133510"/>
          </a:xfrm>
        </p:spPr>
        <p:txBody>
          <a:bodyPr>
            <a:normAutofit fontScale="90000"/>
          </a:bodyPr>
          <a:lstStyle/>
          <a:p>
            <a:br>
              <a:rPr lang="en-US" sz="1800" b="1" i="0" u="none" strike="noStrike" dirty="0">
                <a:solidFill>
                  <a:srgbClr val="000000"/>
                </a:solidFill>
                <a:effectLst/>
                <a:latin typeface="Arial" panose="020B0604020202020204" pitchFamily="34" charset="0"/>
              </a:rPr>
            </a:br>
            <a:br>
              <a:rPr lang="en-US" sz="1800" b="1" i="0" u="none" strike="noStrike" dirty="0">
                <a:solidFill>
                  <a:srgbClr val="000000"/>
                </a:solidFill>
                <a:effectLst/>
                <a:latin typeface="Arial" panose="020B0604020202020204" pitchFamily="34" charset="0"/>
              </a:rPr>
            </a:br>
            <a:r>
              <a:rPr lang="en-US" sz="3100" b="1" i="0" u="none" strike="noStrike" dirty="0">
                <a:solidFill>
                  <a:srgbClr val="000000"/>
                </a:solidFill>
                <a:effectLst/>
                <a:latin typeface="+mj-lt"/>
              </a:rPr>
              <a:t>Aging US economy has been joined by slower economic growth</a:t>
            </a:r>
            <a:br>
              <a:rPr lang="en-US" sz="3100" b="1" i="0" u="none" strike="noStrike" dirty="0">
                <a:solidFill>
                  <a:srgbClr val="000000"/>
                </a:solidFill>
                <a:effectLst/>
                <a:latin typeface="+mj-lt"/>
              </a:rPr>
            </a:br>
            <a:br>
              <a:rPr lang="en-US" sz="1800" b="1" i="0" u="none" strike="noStrike" dirty="0">
                <a:solidFill>
                  <a:srgbClr val="000000"/>
                </a:solidFill>
                <a:effectLst/>
                <a:latin typeface="Arial" panose="020B0604020202020204" pitchFamily="34" charset="0"/>
              </a:rPr>
            </a:br>
            <a:r>
              <a:rPr lang="en-US" sz="1800" i="0" u="none" strike="noStrike" dirty="0">
                <a:solidFill>
                  <a:srgbClr val="000000"/>
                </a:solidFill>
                <a:effectLst/>
                <a:latin typeface="+mn-lt"/>
              </a:rPr>
              <a:t>In 1970, the US’ 28-year median age was younger than the 29-year median of current day India</a:t>
            </a:r>
            <a:br>
              <a:rPr lang="en-US" sz="1800" i="0" u="none" strike="noStrike" dirty="0">
                <a:solidFill>
                  <a:srgbClr val="000000"/>
                </a:solidFill>
                <a:effectLst/>
                <a:latin typeface="+mn-lt"/>
              </a:rPr>
            </a:br>
            <a:br>
              <a:rPr lang="en-US" sz="1800" dirty="0">
                <a:solidFill>
                  <a:srgbClr val="000000"/>
                </a:solidFill>
                <a:latin typeface="+mn-lt"/>
              </a:rPr>
            </a:br>
            <a:r>
              <a:rPr lang="en-US" sz="1800" dirty="0">
                <a:solidFill>
                  <a:srgbClr val="000000"/>
                </a:solidFill>
                <a:latin typeface="+mn-lt"/>
              </a:rPr>
              <a:t>Declining fertility rates soften the US’ long-term growth outlook</a:t>
            </a:r>
            <a:br>
              <a:rPr lang="en-US" sz="1800" dirty="0">
                <a:solidFill>
                  <a:srgbClr val="000000"/>
                </a:solidFill>
                <a:latin typeface="+mn-lt"/>
              </a:rPr>
            </a:br>
            <a:br>
              <a:rPr lang="en-US" sz="1800" dirty="0">
                <a:solidFill>
                  <a:srgbClr val="000000"/>
                </a:solidFill>
                <a:latin typeface="+mn-lt"/>
              </a:rPr>
            </a:br>
            <a:endParaRPr lang="en-US" sz="20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51</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7223361" y="6169891"/>
            <a:ext cx="3730966" cy="461665"/>
          </a:xfrm>
          <a:prstGeom prst="rect">
            <a:avLst/>
          </a:prstGeom>
        </p:spPr>
        <p:txBody>
          <a:bodyPr wrap="square">
            <a:spAutoFit/>
          </a:bodyPr>
          <a:lstStyle/>
          <a:p>
            <a:pPr algn="r"/>
            <a:r>
              <a:rPr lang="en-US" sz="1200" b="0" i="1" u="none" strike="noStrike" dirty="0">
                <a:solidFill>
                  <a:srgbClr val="000000"/>
                </a:solidFill>
                <a:effectLst/>
              </a:rPr>
              <a:t>source: CIA, UN, BEA, Thru the Cycle</a:t>
            </a:r>
            <a:br>
              <a:rPr lang="en-US" sz="1200" b="1" i="0" u="none" strike="noStrike" dirty="0">
                <a:solidFill>
                  <a:srgbClr val="000000"/>
                </a:solidFill>
                <a:effectLst/>
              </a:rPr>
            </a:br>
            <a:endParaRPr lang="en-US" sz="12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6" name="Chart Placeholder 5">
            <a:extLst>
              <a:ext uri="{FF2B5EF4-FFF2-40B4-BE49-F238E27FC236}">
                <a16:creationId xmlns:a16="http://schemas.microsoft.com/office/drawing/2014/main" id="{C5E3423A-CA07-49B4-98A7-0E466A44C35E}"/>
              </a:ext>
            </a:extLst>
          </p:cNvPr>
          <p:cNvPicPr>
            <a:picLocks noGrp="1" noChangeAspect="1"/>
          </p:cNvPicPr>
          <p:nvPr>
            <p:ph type="chart" sz="quarter" idx="13"/>
          </p:nvPr>
        </p:nvPicPr>
        <p:blipFill>
          <a:blip r:embed="rId2"/>
          <a:stretch>
            <a:fillRect/>
          </a:stretch>
        </p:blipFill>
        <p:spPr>
          <a:xfrm>
            <a:off x="1108364" y="1810328"/>
            <a:ext cx="9966036" cy="4269644"/>
          </a:xfrm>
          <a:prstGeom prst="rect">
            <a:avLst/>
          </a:prstGeom>
        </p:spPr>
      </p:pic>
    </p:spTree>
    <p:extLst>
      <p:ext uri="{BB962C8B-B14F-4D97-AF65-F5344CB8AC3E}">
        <p14:creationId xmlns:p14="http://schemas.microsoft.com/office/powerpoint/2010/main" val="1796012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653143" y="715695"/>
            <a:ext cx="11538857" cy="851847"/>
          </a:xfrm>
        </p:spPr>
        <p:txBody>
          <a:bodyPr>
            <a:normAutofit fontScale="90000"/>
          </a:bodyPr>
          <a:lstStyle/>
          <a:p>
            <a:r>
              <a:rPr lang="en-US" sz="2900" b="1" i="0" u="none" strike="noStrike" dirty="0">
                <a:solidFill>
                  <a:srgbClr val="000000"/>
                </a:solidFill>
                <a:effectLst/>
                <a:latin typeface="+mj-lt"/>
              </a:rPr>
              <a:t>Unemployment rate often bottoms prior to start of a recession</a:t>
            </a:r>
            <a:br>
              <a:rPr lang="en-US" sz="2400" b="1" i="0" u="none" strike="noStrike" dirty="0">
                <a:solidFill>
                  <a:srgbClr val="000000"/>
                </a:solidFill>
                <a:effectLst/>
                <a:latin typeface="+mj-lt"/>
              </a:rPr>
            </a:br>
            <a:br>
              <a:rPr lang="en-US" sz="2400" b="1" i="0" u="none" strike="noStrike" dirty="0">
                <a:solidFill>
                  <a:srgbClr val="000000"/>
                </a:solidFill>
                <a:effectLst/>
                <a:latin typeface="+mj-lt"/>
              </a:rPr>
            </a:br>
            <a:br>
              <a:rPr lang="en-US" sz="1800" b="1" i="0" u="none" strike="noStrike" dirty="0">
                <a:solidFill>
                  <a:srgbClr val="000000"/>
                </a:solidFill>
                <a:effectLst/>
                <a:latin typeface="Arial" panose="020B0604020202020204" pitchFamily="34" charset="0"/>
              </a:rPr>
            </a:br>
            <a:endParaRPr lang="en-US" dirty="0"/>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52</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4377976" y="6217850"/>
            <a:ext cx="6481185" cy="276999"/>
          </a:xfrm>
          <a:prstGeom prst="rect">
            <a:avLst/>
          </a:prstGeom>
        </p:spPr>
        <p:txBody>
          <a:bodyPr wrap="square">
            <a:spAutoFit/>
          </a:bodyPr>
          <a:lstStyle/>
          <a:p>
            <a:pPr algn="r"/>
            <a:r>
              <a:rPr lang="en-US" sz="1200" i="1" u="none" strike="noStrike" dirty="0">
                <a:effectLst/>
                <a:latin typeface="Arial" panose="020B0604020202020204" pitchFamily="34" charset="0"/>
              </a:rPr>
              <a:t>source: BLS, NBER, Thru the Cycle</a:t>
            </a:r>
            <a:endParaRPr lang="en-US" sz="1200" dirty="0"/>
          </a:p>
        </p:txBody>
      </p:sp>
      <p:sp>
        <p:nvSpPr>
          <p:cNvPr id="15" name="Content Placeholder 14">
            <a:extLst>
              <a:ext uri="{FF2B5EF4-FFF2-40B4-BE49-F238E27FC236}">
                <a16:creationId xmlns:a16="http://schemas.microsoft.com/office/drawing/2014/main" id="{A8739A67-BEFD-48F0-9775-8426A1A10E8D}"/>
              </a:ext>
            </a:extLst>
          </p:cNvPr>
          <p:cNvSpPr>
            <a:spLocks noGrp="1"/>
          </p:cNvSpPr>
          <p:nvPr>
            <p:ph sz="quarter" idx="12"/>
          </p:nvPr>
        </p:nvSpPr>
        <p:spPr>
          <a:xfrm>
            <a:off x="653143" y="933063"/>
            <a:ext cx="10700656" cy="1129004"/>
          </a:xfrm>
        </p:spPr>
        <p:txBody>
          <a:bodyPr>
            <a:noAutofit/>
          </a:bodyPr>
          <a:lstStyle/>
          <a:p>
            <a:r>
              <a:rPr lang="en-US" sz="1600" i="0" u="none" strike="noStrike" dirty="0">
                <a:solidFill>
                  <a:srgbClr val="000000"/>
                </a:solidFill>
                <a:effectLst/>
                <a:latin typeface="+mn-lt"/>
              </a:rPr>
              <a:t>Rapid economic growth requires a sizeable drop by the unemployment rate</a:t>
            </a:r>
          </a:p>
          <a:p>
            <a:r>
              <a:rPr lang="en-US" sz="1600" i="0" u="none" strike="noStrike" dirty="0">
                <a:solidFill>
                  <a:srgbClr val="000000"/>
                </a:solidFill>
                <a:effectLst/>
                <a:latin typeface="+mn-lt"/>
              </a:rPr>
              <a:t>March 2022’s historically low jobless rate of 3.6% limits the unemployment rate’s downside</a:t>
            </a:r>
          </a:p>
          <a:p>
            <a:r>
              <a:rPr lang="en-US" sz="1600" dirty="0">
                <a:solidFill>
                  <a:srgbClr val="000000"/>
                </a:solidFill>
                <a:latin typeface="+mn-lt"/>
              </a:rPr>
              <a:t>If jobless rate’s 3-month average rises by 1/4 percentage point from low, recession may be present</a:t>
            </a:r>
            <a:endParaRPr lang="en-US" sz="1600" dirty="0">
              <a:latin typeface="+mn-lt"/>
            </a:endParaRPr>
          </a:p>
        </p:txBody>
      </p:sp>
      <p:pic>
        <p:nvPicPr>
          <p:cNvPr id="4" name="Picture 3">
            <a:extLst>
              <a:ext uri="{FF2B5EF4-FFF2-40B4-BE49-F238E27FC236}">
                <a16:creationId xmlns:a16="http://schemas.microsoft.com/office/drawing/2014/main" id="{8B13ED9A-0E07-4820-BF9E-5988122A5DBB}"/>
              </a:ext>
            </a:extLst>
          </p:cNvPr>
          <p:cNvPicPr>
            <a:picLocks noChangeAspect="1"/>
          </p:cNvPicPr>
          <p:nvPr/>
        </p:nvPicPr>
        <p:blipFill>
          <a:blip r:embed="rId2"/>
          <a:stretch>
            <a:fillRect/>
          </a:stretch>
        </p:blipFill>
        <p:spPr>
          <a:xfrm>
            <a:off x="1455575" y="2024743"/>
            <a:ext cx="9199983" cy="4096139"/>
          </a:xfrm>
          <a:prstGeom prst="rect">
            <a:avLst/>
          </a:prstGeom>
        </p:spPr>
      </p:pic>
    </p:spTree>
    <p:extLst>
      <p:ext uri="{BB962C8B-B14F-4D97-AF65-F5344CB8AC3E}">
        <p14:creationId xmlns:p14="http://schemas.microsoft.com/office/powerpoint/2010/main" val="4214861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1466-4032-41A6-9F61-49D074F8681E}"/>
              </a:ext>
            </a:extLst>
          </p:cNvPr>
          <p:cNvSpPr>
            <a:spLocks noGrp="1"/>
          </p:cNvSpPr>
          <p:nvPr>
            <p:ph type="title"/>
          </p:nvPr>
        </p:nvSpPr>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053E6ED1-7D44-48C0-8B66-3E69631AEBF3}"/>
              </a:ext>
            </a:extLst>
          </p:cNvPr>
          <p:cNvSpPr>
            <a:spLocks noGrp="1"/>
          </p:cNvSpPr>
          <p:nvPr>
            <p:ph idx="1"/>
          </p:nvPr>
        </p:nvSpPr>
        <p:spPr>
          <a:xfrm>
            <a:off x="838200" y="1698615"/>
            <a:ext cx="10515600" cy="4272975"/>
          </a:xfrm>
        </p:spPr>
        <p:txBody>
          <a:bodyPr>
            <a:noAutofit/>
          </a:bodyPr>
          <a:lstStyle/>
          <a:p>
            <a:r>
              <a:rPr lang="en-US" sz="1900" dirty="0"/>
              <a:t>Climb by interest rates continues until Treasury bond yields fall under fed funds rate or business outlook worsens by enough to prompt major flight from risk. </a:t>
            </a:r>
          </a:p>
          <a:p>
            <a:r>
              <a:rPr lang="en-US" sz="1900" dirty="0"/>
              <a:t>Rapid inflation and higher borrowing costs will eventually stall real consumer spending.</a:t>
            </a:r>
          </a:p>
          <a:p>
            <a:r>
              <a:rPr lang="en-US" sz="1900" dirty="0"/>
              <a:t>Lower profits and higher interest rates will pare business outlays on capital equipment and staff.</a:t>
            </a:r>
          </a:p>
          <a:p>
            <a:r>
              <a:rPr lang="en-US" sz="1900" dirty="0"/>
              <a:t>10-year Treasury yield may briefly surpass 3.5%.</a:t>
            </a:r>
          </a:p>
          <a:p>
            <a:r>
              <a:rPr lang="en-US" sz="1900" dirty="0"/>
              <a:t>Higher interest rates will deter speculation.</a:t>
            </a:r>
          </a:p>
          <a:p>
            <a:r>
              <a:rPr lang="en-US" sz="1900" dirty="0"/>
              <a:t>Higher interest rates reduce the current value of future corporate earnings and rental income.</a:t>
            </a:r>
          </a:p>
          <a:p>
            <a:r>
              <a:rPr lang="en-US" sz="1900" dirty="0"/>
              <a:t>De-globalization favors workers at the expense of consumers.</a:t>
            </a:r>
          </a:p>
          <a:p>
            <a:r>
              <a:rPr lang="en-US" sz="1900" dirty="0"/>
              <a:t>Less global competition warns of lower quality products at higher prices.</a:t>
            </a:r>
          </a:p>
          <a:p>
            <a:r>
              <a:rPr lang="en-US" sz="1900" dirty="0"/>
              <a:t>Aging population and workforce will rein in US growth, inflation and interest rates.</a:t>
            </a:r>
          </a:p>
        </p:txBody>
      </p:sp>
      <p:sp>
        <p:nvSpPr>
          <p:cNvPr id="4" name="Content Placeholder 3">
            <a:extLst>
              <a:ext uri="{FF2B5EF4-FFF2-40B4-BE49-F238E27FC236}">
                <a16:creationId xmlns:a16="http://schemas.microsoft.com/office/drawing/2014/main" id="{C1FCADB5-F0D9-4F56-9D20-4B24D1B9146E}"/>
              </a:ext>
            </a:extLst>
          </p:cNvPr>
          <p:cNvSpPr>
            <a:spLocks noGrp="1"/>
          </p:cNvSpPr>
          <p:nvPr>
            <p:ph sz="quarter" idx="10"/>
          </p:nvPr>
        </p:nvSpPr>
        <p:spPr>
          <a:xfrm>
            <a:off x="838200" y="1006475"/>
            <a:ext cx="10515600" cy="641594"/>
          </a:xfrm>
        </p:spPr>
        <p:txBody>
          <a:bodyPr/>
          <a:lstStyle/>
          <a:p>
            <a:r>
              <a:rPr lang="en-US" b="1" dirty="0"/>
              <a:t>Record warns of recession’s arrival by 2023-2024</a:t>
            </a:r>
          </a:p>
        </p:txBody>
      </p:sp>
      <p:sp>
        <p:nvSpPr>
          <p:cNvPr id="5" name="Slide Number Placeholder 4">
            <a:extLst>
              <a:ext uri="{FF2B5EF4-FFF2-40B4-BE49-F238E27FC236}">
                <a16:creationId xmlns:a16="http://schemas.microsoft.com/office/drawing/2014/main" id="{FB919BE3-A137-4F0F-801F-580C3B078301}"/>
              </a:ext>
            </a:extLst>
          </p:cNvPr>
          <p:cNvSpPr>
            <a:spLocks noGrp="1"/>
          </p:cNvSpPr>
          <p:nvPr>
            <p:ph type="sldNum" sz="quarter" idx="12"/>
          </p:nvPr>
        </p:nvSpPr>
        <p:spPr/>
        <p:txBody>
          <a:bodyPr/>
          <a:lstStyle/>
          <a:p>
            <a:fld id="{FC150DE4-D193-43A6-8FDA-030E274477F1}" type="slidenum">
              <a:rPr lang="en-US" smtClean="0"/>
              <a:t>53</a:t>
            </a:fld>
            <a:endParaRPr lang="en-US"/>
          </a:p>
        </p:txBody>
      </p:sp>
    </p:spTree>
    <p:extLst>
      <p:ext uri="{BB962C8B-B14F-4D97-AF65-F5344CB8AC3E}">
        <p14:creationId xmlns:p14="http://schemas.microsoft.com/office/powerpoint/2010/main" val="3757333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91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CA6FD-88F7-4F14-ABA5-DFABFA8E4CD6}"/>
              </a:ext>
            </a:extLst>
          </p:cNvPr>
          <p:cNvSpPr>
            <a:spLocks noGrp="1"/>
          </p:cNvSpPr>
          <p:nvPr>
            <p:ph type="body" idx="1"/>
          </p:nvPr>
        </p:nvSpPr>
        <p:spPr>
          <a:xfrm>
            <a:off x="772257" y="4670594"/>
            <a:ext cx="10515600" cy="795826"/>
          </a:xfrm>
        </p:spPr>
        <p:txBody>
          <a:bodyPr>
            <a:noAutofit/>
          </a:bodyPr>
          <a:lstStyle/>
          <a:p>
            <a:r>
              <a:rPr lang="en-US" sz="3500" b="1" dirty="0"/>
              <a:t>Monetarism redux … Monetization of federal debt’s rapid growth stokes inflation</a:t>
            </a:r>
          </a:p>
        </p:txBody>
      </p:sp>
      <p:sp>
        <p:nvSpPr>
          <p:cNvPr id="4" name="Slide Number Placeholder 3">
            <a:extLst>
              <a:ext uri="{FF2B5EF4-FFF2-40B4-BE49-F238E27FC236}">
                <a16:creationId xmlns:a16="http://schemas.microsoft.com/office/drawing/2014/main" id="{2160A47A-B753-4C45-A4BA-B231D6C11515}"/>
              </a:ext>
            </a:extLst>
          </p:cNvPr>
          <p:cNvSpPr>
            <a:spLocks noGrp="1"/>
          </p:cNvSpPr>
          <p:nvPr>
            <p:ph type="sldNum" sz="quarter" idx="11"/>
          </p:nvPr>
        </p:nvSpPr>
        <p:spPr/>
        <p:txBody>
          <a:bodyPr/>
          <a:lstStyle/>
          <a:p>
            <a:fld id="{FC150DE4-D193-43A6-8FDA-030E274477F1}" type="slidenum">
              <a:rPr lang="en-US" smtClean="0"/>
              <a:t>6</a:t>
            </a:fld>
            <a:endParaRPr lang="en-US"/>
          </a:p>
        </p:txBody>
      </p:sp>
    </p:spTree>
    <p:extLst>
      <p:ext uri="{BB962C8B-B14F-4D97-AF65-F5344CB8AC3E}">
        <p14:creationId xmlns:p14="http://schemas.microsoft.com/office/powerpoint/2010/main" val="3865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1E4D-E0EE-4DB9-95D2-11AB37545CF6}"/>
              </a:ext>
            </a:extLst>
          </p:cNvPr>
          <p:cNvSpPr>
            <a:spLocks noGrp="1"/>
          </p:cNvSpPr>
          <p:nvPr>
            <p:ph type="title"/>
          </p:nvPr>
        </p:nvSpPr>
        <p:spPr>
          <a:xfrm>
            <a:off x="1000125" y="561077"/>
            <a:ext cx="10353674" cy="1452803"/>
          </a:xfrm>
        </p:spPr>
        <p:txBody>
          <a:bodyPr>
            <a:normAutofit fontScale="90000"/>
          </a:bodyPr>
          <a:lstStyle/>
          <a:p>
            <a:r>
              <a:rPr lang="en-US" sz="2900" dirty="0"/>
              <a:t>Surge by US government debt leads to destabilizing climb by price inflation</a:t>
            </a:r>
            <a:br>
              <a:rPr lang="en-US" sz="2900" dirty="0"/>
            </a:br>
            <a:r>
              <a:rPr lang="en-US" sz="1600" dirty="0">
                <a:latin typeface="Montserrat" panose="00000500000000000000" pitchFamily="2" charset="0"/>
              </a:rPr>
              <a:t> </a:t>
            </a:r>
            <a:br>
              <a:rPr lang="en-US" sz="1600" dirty="0">
                <a:latin typeface="Montserrat" panose="00000500000000000000" pitchFamily="2" charset="0"/>
              </a:rPr>
            </a:br>
            <a:r>
              <a:rPr lang="en-US" sz="1700" i="0" u="none" strike="noStrike" dirty="0">
                <a:solidFill>
                  <a:srgbClr val="000000"/>
                </a:solidFill>
                <a:effectLst/>
                <a:latin typeface="+mn-lt"/>
              </a:rPr>
              <a:t>Average annual growth rates since 2007 are 10.7% for US government debt, 4.5% for corporate debt, 1.6% for household debt, 0.7% for state &amp; local government debt (to $3.27 trillion), and 3.6% for nominal GDP.</a:t>
            </a:r>
            <a:br>
              <a:rPr lang="en-US" sz="1700" i="0" u="none" strike="noStrike" dirty="0">
                <a:solidFill>
                  <a:srgbClr val="000000"/>
                </a:solidFill>
                <a:effectLst/>
                <a:latin typeface="+mn-lt"/>
              </a:rPr>
            </a:br>
            <a:br>
              <a:rPr lang="en-US" sz="1700" i="0" u="none" strike="noStrike" dirty="0">
                <a:solidFill>
                  <a:srgbClr val="000000"/>
                </a:solidFill>
                <a:effectLst/>
                <a:latin typeface="+mn-lt"/>
              </a:rPr>
            </a:br>
            <a:r>
              <a:rPr lang="en-US" sz="1700" i="0" u="none" strike="noStrike" dirty="0">
                <a:solidFill>
                  <a:srgbClr val="000000"/>
                </a:solidFill>
                <a:effectLst/>
                <a:latin typeface="+mn-lt"/>
              </a:rPr>
              <a:t>Q4-2021’s year-to-year increases are 7.2% for federal debt, 5.2% for corporate debt, 7.3% for household debt, 1.9% for state &amp; local government debt, and 11.7% for nominal GDP. </a:t>
            </a:r>
            <a:endParaRPr lang="en-US" sz="1700" dirty="0">
              <a:latin typeface="+mn-lt"/>
            </a:endParaRPr>
          </a:p>
        </p:txBody>
      </p:sp>
      <p:sp>
        <p:nvSpPr>
          <p:cNvPr id="3" name="Slide Number Placeholder 2">
            <a:extLst>
              <a:ext uri="{FF2B5EF4-FFF2-40B4-BE49-F238E27FC236}">
                <a16:creationId xmlns:a16="http://schemas.microsoft.com/office/drawing/2014/main" id="{F8ACD3B4-921B-495D-AC3D-C8338D29621D}"/>
              </a:ext>
            </a:extLst>
          </p:cNvPr>
          <p:cNvSpPr>
            <a:spLocks noGrp="1"/>
          </p:cNvSpPr>
          <p:nvPr>
            <p:ph type="sldNum" sz="quarter" idx="11"/>
          </p:nvPr>
        </p:nvSpPr>
        <p:spPr/>
        <p:txBody>
          <a:bodyPr/>
          <a:lstStyle/>
          <a:p>
            <a:fld id="{FC150DE4-D193-43A6-8FDA-030E274477F1}" type="slidenum">
              <a:rPr lang="en-US" smtClean="0"/>
              <a:t>7</a:t>
            </a:fld>
            <a:endParaRPr lang="en-US"/>
          </a:p>
        </p:txBody>
      </p:sp>
      <p:pic>
        <p:nvPicPr>
          <p:cNvPr id="4" name="Picture 3">
            <a:extLst>
              <a:ext uri="{FF2B5EF4-FFF2-40B4-BE49-F238E27FC236}">
                <a16:creationId xmlns:a16="http://schemas.microsoft.com/office/drawing/2014/main" id="{7E22E79A-C472-4A30-B28F-2C6355ED61EF}"/>
              </a:ext>
            </a:extLst>
          </p:cNvPr>
          <p:cNvPicPr>
            <a:picLocks noChangeAspect="1"/>
          </p:cNvPicPr>
          <p:nvPr/>
        </p:nvPicPr>
        <p:blipFill>
          <a:blip r:embed="rId2"/>
          <a:stretch>
            <a:fillRect/>
          </a:stretch>
        </p:blipFill>
        <p:spPr>
          <a:xfrm>
            <a:off x="1427584" y="2313993"/>
            <a:ext cx="9563877" cy="3925348"/>
          </a:xfrm>
          <a:prstGeom prst="rect">
            <a:avLst/>
          </a:prstGeom>
        </p:spPr>
      </p:pic>
      <p:sp>
        <p:nvSpPr>
          <p:cNvPr id="19" name="TextBox 18">
            <a:extLst>
              <a:ext uri="{FF2B5EF4-FFF2-40B4-BE49-F238E27FC236}">
                <a16:creationId xmlns:a16="http://schemas.microsoft.com/office/drawing/2014/main" id="{B4A5A725-5576-4201-B305-AA48082C50BC}"/>
              </a:ext>
            </a:extLst>
          </p:cNvPr>
          <p:cNvSpPr txBox="1"/>
          <p:nvPr/>
        </p:nvSpPr>
        <p:spPr>
          <a:xfrm>
            <a:off x="6236805" y="6256259"/>
            <a:ext cx="6097656" cy="307777"/>
          </a:xfrm>
          <a:prstGeom prst="rect">
            <a:avLst/>
          </a:prstGeom>
          <a:noFill/>
        </p:spPr>
        <p:txBody>
          <a:bodyPr wrap="square">
            <a:spAutoFit/>
          </a:bodyPr>
          <a:lstStyle/>
          <a:p>
            <a:r>
              <a:rPr lang="en-US" sz="1400" b="0" i="1" u="none" strike="noStrike" dirty="0">
                <a:solidFill>
                  <a:srgbClr val="000000"/>
                </a:solidFill>
                <a:effectLst/>
                <a:latin typeface="Arial" panose="020B0604020202020204" pitchFamily="34" charset="0"/>
              </a:rPr>
              <a:t>$ trillions; source: Federal Reserve, NBER, Thru the Cycle</a:t>
            </a:r>
            <a:r>
              <a:rPr lang="en-US" sz="1400" b="1" i="0" u="none" strike="noStrike" dirty="0">
                <a:solidFill>
                  <a:srgbClr val="000000"/>
                </a:solidFill>
                <a:effectLst/>
                <a:latin typeface="Arial" panose="020B0604020202020204" pitchFamily="34" charset="0"/>
              </a:rPr>
              <a:t> </a:t>
            </a:r>
            <a:endParaRPr lang="en-US" sz="1400" dirty="0"/>
          </a:p>
        </p:txBody>
      </p:sp>
    </p:spTree>
    <p:extLst>
      <p:ext uri="{BB962C8B-B14F-4D97-AF65-F5344CB8AC3E}">
        <p14:creationId xmlns:p14="http://schemas.microsoft.com/office/powerpoint/2010/main" val="31100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717621" y="633677"/>
            <a:ext cx="10889662" cy="905428"/>
          </a:xfrm>
        </p:spPr>
        <p:txBody>
          <a:bodyPr>
            <a:normAutofit fontScale="90000"/>
          </a:bodyPr>
          <a:lstStyle/>
          <a:p>
            <a:br>
              <a:rPr lang="en-US" sz="2400" b="1" i="0" u="none" strike="noStrike" dirty="0">
                <a:solidFill>
                  <a:srgbClr val="000000"/>
                </a:solidFill>
                <a:effectLst/>
                <a:latin typeface="+mj-lt"/>
              </a:rPr>
            </a:br>
            <a:br>
              <a:rPr lang="en-US" sz="2400" b="1" i="0" u="none" strike="noStrike" dirty="0">
                <a:solidFill>
                  <a:srgbClr val="000000"/>
                </a:solidFill>
                <a:effectLst/>
                <a:latin typeface="+mj-lt"/>
              </a:rPr>
            </a:br>
            <a:r>
              <a:rPr lang="en-US" sz="3100" b="1" i="0" u="none" strike="noStrike" dirty="0">
                <a:solidFill>
                  <a:srgbClr val="000000"/>
                </a:solidFill>
                <a:effectLst/>
                <a:latin typeface="+mj-lt"/>
              </a:rPr>
              <a:t>Federal debt soars from 2007's 41% to a recent 107% of GDP</a:t>
            </a:r>
            <a:br>
              <a:rPr lang="en-US" sz="2400" b="1" dirty="0">
                <a:solidFill>
                  <a:srgbClr val="000000"/>
                </a:solidFill>
                <a:latin typeface="+mj-lt"/>
              </a:rPr>
            </a:br>
            <a:br>
              <a:rPr lang="en-US" sz="2400" b="1" i="0" u="none" strike="noStrike" dirty="0">
                <a:solidFill>
                  <a:srgbClr val="000000"/>
                </a:solidFill>
                <a:effectLst/>
                <a:latin typeface="+mj-lt"/>
              </a:rPr>
            </a:br>
            <a:r>
              <a:rPr lang="en-US" sz="1800" i="0" u="none" strike="noStrike" dirty="0">
                <a:solidFill>
                  <a:srgbClr val="000000"/>
                </a:solidFill>
                <a:effectLst/>
                <a:latin typeface="+mn-lt"/>
              </a:rPr>
              <a:t>Other major surge by debt-to-GDP ratio was household-sector debt’s jump from 1999’s 67% to </a:t>
            </a:r>
            <a:r>
              <a:rPr lang="en-US" sz="1800" dirty="0">
                <a:solidFill>
                  <a:srgbClr val="000000"/>
                </a:solidFill>
                <a:latin typeface="+mn-lt"/>
              </a:rPr>
              <a:t>2008’s</a:t>
            </a:r>
            <a:r>
              <a:rPr lang="en-US" sz="1800" i="0" u="none" strike="noStrike" dirty="0">
                <a:solidFill>
                  <a:srgbClr val="000000"/>
                </a:solidFill>
                <a:effectLst/>
                <a:latin typeface="+mn-lt"/>
              </a:rPr>
              <a:t> 98% of GDP.</a:t>
            </a:r>
            <a:br>
              <a:rPr lang="en-US" sz="1800" dirty="0">
                <a:latin typeface="+mn-lt"/>
              </a:rPr>
            </a:br>
            <a:br>
              <a:rPr lang="en-US" sz="1800" dirty="0">
                <a:latin typeface="+mn-lt"/>
              </a:rPr>
            </a:br>
            <a:r>
              <a:rPr lang="en-US" sz="1800" dirty="0">
                <a:latin typeface="+mn-lt"/>
              </a:rPr>
              <a:t>CBO forecasts average annual federal deficit of $1 trillion (or 3.4% of GDP) during 2026-2030 as mandatory spending grows 5% annually and discretionary spending rises 2% annually.</a:t>
            </a:r>
            <a:br>
              <a:rPr lang="en-US" sz="1800" dirty="0">
                <a:latin typeface="+mn-lt"/>
              </a:rPr>
            </a:br>
            <a:endParaRPr lang="en-US" sz="22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8</a:t>
            </a:fld>
            <a:endParaRPr lang="en-US"/>
          </a:p>
        </p:txBody>
      </p:sp>
      <p:sp>
        <p:nvSpPr>
          <p:cNvPr id="7" name="Rectangle 6">
            <a:extLst>
              <a:ext uri="{FF2B5EF4-FFF2-40B4-BE49-F238E27FC236}">
                <a16:creationId xmlns:a16="http://schemas.microsoft.com/office/drawing/2014/main" id="{D5FABAFE-A690-4BCC-A913-35617020CE2A}"/>
              </a:ext>
            </a:extLst>
          </p:cNvPr>
          <p:cNvSpPr/>
          <p:nvPr/>
        </p:nvSpPr>
        <p:spPr>
          <a:xfrm>
            <a:off x="5831633" y="6198023"/>
            <a:ext cx="5243803"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Moving yearlong ratios; source: BEA, Federal Reserve, Thru the Cycl</a:t>
            </a:r>
            <a:r>
              <a:rPr lang="en-US" sz="1200" b="0" i="0" u="none" strike="noStrike" dirty="0">
                <a:solidFill>
                  <a:srgbClr val="000000"/>
                </a:solidFill>
                <a:effectLst/>
                <a:latin typeface="Arial" panose="020B0604020202020204" pitchFamily="34" charset="0"/>
              </a:rPr>
              <a:t>e</a:t>
            </a:r>
            <a:endParaRPr lang="en-US" sz="12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9" name="Picture 8">
            <a:extLst>
              <a:ext uri="{FF2B5EF4-FFF2-40B4-BE49-F238E27FC236}">
                <a16:creationId xmlns:a16="http://schemas.microsoft.com/office/drawing/2014/main" id="{C4CB6898-60AA-4E79-9281-212255E96FD1}"/>
              </a:ext>
            </a:extLst>
          </p:cNvPr>
          <p:cNvPicPr>
            <a:picLocks noChangeAspect="1"/>
          </p:cNvPicPr>
          <p:nvPr/>
        </p:nvPicPr>
        <p:blipFill>
          <a:blip r:embed="rId2"/>
          <a:stretch>
            <a:fillRect/>
          </a:stretch>
        </p:blipFill>
        <p:spPr>
          <a:xfrm>
            <a:off x="1362268" y="2211358"/>
            <a:ext cx="9246638" cy="3984171"/>
          </a:xfrm>
          <a:prstGeom prst="rect">
            <a:avLst/>
          </a:prstGeom>
        </p:spPr>
      </p:pic>
    </p:spTree>
    <p:extLst>
      <p:ext uri="{BB962C8B-B14F-4D97-AF65-F5344CB8AC3E}">
        <p14:creationId xmlns:p14="http://schemas.microsoft.com/office/powerpoint/2010/main" val="326577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3804-A1AD-4F67-A4AF-375BF3BE8C6A}"/>
              </a:ext>
            </a:extLst>
          </p:cNvPr>
          <p:cNvSpPr>
            <a:spLocks noGrp="1"/>
          </p:cNvSpPr>
          <p:nvPr>
            <p:ph type="title"/>
          </p:nvPr>
        </p:nvSpPr>
        <p:spPr>
          <a:xfrm>
            <a:off x="335902" y="373838"/>
            <a:ext cx="11206065" cy="1268353"/>
          </a:xfrm>
        </p:spPr>
        <p:txBody>
          <a:bodyPr>
            <a:normAutofit fontScale="90000"/>
          </a:bodyPr>
          <a:lstStyle/>
          <a:p>
            <a:br>
              <a:rPr lang="en-US" sz="2400" b="1" i="0" u="none" strike="noStrike" dirty="0">
                <a:solidFill>
                  <a:srgbClr val="000000"/>
                </a:solidFill>
                <a:effectLst/>
                <a:latin typeface="+mj-lt"/>
              </a:rPr>
            </a:br>
            <a:br>
              <a:rPr lang="en-US" sz="2400" b="1" dirty="0">
                <a:solidFill>
                  <a:srgbClr val="000000"/>
                </a:solidFill>
                <a:latin typeface="+mj-lt"/>
              </a:rPr>
            </a:br>
            <a:r>
              <a:rPr lang="en-US" sz="2300" dirty="0">
                <a:solidFill>
                  <a:srgbClr val="000000"/>
                </a:solidFill>
                <a:latin typeface="Montserrat ExtraBold" panose="00000900000000000000" pitchFamily="2" charset="0"/>
              </a:rPr>
              <a:t>M</a:t>
            </a:r>
            <a:r>
              <a:rPr lang="en-US" sz="2300" i="0" u="none" strike="noStrike" dirty="0">
                <a:effectLst/>
                <a:latin typeface="Montserrat ExtraBold" panose="00000900000000000000" pitchFamily="2" charset="0"/>
              </a:rPr>
              <a:t>odern monetary theory (MMT) exposed … F</a:t>
            </a:r>
            <a:r>
              <a:rPr lang="en-US" sz="2300" i="0" u="none" strike="noStrike" dirty="0">
                <a:solidFill>
                  <a:srgbClr val="000000"/>
                </a:solidFill>
                <a:effectLst/>
                <a:latin typeface="Montserrat ExtraBold" panose="00000900000000000000" pitchFamily="2" charset="0"/>
              </a:rPr>
              <a:t>astest simultaneous expansion of Treasury debt and money supply since WWII fuels rapid price inflation</a:t>
            </a:r>
            <a:br>
              <a:rPr lang="en-US" sz="2300" i="0" u="none" strike="noStrike" dirty="0">
                <a:solidFill>
                  <a:srgbClr val="000000"/>
                </a:solidFill>
                <a:effectLst/>
                <a:latin typeface="Montserrat ExtraBold" panose="00000900000000000000" pitchFamily="2" charset="0"/>
              </a:rPr>
            </a:br>
            <a:br>
              <a:rPr lang="en-US" sz="1800" i="0" u="none" strike="noStrike" dirty="0">
                <a:effectLst/>
                <a:latin typeface="+mn-lt"/>
              </a:rPr>
            </a:br>
            <a:r>
              <a:rPr lang="en-US" sz="1800" i="0" u="none" strike="noStrike" dirty="0">
                <a:effectLst/>
                <a:latin typeface="+mn-lt"/>
              </a:rPr>
              <a:t>Latest peak growth rates were 23.8% for Treasury debt and 23.5% for M2 during year-ended Q1-2021.</a:t>
            </a:r>
            <a:br>
              <a:rPr lang="en-US" sz="1800" i="0" u="none" strike="noStrike" dirty="0">
                <a:effectLst/>
                <a:latin typeface="+mn-lt"/>
              </a:rPr>
            </a:br>
            <a:br>
              <a:rPr lang="en-US" sz="1800" i="0" u="none" strike="noStrike" dirty="0">
                <a:effectLst/>
                <a:latin typeface="+mn-lt"/>
              </a:rPr>
            </a:br>
            <a:r>
              <a:rPr lang="en-US" sz="1800" i="0" u="none" strike="noStrike" dirty="0">
                <a:effectLst/>
                <a:latin typeface="+mn-lt"/>
              </a:rPr>
              <a:t>Great Recession’s peak growth rates of Q3-2009 were 26.1% for Treasury debt and 8.8% for M2.</a:t>
            </a:r>
            <a:br>
              <a:rPr lang="en-US" sz="1800" i="0" u="none" strike="noStrike" dirty="0">
                <a:effectLst/>
                <a:latin typeface="+mn-lt"/>
              </a:rPr>
            </a:br>
            <a:br>
              <a:rPr lang="en-US" sz="1800" i="0" u="none" strike="noStrike" dirty="0">
                <a:effectLst/>
                <a:latin typeface="+mn-lt"/>
              </a:rPr>
            </a:br>
            <a:endParaRPr lang="en-US" sz="1800" dirty="0">
              <a:latin typeface="+mn-lt"/>
            </a:endParaRPr>
          </a:p>
        </p:txBody>
      </p:sp>
      <p:sp>
        <p:nvSpPr>
          <p:cNvPr id="3" name="Slide Number Placeholder 2">
            <a:extLst>
              <a:ext uri="{FF2B5EF4-FFF2-40B4-BE49-F238E27FC236}">
                <a16:creationId xmlns:a16="http://schemas.microsoft.com/office/drawing/2014/main" id="{B8448D32-389B-4CA5-A09D-694E3BE92001}"/>
              </a:ext>
            </a:extLst>
          </p:cNvPr>
          <p:cNvSpPr>
            <a:spLocks noGrp="1"/>
          </p:cNvSpPr>
          <p:nvPr>
            <p:ph type="sldNum" sz="quarter" idx="11"/>
          </p:nvPr>
        </p:nvSpPr>
        <p:spPr/>
        <p:txBody>
          <a:bodyPr/>
          <a:lstStyle/>
          <a:p>
            <a:fld id="{FC150DE4-D193-43A6-8FDA-030E274477F1}" type="slidenum">
              <a:rPr lang="en-US" smtClean="0"/>
              <a:t>9</a:t>
            </a:fld>
            <a:endParaRPr lang="en-US" dirty="0"/>
          </a:p>
        </p:txBody>
      </p:sp>
      <p:sp>
        <p:nvSpPr>
          <p:cNvPr id="7" name="Rectangle 6">
            <a:extLst>
              <a:ext uri="{FF2B5EF4-FFF2-40B4-BE49-F238E27FC236}">
                <a16:creationId xmlns:a16="http://schemas.microsoft.com/office/drawing/2014/main" id="{D5FABAFE-A690-4BCC-A913-35617020CE2A}"/>
              </a:ext>
            </a:extLst>
          </p:cNvPr>
          <p:cNvSpPr/>
          <p:nvPr/>
        </p:nvSpPr>
        <p:spPr>
          <a:xfrm>
            <a:off x="4357396" y="6217850"/>
            <a:ext cx="6733436" cy="276999"/>
          </a:xfrm>
          <a:prstGeom prst="rect">
            <a:avLst/>
          </a:prstGeom>
        </p:spPr>
        <p:txBody>
          <a:bodyPr wrap="square">
            <a:spAutoFit/>
          </a:bodyPr>
          <a:lstStyle/>
          <a:p>
            <a:pPr algn="r"/>
            <a:r>
              <a:rPr lang="en-US" sz="1200" b="0" i="1" u="none" strike="noStrike" dirty="0">
                <a:solidFill>
                  <a:srgbClr val="000000"/>
                </a:solidFill>
                <a:effectLst/>
                <a:latin typeface="Arial" panose="020B0604020202020204" pitchFamily="34" charset="0"/>
              </a:rPr>
              <a:t>     </a:t>
            </a:r>
            <a:r>
              <a:rPr lang="en-US" sz="1200" b="0" i="1" u="none" strike="noStrike" dirty="0" err="1">
                <a:solidFill>
                  <a:srgbClr val="000000"/>
                </a:solidFill>
                <a:effectLst/>
                <a:latin typeface="Arial" panose="020B0604020202020204" pitchFamily="34" charset="0"/>
              </a:rPr>
              <a:t>yy</a:t>
            </a:r>
            <a:r>
              <a:rPr lang="en-US" sz="1200" b="0" i="1" u="none" strike="noStrike" dirty="0">
                <a:solidFill>
                  <a:srgbClr val="000000"/>
                </a:solidFill>
                <a:effectLst/>
                <a:latin typeface="Arial" panose="020B0604020202020204" pitchFamily="34" charset="0"/>
              </a:rPr>
              <a:t> % change of moving yearlong average; source: Federal Reserve, NBER, Thru the Cycl</a:t>
            </a:r>
            <a:r>
              <a:rPr lang="en-US" sz="1200" b="0" i="0" u="none" strike="noStrike" dirty="0">
                <a:solidFill>
                  <a:srgbClr val="000000"/>
                </a:solidFill>
                <a:effectLst/>
                <a:latin typeface="Arial" panose="020B0604020202020204" pitchFamily="34" charset="0"/>
              </a:rPr>
              <a:t>e</a:t>
            </a:r>
            <a:endParaRPr lang="en-US" sz="1200" dirty="0">
              <a:solidFill>
                <a:schemeClr val="bg2">
                  <a:lumMod val="50000"/>
                </a:schemeClr>
              </a:solidFill>
            </a:endParaRPr>
          </a:p>
        </p:txBody>
      </p:sp>
      <p:sp>
        <p:nvSpPr>
          <p:cNvPr id="8" name="Oval 7">
            <a:extLst>
              <a:ext uri="{FF2B5EF4-FFF2-40B4-BE49-F238E27FC236}">
                <a16:creationId xmlns:a16="http://schemas.microsoft.com/office/drawing/2014/main" id="{D790FD17-409F-4893-9742-72AC9D06A029}"/>
              </a:ext>
            </a:extLst>
          </p:cNvPr>
          <p:cNvSpPr/>
          <p:nvPr/>
        </p:nvSpPr>
        <p:spPr>
          <a:xfrm>
            <a:off x="2051437" y="2393343"/>
            <a:ext cx="572493" cy="57249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C2BBD9-B657-404D-B6A3-DB7F6916C2F6}"/>
              </a:ext>
            </a:extLst>
          </p:cNvPr>
          <p:cNvSpPr txBox="1"/>
          <p:nvPr/>
        </p:nvSpPr>
        <p:spPr>
          <a:xfrm>
            <a:off x="2695492" y="2494923"/>
            <a:ext cx="2289976" cy="369332"/>
          </a:xfrm>
          <a:prstGeom prst="rect">
            <a:avLst/>
          </a:prstGeom>
          <a:noFill/>
        </p:spPr>
        <p:txBody>
          <a:bodyPr wrap="square" rtlCol="0">
            <a:spAutoFit/>
          </a:bodyPr>
          <a:lstStyle/>
          <a:p>
            <a:r>
              <a:rPr lang="en-US" dirty="0">
                <a:solidFill>
                  <a:srgbClr val="0000FF"/>
                </a:solidFill>
              </a:rPr>
              <a:t>World War II</a:t>
            </a:r>
          </a:p>
        </p:txBody>
      </p:sp>
      <p:sp>
        <p:nvSpPr>
          <p:cNvPr id="11" name="TextBox 10">
            <a:extLst>
              <a:ext uri="{FF2B5EF4-FFF2-40B4-BE49-F238E27FC236}">
                <a16:creationId xmlns:a16="http://schemas.microsoft.com/office/drawing/2014/main" id="{C2593057-CF80-4DE2-89C2-FE4168260455}"/>
              </a:ext>
            </a:extLst>
          </p:cNvPr>
          <p:cNvSpPr txBox="1"/>
          <p:nvPr/>
        </p:nvSpPr>
        <p:spPr>
          <a:xfrm>
            <a:off x="8599682" y="3620074"/>
            <a:ext cx="1512931" cy="369332"/>
          </a:xfrm>
          <a:prstGeom prst="rect">
            <a:avLst/>
          </a:prstGeom>
          <a:noFill/>
        </p:spPr>
        <p:txBody>
          <a:bodyPr wrap="square" rtlCol="0">
            <a:spAutoFit/>
          </a:bodyPr>
          <a:lstStyle/>
          <a:p>
            <a:r>
              <a:rPr lang="en-US" dirty="0">
                <a:solidFill>
                  <a:srgbClr val="0000FF"/>
                </a:solidFill>
              </a:rPr>
              <a:t>COVID-19</a:t>
            </a:r>
          </a:p>
        </p:txBody>
      </p:sp>
      <p:pic>
        <p:nvPicPr>
          <p:cNvPr id="4" name="Picture 3">
            <a:extLst>
              <a:ext uri="{FF2B5EF4-FFF2-40B4-BE49-F238E27FC236}">
                <a16:creationId xmlns:a16="http://schemas.microsoft.com/office/drawing/2014/main" id="{F22651B3-F3D3-448B-8A62-879A5F732A31}"/>
              </a:ext>
            </a:extLst>
          </p:cNvPr>
          <p:cNvPicPr>
            <a:picLocks noChangeAspect="1"/>
          </p:cNvPicPr>
          <p:nvPr/>
        </p:nvPicPr>
        <p:blipFill>
          <a:blip r:embed="rId2"/>
          <a:stretch>
            <a:fillRect/>
          </a:stretch>
        </p:blipFill>
        <p:spPr>
          <a:xfrm>
            <a:off x="1334277" y="1894115"/>
            <a:ext cx="9349273" cy="4338733"/>
          </a:xfrm>
          <a:prstGeom prst="rect">
            <a:avLst/>
          </a:prstGeom>
        </p:spPr>
      </p:pic>
    </p:spTree>
    <p:extLst>
      <p:ext uri="{BB962C8B-B14F-4D97-AF65-F5344CB8AC3E}">
        <p14:creationId xmlns:p14="http://schemas.microsoft.com/office/powerpoint/2010/main" val="377000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EAB1EDF4385640BD94BAA20EFECB3D" ma:contentTypeVersion="13" ma:contentTypeDescription="Create a new document." ma:contentTypeScope="" ma:versionID="6a6bae71e4a6f59d6b6f29cad830a87f">
  <xsd:schema xmlns:xsd="http://www.w3.org/2001/XMLSchema" xmlns:xs="http://www.w3.org/2001/XMLSchema" xmlns:p="http://schemas.microsoft.com/office/2006/metadata/properties" xmlns:ns3="53e48a79-cd51-4faa-ae51-96e192c54cd8" xmlns:ns4="b261fe06-fd2b-4765-b6b8-538351e2b027" targetNamespace="http://schemas.microsoft.com/office/2006/metadata/properties" ma:root="true" ma:fieldsID="062b505fd89e3c91be896958ba0109a5" ns3:_="" ns4:_="">
    <xsd:import namespace="53e48a79-cd51-4faa-ae51-96e192c54cd8"/>
    <xsd:import namespace="b261fe06-fd2b-4765-b6b8-538351e2b02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48a79-cd51-4faa-ae51-96e192c54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61fe06-fd2b-4765-b6b8-538351e2b02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822DFB-FC6C-49F2-97CC-0EBAF3988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48a79-cd51-4faa-ae51-96e192c54cd8"/>
    <ds:schemaRef ds:uri="b261fe06-fd2b-4765-b6b8-538351e2b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67FD9F-BCF7-4A2F-932D-4DC43E4E7175}">
  <ds:schemaRefs>
    <ds:schemaRef ds:uri="http://schemas.microsoft.com/sharepoint/v3/contenttype/forms"/>
  </ds:schemaRefs>
</ds:datastoreItem>
</file>

<file path=customXml/itemProps3.xml><?xml version="1.0" encoding="utf-8"?>
<ds:datastoreItem xmlns:ds="http://schemas.openxmlformats.org/officeDocument/2006/customXml" ds:itemID="{AED873B3-103B-48E8-A826-7165B02B1125}">
  <ds:schemaRefs>
    <ds:schemaRef ds:uri="http://schemas.microsoft.com/office/2006/metadata/properties"/>
    <ds:schemaRef ds:uri="53e48a79-cd51-4faa-ae51-96e192c54cd8"/>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b261fe06-fd2b-4765-b6b8-538351e2b027"/>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4664</TotalTime>
  <Words>3383</Words>
  <Application>Microsoft Office PowerPoint</Application>
  <PresentationFormat>Widescreen</PresentationFormat>
  <Paragraphs>202</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Montserrat</vt:lpstr>
      <vt:lpstr>Montserrat ExtraBold</vt:lpstr>
      <vt:lpstr>Montserrat Medium</vt:lpstr>
      <vt:lpstr>Montserrat SemiBold</vt:lpstr>
      <vt:lpstr>Office Theme</vt:lpstr>
      <vt:lpstr>PowerPoint Presentation</vt:lpstr>
      <vt:lpstr>PowerPoint Presentation</vt:lpstr>
      <vt:lpstr>De-globalization </vt:lpstr>
      <vt:lpstr>Tangible goods led March’s 8.5% annual rate of CPI inflation  CPI inflation slows to 6.8% after excluding March’s 32.0% annual rate of consumer energy price inflation.  After excluding food and energy prices, the annual rate of core CPI inflation eases to 6.5%.</vt:lpstr>
      <vt:lpstr>House Price Index advances by a record fast 18% annually  Home affordability suffers as higher mortgage yields collide with breakneck home price inflation.  Recent 5.11% 30-year mortgage yield is highest since 5.21% of April 8, 2010 </vt:lpstr>
      <vt:lpstr>PowerPoint Presentation</vt:lpstr>
      <vt:lpstr>Surge by US government debt leads to destabilizing climb by price inflation   Average annual growth rates since 2007 are 10.7% for US government debt, 4.5% for corporate debt, 1.6% for household debt, 0.7% for state &amp; local government debt (to $3.27 trillion), and 3.6% for nominal GDP.  Q4-2021’s year-to-year increases are 7.2% for federal debt, 5.2% for corporate debt, 7.3% for household debt, 1.9% for state &amp; local government debt, and 11.7% for nominal GDP. </vt:lpstr>
      <vt:lpstr>  Federal debt soars from 2007's 41% to a recent 107% of GDP  Other major surge by debt-to-GDP ratio was household-sector debt’s jump from 1999’s 67% to 2008’s 98% of GDP.  CBO forecasts average annual federal deficit of $1 trillion (or 3.4% of GDP) during 2026-2030 as mandatory spending grows 5% annually and discretionary spending rises 2% annually. </vt:lpstr>
      <vt:lpstr>  Modern monetary theory (MMT) exposed … Fastest simultaneous expansion of Treasury debt and money supply since WWII fuels rapid price inflation  Latest peak growth rates were 23.8% for Treasury debt and 23.5% for M2 during year-ended Q1-2021.  Great Recession’s peak growth rates of Q3-2009 were 26.1% for Treasury debt and 8.8% for M2.  </vt:lpstr>
      <vt:lpstr> Fed’s net purchases of US Treasury notes &amp; bonds topped Treasury’s net issuance of notes &amp; bonds in 2020  2020’s monetization of federal debt was most pronounced since World War II.  Fed holdings of Treasury notes &amp; bonds rose from pre-COVID $2.2 trillion to recent $5.4 trillion.</vt:lpstr>
      <vt:lpstr> When Fed last reduced its holdings of US Treasury bonds during 2017-2019, average 10-year Treasury yield rose from Q3-2016's 1.56% to Q4-2018's 3.03%  Only a disinflationary slowing of expenditures will prevent 10-year Treasury yield from breaking above 3.5% in 2022</vt:lpstr>
      <vt:lpstr>Growth of M2 money supply, or cash, far outran M2's fastest pace of inflationary 1970s   Monetization of federal debt accelerated money supply growth … Washington effectively funded COVID-related spending with “helicopter money”.  Recent M2 includes $2.2 trillion of currency, $18.6 trillion of liquid deposits, and $1.0 trillion of money market funds.  </vt:lpstr>
      <vt:lpstr>Never has M2 exceeded its trend-line estimate by $4.6 trillion, or 28%  What becomes of the excess cash?  Fed will slow M2’s growth by hiking fed funds and reducing its holdings of Treasuries and agency MBS.</vt:lpstr>
      <vt:lpstr>Ultra-high ratio of M2 to GDP reflects an abundance of cash that stokes price growth of financial and real assets, as well as goods and services  1999-2022’s trend line puts M2 at 79% of GDP versus Q1-2022’s actual 89% implying actual M2 exceeds trend-line M2 by $2.4 trillion.</vt:lpstr>
      <vt:lpstr>PowerPoint Presentation</vt:lpstr>
      <vt:lpstr>After-tax income determines affordability of higher prices   </vt:lpstr>
      <vt:lpstr>Non-managerial wage growth shows 0.82 correlation with CPI inflation</vt:lpstr>
      <vt:lpstr>Non-managerial wage far outpace average wage of all employees</vt:lpstr>
      <vt:lpstr>Feb-22's 11.3 million job openings exceeded Mar-22's 6.0 million unemployed individuals   Took 108 months (or 9 years) for number of jobless to drop from Apr-10’s peak of 15.3 million to Apr-19’s 6.0 million.  Took 20 months for number of jobless to drop from the summer of 2020’s 15.3 million to Mar-22’s  6.0 million.</vt:lpstr>
      <vt:lpstr>In  2022, record-high net percentages of surveyed small businesses hiked prices and raised employee compensation … Records began in 1973  Wage-price spiral would be painful to remedy.  </vt:lpstr>
      <vt:lpstr>    The older workforce of today and tomorrow will limit the underlying growth rate of both household expenditures and core price inflation to a 2%   Percent of employment younger than 35 years shows strong 0.84 correlation with annual rate of core PCE price index inflation during 1960-2020.   </vt:lpstr>
      <vt:lpstr>    1970’s faster growth of working-age population was more conducive to persistently rapid price inflation    Real GDP grew by 3.2% annualized during 1970-1979.  Annualized growth of real GDP is expected to approximate 2% through 2032.   </vt:lpstr>
      <vt:lpstr>PowerPoint Presentation</vt:lpstr>
      <vt:lpstr>    COVID-19 recession sparked the record-fast year-to-year advances by real disposable personal income (DPI) of 12.5% in Q2-2020 and 15.1% in Q1-2021  When the annual increase of real DPI’s moving yearlong average peaked at 9.6% of 2021’s first quarter, real consumer spending shrank by -3.3%.  For CY 2021, real DPI slowed to 2.2% but real consumer spending accelerated to 7.9%.</vt:lpstr>
      <vt:lpstr>Highest personal savings rate since WW II favors above-trend inflation into 2023   </vt:lpstr>
      <vt:lpstr>Household-sector’s highly liquid assets, or cash, remained elevated as of Q4-2021 despite end to income support payments                                                      Average annual growth rate soars from 2009-2019’s 4.5% to 2020-2022’s 17.4%  Excess liquidity funds speculative purchases of equities, cryptocurrency, NTFs, and collectables</vt:lpstr>
      <vt:lpstr>Average annual rates of growth from 2009 to 2021 were 7.5% for household net worth and 3.9% for GDP  Household net worth soars from 1999’s 4.0-times to 2021’s 5.9-times GDP  </vt:lpstr>
      <vt:lpstr>Consumer spending drops from 1988-1995’s $0.18 to recent $0.12 per dollar of household net worth  Household net worth’s lift to spending declines as (i) distribution of wealth becomes more uneven and (ii) US population ages.  Share of household net worth accruing to the top 10% advanced from Q3-1989's 61% to Q4-2021's 70%.  </vt:lpstr>
      <vt:lpstr>Climb by 30-year mortgage yield may lower the ratio of market value of owner-occupied housing to wage and salary income  Higher 30-year mortgage yield implies housing was more overvalued during 2005-2007 versus today.   </vt:lpstr>
      <vt:lpstr>Real consumer spending on tangible goods is unsustainably high relative to 2002-2022’s trend line  Helps explain why March 2022’s 14.2% annual rate of consumer goods price inflation exceeded CPI inflation’s overall rate of 8.5%</vt:lpstr>
      <vt:lpstr>Light motor vehicle sales may rise to 16- to 17-million units (LHS) as total home sales ebb to a 6- to 6.5-million units (RHS)  Microchip shortage severely limits motor vehicle sales.   Elevated home prices and highest mortgage yields since 2010 portend fewer home sales.</vt:lpstr>
      <vt:lpstr>    PHLX housing-sector stock price index warns of fewer home sales and less housing-related consumer spending  Drop by home sales helped to end 10-year Treasury yield’s climb from July 2016’s 1.50% to October 2018’s 3.15%.  Decline by 10-year Treasury yield from October 2018’s peak to December 2018’s 2.83% ended a -30.8% peak-to-trough plunge by the housing-sector stock price index.</vt:lpstr>
      <vt:lpstr>Real consumer spending on services is only -2% under what is predicted by 2002-2019’s trend line  Helps explain why March 2022’s 5.1% annual rate of consumer services price inflation is less than CPI inflation’s overall rate of 8.5%.</vt:lpstr>
      <vt:lpstr>Five of six previous drops by the US consumer sentiment index to less than 65 points were associated with actual or impending recessions  The exception to the proximity of a recession occurred in 2011.  Odd that consumer sentiment is so low despite March’s 3.6% unemployment rate. </vt:lpstr>
      <vt:lpstr>Highest ratio of per gallon price of gasoline to average hourly wage since September 2014  Ratios of Mar-22’s price of gasoline to average wage were 16.5% for nonsupervisory personnel and 13.3% for all employees … both ratios lagged 2011-2014 averages of 17.6% and 14.8%, respectively.  </vt:lpstr>
      <vt:lpstr>PowerPoint Presentation</vt:lpstr>
      <vt:lpstr>US after-tax corporate profits for Q4-2022 may drop by -5% to -10% from Q4-2021's pace  Profits of 2021’s second-half topped trend-line estimate by 14%.  Profits shrank a year later when profits topped trend estimate by 11%-plus in 2006, Q4-2011 and Q1-2012.</vt:lpstr>
      <vt:lpstr>Extended climb by 10-year Treasury yield would lower market P:E ratio  Average annual increases for 10-years-ended Q4-2021 were 13.6% for market value of equity and 4.7% for profits.  Market P:E rose from Q4-2011’s 9.8:1 to Q4-2021’s 23.2-1 partly because 10-year Treasury yield fell from 2.05% to 1.54%.  Q1-2000’s record-high P:E ratio of 30.4:1 stemmed from 5-year average annual growth rates of 22.8% for market value of equity and 5.1% for profits and a drop by 10-year Treasury yield fell from Q1-1995’s 7.48% to Q1-2000’s 6.48%.</vt:lpstr>
      <vt:lpstr>In the aggregate, nonfinancial-corporate cash is well above trend                                                      Large amount of 2020’s new corporate cash was debt funded and now funds repayment of such debt  Excess cash also funds equity buybacks, acquisitions and dividends</vt:lpstr>
      <vt:lpstr>PowerPoint Presentation</vt:lpstr>
      <vt:lpstr>    Annualized output growth rates of last 10 years are 0.4% for electric utilities and 0.9% for gas utilities both of which trailed real GDP’s average annual rise of 2.0%   Climate change actions aim to accelerate electric utility output and shrink natural gas distribution.</vt:lpstr>
      <vt:lpstr>    Construction spending on electric power has grown by 4.9% annualized since 2007, outrunning nominal GDP growth of 3.4%  Further electrification of economic activity will increase the growth gap between electric power construction and GDP.</vt:lpstr>
      <vt:lpstr>1970s showed electric and gas inflation well outpacing wage inflation ... Last 3 years show natural gas inflation of 9.0% leading electricity inflation of 4.5% and wage inflation of 5.1%</vt:lpstr>
      <vt:lpstr>In March 2022, “utilities” were the first of 12 wage categories to reach $100K in terms of lagging 12-month income  March 2022’s year-to-year wage increases were 5.6% for utilities, 7.9% for transportation &amp; warehousing, 6.5% for retailing, and 11.8% for leisure &amp; hospitality. </vt:lpstr>
      <vt:lpstr>PowerPoint Presentation</vt:lpstr>
      <vt:lpstr>  Rapid CPI inflation warns of a "hard landing" ...   Deep discount of 10-year Treasury yield to CPI inflation reflects high risk of a hard landing.  Even a 4% 10-year Treasury yield is far below 8.5% CPI inflation. </vt:lpstr>
      <vt:lpstr>Wide gap between recent 10-year Treasury yield and May’s likely 0.88% fed funds rate implies Treasury yield curve has yet to predict imminent recession  Recessions prior to COVID recession saw fed funds rate exceed both 2- and 10-year Treasury yields.</vt:lpstr>
      <vt:lpstr>Still low government bond yields of other major economies may help prevent US Treasury yields from approaching underlying pace of US consumer price inflation  Ten-year German government bond yield might be at least 1% for the first time since Sept-2014.  Japan’s 10-year government bond yield may approximate 0.25% for the first time since 2015’s final quarter.</vt:lpstr>
      <vt:lpstr>Elevated leverage of US' private- and public-sectors may deepen loss of economic activity to higher interest rates  Higher systemic leverage has been accompanied by lower Treasury yields.  Low Treasury yields prompt an increase in leverage, where higher leverage reins in future Treasury yields.  Higher leverage deepens the drop by business activity in response to any increase in interest rates. In turn, the lower will be the upside for Treasury yields.</vt:lpstr>
      <vt:lpstr>  Downshifting of US economic growth helps explain rising ratio of US nonfinancial-sector debt to GDP  Slower economic growth may prompt an increase in systemic leverage   Higher leverage reduces upside for economic growth </vt:lpstr>
      <vt:lpstr>  Aging US economy has been joined by slower economic growth  In 1970, the US’ 28-year median age was younger than the 29-year median of current day India  Declining fertility rates soften the US’ long-term growth outlook  </vt:lpstr>
      <vt:lpstr>Unemployment rate often bottoms prior to start of a recession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Dafler, Charles</dc:creator>
  <cp:lastModifiedBy>John Lonski</cp:lastModifiedBy>
  <cp:revision>248</cp:revision>
  <cp:lastPrinted>2022-04-25T19:11:04Z</cp:lastPrinted>
  <dcterms:created xsi:type="dcterms:W3CDTF">2021-06-09T01:51:48Z</dcterms:created>
  <dcterms:modified xsi:type="dcterms:W3CDTF">2022-04-26T20:00:38Z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0x0101006CEAB1EDF4385640BD94BAA20EFECB3D</vt:lpwstr>
  </property>
</Properties>
</file>