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400" r:id="rId5"/>
    <p:sldId id="371" r:id="rId6"/>
    <p:sldId id="335" r:id="rId7"/>
    <p:sldId id="294" r:id="rId8"/>
    <p:sldId id="350" r:id="rId9"/>
    <p:sldId id="286" r:id="rId10"/>
    <p:sldId id="287" r:id="rId11"/>
    <p:sldId id="396" r:id="rId12"/>
    <p:sldId id="292" r:id="rId13"/>
    <p:sldId id="415" r:id="rId14"/>
    <p:sldId id="317" r:id="rId15"/>
    <p:sldId id="413" r:id="rId16"/>
    <p:sldId id="398" r:id="rId17"/>
    <p:sldId id="412" r:id="rId18"/>
    <p:sldId id="311" r:id="rId19"/>
    <p:sldId id="401" r:id="rId20"/>
    <p:sldId id="290" r:id="rId21"/>
    <p:sldId id="399" r:id="rId22"/>
    <p:sldId id="336" r:id="rId23"/>
    <p:sldId id="390" r:id="rId24"/>
    <p:sldId id="418" r:id="rId25"/>
    <p:sldId id="408" r:id="rId26"/>
    <p:sldId id="417" r:id="rId27"/>
    <p:sldId id="405" r:id="rId28"/>
    <p:sldId id="388" r:id="rId29"/>
    <p:sldId id="391" r:id="rId30"/>
    <p:sldId id="393" r:id="rId31"/>
    <p:sldId id="392" r:id="rId32"/>
    <p:sldId id="385" r:id="rId33"/>
    <p:sldId id="355" r:id="rId34"/>
    <p:sldId id="387" r:id="rId35"/>
    <p:sldId id="373" r:id="rId36"/>
    <p:sldId id="347" r:id="rId37"/>
    <p:sldId id="404" r:id="rId38"/>
    <p:sldId id="389" r:id="rId39"/>
    <p:sldId id="402" r:id="rId40"/>
    <p:sldId id="403" r:id="rId41"/>
    <p:sldId id="419" r:id="rId42"/>
    <p:sldId id="348" r:id="rId43"/>
    <p:sldId id="298" r:id="rId44"/>
    <p:sldId id="372" r:id="rId45"/>
    <p:sldId id="351" r:id="rId46"/>
    <p:sldId id="409" r:id="rId47"/>
    <p:sldId id="411" r:id="rId48"/>
    <p:sldId id="340" r:id="rId49"/>
    <p:sldId id="303" r:id="rId50"/>
    <p:sldId id="338" r:id="rId51"/>
    <p:sldId id="364" r:id="rId52"/>
    <p:sldId id="380" r:id="rId53"/>
    <p:sldId id="381" r:id="rId54"/>
    <p:sldId id="382" r:id="rId55"/>
    <p:sldId id="395" r:id="rId56"/>
    <p:sldId id="410" r:id="rId57"/>
    <p:sldId id="268" r:id="rId58"/>
    <p:sldId id="327"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A4"/>
    <a:srgbClr val="FFFFCC"/>
    <a:srgbClr val="E3665B"/>
    <a:srgbClr val="9195FF"/>
    <a:srgbClr val="8D8D8D"/>
    <a:srgbClr val="0000FF"/>
    <a:srgbClr val="FF6600"/>
    <a:srgbClr val="7E6DFF"/>
    <a:srgbClr val="9D8DFF"/>
    <a:srgbClr val="8E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notesViewPr>
    <p:cSldViewPr snapToGrid="0">
      <p:cViewPr varScale="1">
        <p:scale>
          <a:sx n="152" d="100"/>
          <a:sy n="152" d="100"/>
        </p:scale>
        <p:origin x="5818" y="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BC9EE3-A21F-4572-9F2D-44AC9FF4C190}"/>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1B74734-99A7-4769-8AB4-2C0FD62E9BAB}"/>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AB4097DF-EBA7-44FA-A449-8FA6E9C3E3BB}" type="datetimeFigureOut">
              <a:rPr lang="en-US" smtClean="0"/>
              <a:t>4/18/2023</a:t>
            </a:fld>
            <a:endParaRPr lang="en-US" dirty="0"/>
          </a:p>
        </p:txBody>
      </p:sp>
      <p:sp>
        <p:nvSpPr>
          <p:cNvPr id="4" name="Footer Placeholder 3">
            <a:extLst>
              <a:ext uri="{FF2B5EF4-FFF2-40B4-BE49-F238E27FC236}">
                <a16:creationId xmlns:a16="http://schemas.microsoft.com/office/drawing/2014/main" id="{5C1DAB37-BE05-4D1D-B93B-AC5515B635C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134B28-330A-4B9E-9A0D-F8122E98023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8F4C8A-DC40-42F9-8D32-0ECEE68EF5FD}" type="slidenum">
              <a:rPr lang="en-US" smtClean="0"/>
              <a:t>‹#›</a:t>
            </a:fld>
            <a:endParaRPr lang="en-US" dirty="0"/>
          </a:p>
        </p:txBody>
      </p:sp>
    </p:spTree>
    <p:extLst>
      <p:ext uri="{BB962C8B-B14F-4D97-AF65-F5344CB8AC3E}">
        <p14:creationId xmlns:p14="http://schemas.microsoft.com/office/powerpoint/2010/main" val="171839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B616A72C-FA18-4859-9D07-CBFC531292EC}" type="datetimeFigureOut">
              <a:rPr lang="en-US" smtClean="0"/>
              <a:t>4/18/2023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95A92B-968B-4AED-9E37-8A6DB123AFB6}" type="slidenum">
              <a:rPr lang="en-US" smtClean="0"/>
              <a:t>‹#›</a:t>
            </a:fld>
            <a:endParaRPr lang="en-US" dirty="0"/>
          </a:p>
        </p:txBody>
      </p:sp>
    </p:spTree>
    <p:extLst>
      <p:ext uri="{BB962C8B-B14F-4D97-AF65-F5344CB8AC3E}">
        <p14:creationId xmlns:p14="http://schemas.microsoft.com/office/powerpoint/2010/main" val="15955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cid:D56A8E68-CF40-4D72-A0C4-0878C4B9E987@home"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hyperlink" Target="https://www.thelonskigroup.com/" TargetMode="External"/><Relationship Id="rId4" Type="http://schemas.openxmlformats.org/officeDocument/2006/relationships/hyperlink" Target="mailto:john@thelonskigroup.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071DBF-DCD6-4F38-894C-B6FC30299D1C}"/>
              </a:ext>
            </a:extLst>
          </p:cNvPr>
          <p:cNvSpPr/>
          <p:nvPr userDrawn="1"/>
        </p:nvSpPr>
        <p:spPr>
          <a:xfrm>
            <a:off x="1" y="0"/>
            <a:ext cx="12192000" cy="6858000"/>
          </a:xfrm>
          <a:prstGeom prst="rect">
            <a:avLst/>
          </a:prstGeom>
          <a:gradFill>
            <a:gsLst>
              <a:gs pos="72000">
                <a:srgbClr val="000000"/>
              </a:gs>
              <a:gs pos="10800">
                <a:srgbClr val="000000"/>
              </a:gs>
              <a:gs pos="25243">
                <a:srgbClr val="000000">
                  <a:alpha val="0"/>
                </a:srgbClr>
              </a:gs>
              <a:gs pos="5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0B5DF74-EAFF-4451-B1FB-3D042099BBE7}"/>
              </a:ext>
            </a:extLst>
          </p:cNvPr>
          <p:cNvSpPr>
            <a:spLocks noGrp="1"/>
          </p:cNvSpPr>
          <p:nvPr>
            <p:ph type="body" sz="quarter" idx="10" hasCustomPrompt="1"/>
          </p:nvPr>
        </p:nvSpPr>
        <p:spPr>
          <a:xfrm>
            <a:off x="403226" y="4498689"/>
            <a:ext cx="11385131" cy="1067722"/>
          </a:xfrm>
        </p:spPr>
        <p:txBody>
          <a:bodyPr anchor="b">
            <a:normAutofit/>
          </a:bodyPr>
          <a:lstStyle>
            <a:lvl1pPr marL="0" indent="0">
              <a:buNone/>
              <a:defRPr sz="4800">
                <a:solidFill>
                  <a:schemeClr val="bg1"/>
                </a:solidFill>
              </a:defRPr>
            </a:lvl1pPr>
          </a:lstStyle>
          <a:p>
            <a:pPr lvl="0"/>
            <a:r>
              <a:rPr lang="en-US" dirty="0"/>
              <a:t>Presentation title</a:t>
            </a:r>
          </a:p>
        </p:txBody>
      </p:sp>
      <p:sp>
        <p:nvSpPr>
          <p:cNvPr id="13" name="TextBox 12">
            <a:extLst>
              <a:ext uri="{FF2B5EF4-FFF2-40B4-BE49-F238E27FC236}">
                <a16:creationId xmlns:a16="http://schemas.microsoft.com/office/drawing/2014/main" id="{BA4A37FC-A610-4CC3-984F-8881531558AF}"/>
              </a:ext>
            </a:extLst>
          </p:cNvPr>
          <p:cNvSpPr txBox="1"/>
          <p:nvPr userDrawn="1"/>
        </p:nvSpPr>
        <p:spPr>
          <a:xfrm>
            <a:off x="1304925" y="216002"/>
            <a:ext cx="6443295" cy="584775"/>
          </a:xfrm>
          <a:prstGeom prst="rect">
            <a:avLst/>
          </a:prstGeom>
          <a:noFill/>
        </p:spPr>
        <p:txBody>
          <a:bodyPr wrap="square" rtlCol="0" anchor="ctr">
            <a:spAutoFit/>
          </a:bodyPr>
          <a:lstStyle/>
          <a:p>
            <a:r>
              <a:rPr lang="en-US" sz="3200" cap="none" spc="200" baseline="0" dirty="0">
                <a:solidFill>
                  <a:srgbClr val="478EA4"/>
                </a:solidFill>
                <a:latin typeface="Montserrat SemiBold" panose="00000700000000000000" pitchFamily="2" charset="0"/>
              </a:rPr>
              <a:t>The Lonski Group</a:t>
            </a:r>
            <a:endParaRPr lang="en-US" sz="7200" cap="none" spc="200" baseline="0" dirty="0">
              <a:solidFill>
                <a:srgbClr val="478EA4"/>
              </a:solidFill>
              <a:latin typeface="Montserrat SemiBold" panose="00000700000000000000" pitchFamily="2" charset="0"/>
            </a:endParaRPr>
          </a:p>
        </p:txBody>
      </p:sp>
      <p:sp>
        <p:nvSpPr>
          <p:cNvPr id="17" name="Text Placeholder 16">
            <a:extLst>
              <a:ext uri="{FF2B5EF4-FFF2-40B4-BE49-F238E27FC236}">
                <a16:creationId xmlns:a16="http://schemas.microsoft.com/office/drawing/2014/main" id="{4341F8A0-6EB9-49A4-9CE4-37B5863A4533}"/>
              </a:ext>
            </a:extLst>
          </p:cNvPr>
          <p:cNvSpPr>
            <a:spLocks noGrp="1"/>
          </p:cNvSpPr>
          <p:nvPr>
            <p:ph type="body" sz="quarter" idx="13" hasCustomPrompt="1"/>
          </p:nvPr>
        </p:nvSpPr>
        <p:spPr>
          <a:xfrm>
            <a:off x="403225" y="5566412"/>
            <a:ext cx="11385132" cy="610183"/>
          </a:xfrm>
        </p:spPr>
        <p:txBody>
          <a:bodyPr anchor="ctr">
            <a:normAutofit/>
          </a:bodyPr>
          <a:lstStyle>
            <a:lvl1pPr marL="0" indent="0">
              <a:buNone/>
              <a:defRPr sz="2400">
                <a:solidFill>
                  <a:schemeClr val="bg1">
                    <a:lumMod val="50000"/>
                  </a:schemeClr>
                </a:solidFill>
              </a:defRPr>
            </a:lvl1pPr>
          </a:lstStyle>
          <a:p>
            <a:pPr lvl="0"/>
            <a:r>
              <a:rPr lang="en-US" dirty="0"/>
              <a:t>Subtitle </a:t>
            </a:r>
          </a:p>
        </p:txBody>
      </p:sp>
      <p:sp>
        <p:nvSpPr>
          <p:cNvPr id="28" name="Text Placeholder 27">
            <a:extLst>
              <a:ext uri="{FF2B5EF4-FFF2-40B4-BE49-F238E27FC236}">
                <a16:creationId xmlns:a16="http://schemas.microsoft.com/office/drawing/2014/main" id="{9B13A9BF-AA9E-4D33-8488-31B8CAF87F1F}"/>
              </a:ext>
            </a:extLst>
          </p:cNvPr>
          <p:cNvSpPr>
            <a:spLocks noGrp="1"/>
          </p:cNvSpPr>
          <p:nvPr>
            <p:ph type="body" sz="quarter" idx="14" hasCustomPrompt="1"/>
          </p:nvPr>
        </p:nvSpPr>
        <p:spPr>
          <a:xfrm>
            <a:off x="403224" y="6351372"/>
            <a:ext cx="6617434" cy="352181"/>
          </a:xfrm>
        </p:spPr>
        <p:txBody>
          <a:bodyPr>
            <a:normAutofit/>
          </a:bodyPr>
          <a:lstStyle>
            <a:lvl1pPr marL="0" indent="0">
              <a:buNone/>
              <a:defRPr sz="2000">
                <a:solidFill>
                  <a:schemeClr val="bg1">
                    <a:lumMod val="95000"/>
                  </a:schemeClr>
                </a:solidFill>
              </a:defRPr>
            </a:lvl1pPr>
          </a:lstStyle>
          <a:p>
            <a:pPr lvl="0"/>
            <a:r>
              <a:rPr lang="en-US" dirty="0"/>
              <a:t>Presenter</a:t>
            </a:r>
          </a:p>
        </p:txBody>
      </p:sp>
      <p:sp>
        <p:nvSpPr>
          <p:cNvPr id="30" name="Text Placeholder 29">
            <a:extLst>
              <a:ext uri="{FF2B5EF4-FFF2-40B4-BE49-F238E27FC236}">
                <a16:creationId xmlns:a16="http://schemas.microsoft.com/office/drawing/2014/main" id="{BA6B47D6-1665-468F-B6C1-087AA03448E6}"/>
              </a:ext>
            </a:extLst>
          </p:cNvPr>
          <p:cNvSpPr>
            <a:spLocks noGrp="1"/>
          </p:cNvSpPr>
          <p:nvPr>
            <p:ph type="body" sz="quarter" idx="15" hasCustomPrompt="1"/>
          </p:nvPr>
        </p:nvSpPr>
        <p:spPr>
          <a:xfrm>
            <a:off x="9862719" y="6351372"/>
            <a:ext cx="1925638" cy="352181"/>
          </a:xfrm>
        </p:spPr>
        <p:txBody>
          <a:bodyPr>
            <a:normAutofit/>
          </a:bodyPr>
          <a:lstStyle>
            <a:lvl1pPr marL="0" indent="0" algn="r">
              <a:buNone/>
              <a:defRPr sz="2000">
                <a:solidFill>
                  <a:schemeClr val="bg1">
                    <a:lumMod val="95000"/>
                  </a:schemeClr>
                </a:solidFill>
              </a:defRPr>
            </a:lvl1pPr>
          </a:lstStyle>
          <a:p>
            <a:pPr lvl="0"/>
            <a:r>
              <a:rPr lang="en-US" dirty="0"/>
              <a:t>Date</a:t>
            </a:r>
          </a:p>
        </p:txBody>
      </p:sp>
      <p:sp>
        <p:nvSpPr>
          <p:cNvPr id="2" name="Rectangle 2">
            <a:extLst>
              <a:ext uri="{FF2B5EF4-FFF2-40B4-BE49-F238E27FC236}">
                <a16:creationId xmlns:a16="http://schemas.microsoft.com/office/drawing/2014/main" id="{75D60EC5-4101-467F-8F50-4D72DA6CC6C8}"/>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Logo&#10;&#10;Description automatically generated">
            <a:extLst>
              <a:ext uri="{FF2B5EF4-FFF2-40B4-BE49-F238E27FC236}">
                <a16:creationId xmlns:a16="http://schemas.microsoft.com/office/drawing/2014/main" id="{42576E19-097C-4679-9747-DC4D8DE700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080" t="11058" r="31810" b="23258"/>
          <a:stretch/>
        </p:blipFill>
        <p:spPr>
          <a:xfrm>
            <a:off x="161925" y="-25540"/>
            <a:ext cx="981076" cy="1067723"/>
          </a:xfrm>
          <a:prstGeom prst="rect">
            <a:avLst/>
          </a:prstGeom>
        </p:spPr>
      </p:pic>
    </p:spTree>
    <p:extLst>
      <p:ext uri="{BB962C8B-B14F-4D97-AF65-F5344CB8AC3E}">
        <p14:creationId xmlns:p14="http://schemas.microsoft.com/office/powerpoint/2010/main" val="21265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6CBE-11B0-4C2D-9B9E-7C05F1FF826A}"/>
              </a:ext>
            </a:extLst>
          </p:cNvPr>
          <p:cNvSpPr>
            <a:spLocks noGrp="1"/>
          </p:cNvSpPr>
          <p:nvPr>
            <p:ph type="title" hasCustomPrompt="1"/>
          </p:nvPr>
        </p:nvSpPr>
        <p:spPr/>
        <p:txBody>
          <a:bodyPr/>
          <a:lstStyle>
            <a:lvl1pPr>
              <a:defRPr/>
            </a:lvl1pPr>
          </a:lstStyle>
          <a:p>
            <a:r>
              <a:rPr lang="en-US" dirty="0"/>
              <a:t>Headline </a:t>
            </a:r>
          </a:p>
        </p:txBody>
      </p:sp>
      <p:sp>
        <p:nvSpPr>
          <p:cNvPr id="3" name="Content Placeholder 2">
            <a:extLst>
              <a:ext uri="{FF2B5EF4-FFF2-40B4-BE49-F238E27FC236}">
                <a16:creationId xmlns:a16="http://schemas.microsoft.com/office/drawing/2014/main" id="{7BEDAA8A-F299-4AD4-993C-C4BFA82C555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CE900B99-6E4C-49A0-8F3E-C2443DD5B575}"/>
              </a:ext>
            </a:extLst>
          </p:cNvPr>
          <p:cNvSpPr>
            <a:spLocks noGrp="1"/>
          </p:cNvSpPr>
          <p:nvPr>
            <p:ph sz="quarter" idx="10"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15" name="Slide Number Placeholder 14">
            <a:extLst>
              <a:ext uri="{FF2B5EF4-FFF2-40B4-BE49-F238E27FC236}">
                <a16:creationId xmlns:a16="http://schemas.microsoft.com/office/drawing/2014/main" id="{DBF8A45E-4EAE-4F44-8B62-2909EFBB69C6}"/>
              </a:ext>
            </a:extLst>
          </p:cNvPr>
          <p:cNvSpPr>
            <a:spLocks noGrp="1"/>
          </p:cNvSpPr>
          <p:nvPr>
            <p:ph type="sldNum" sz="quarter" idx="12"/>
          </p:nvPr>
        </p:nvSpPr>
        <p:spPr/>
        <p:txBody>
          <a:bodyPr/>
          <a:lstStyle/>
          <a:p>
            <a:fld id="{FC150DE4-D193-43A6-8FDA-030E274477F1}" type="slidenum">
              <a:rPr lang="en-US" smtClean="0"/>
              <a:t>‹#›</a:t>
            </a:fld>
            <a:endParaRPr lang="en-US" dirty="0"/>
          </a:p>
        </p:txBody>
      </p:sp>
    </p:spTree>
    <p:extLst>
      <p:ext uri="{BB962C8B-B14F-4D97-AF65-F5344CB8AC3E}">
        <p14:creationId xmlns:p14="http://schemas.microsoft.com/office/powerpoint/2010/main" val="301332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FCB96125-AA19-43DB-B76A-2A45F85CB98F}"/>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 Placeholder 2">
            <a:extLst>
              <a:ext uri="{FF2B5EF4-FFF2-40B4-BE49-F238E27FC236}">
                <a16:creationId xmlns:a16="http://schemas.microsoft.com/office/drawing/2014/main" id="{99F5BCDC-5ACA-41BF-9D45-373B41CFF407}"/>
              </a:ext>
            </a:extLst>
          </p:cNvPr>
          <p:cNvSpPr>
            <a:spLocks noGrp="1"/>
          </p:cNvSpPr>
          <p:nvPr>
            <p:ph type="body" idx="1" hasCustomPrompt="1"/>
          </p:nvPr>
        </p:nvSpPr>
        <p:spPr>
          <a:xfrm>
            <a:off x="838200" y="4202601"/>
            <a:ext cx="10515600" cy="1947618"/>
          </a:xfrm>
        </p:spPr>
        <p:txBody>
          <a:bodyPr>
            <a:normAutofit/>
          </a:bodyPr>
          <a:lstStyle>
            <a:lvl1pPr marL="0" indent="0">
              <a:buNone/>
              <a:defRPr sz="36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title</a:t>
            </a:r>
          </a:p>
        </p:txBody>
      </p:sp>
      <p:sp>
        <p:nvSpPr>
          <p:cNvPr id="10" name="Slide Number Placeholder 9">
            <a:extLst>
              <a:ext uri="{FF2B5EF4-FFF2-40B4-BE49-F238E27FC236}">
                <a16:creationId xmlns:a16="http://schemas.microsoft.com/office/drawing/2014/main" id="{6428A2EE-D3AE-4113-BDE4-B00CADEFF3F0}"/>
              </a:ext>
            </a:extLst>
          </p:cNvPr>
          <p:cNvSpPr>
            <a:spLocks noGrp="1"/>
          </p:cNvSpPr>
          <p:nvPr>
            <p:ph type="sldNum" sz="quarter" idx="11"/>
          </p:nvPr>
        </p:nvSpPr>
        <p:spPr/>
        <p:txBody>
          <a:bodyPr/>
          <a:lstStyle/>
          <a:p>
            <a:fld id="{FC150DE4-D193-43A6-8FDA-030E274477F1}" type="slidenum">
              <a:rPr lang="en-US" smtClean="0"/>
              <a:t>‹#›</a:t>
            </a:fld>
            <a:endParaRPr lang="en-US" dirty="0"/>
          </a:p>
        </p:txBody>
      </p:sp>
    </p:spTree>
    <p:extLst>
      <p:ext uri="{BB962C8B-B14F-4D97-AF65-F5344CB8AC3E}">
        <p14:creationId xmlns:p14="http://schemas.microsoft.com/office/powerpoint/2010/main" val="783566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07CF-0A12-4011-A4B6-C65A08FB8D5D}"/>
              </a:ext>
            </a:extLst>
          </p:cNvPr>
          <p:cNvSpPr>
            <a:spLocks noGrp="1"/>
          </p:cNvSpPr>
          <p:nvPr>
            <p:ph type="title"/>
          </p:nvPr>
        </p:nvSpPr>
        <p:spPr/>
        <p:txBody>
          <a:bodyPr/>
          <a:lstStyle/>
          <a:p>
            <a:r>
              <a:rPr lang="en-US" dirty="0"/>
              <a:t>Click to edit Master title style</a:t>
            </a:r>
          </a:p>
        </p:txBody>
      </p:sp>
      <p:sp>
        <p:nvSpPr>
          <p:cNvPr id="10" name="Slide Number Placeholder 9">
            <a:extLst>
              <a:ext uri="{FF2B5EF4-FFF2-40B4-BE49-F238E27FC236}">
                <a16:creationId xmlns:a16="http://schemas.microsoft.com/office/drawing/2014/main" id="{9C8A6133-1552-4F77-B65E-0F44DD868A22}"/>
              </a:ext>
            </a:extLst>
          </p:cNvPr>
          <p:cNvSpPr>
            <a:spLocks noGrp="1"/>
          </p:cNvSpPr>
          <p:nvPr>
            <p:ph type="sldNum" sz="quarter" idx="11"/>
          </p:nvPr>
        </p:nvSpPr>
        <p:spPr/>
        <p:txBody>
          <a:bodyPr/>
          <a:lstStyle/>
          <a:p>
            <a:fld id="{FC150DE4-D193-43A6-8FDA-030E274477F1}" type="slidenum">
              <a:rPr lang="en-US" smtClean="0"/>
              <a:t>‹#›</a:t>
            </a:fld>
            <a:endParaRPr lang="en-US" dirty="0"/>
          </a:p>
        </p:txBody>
      </p:sp>
      <p:sp>
        <p:nvSpPr>
          <p:cNvPr id="11" name="Content Placeholder 12">
            <a:extLst>
              <a:ext uri="{FF2B5EF4-FFF2-40B4-BE49-F238E27FC236}">
                <a16:creationId xmlns:a16="http://schemas.microsoft.com/office/drawing/2014/main" id="{A9A99614-E804-4174-A558-BB97AE504DDD}"/>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4" name="Chart Placeholder 3">
            <a:extLst>
              <a:ext uri="{FF2B5EF4-FFF2-40B4-BE49-F238E27FC236}">
                <a16:creationId xmlns:a16="http://schemas.microsoft.com/office/drawing/2014/main" id="{48FA0448-2544-4339-B644-E3F10B839629}"/>
              </a:ext>
            </a:extLst>
          </p:cNvPr>
          <p:cNvSpPr>
            <a:spLocks noGrp="1"/>
          </p:cNvSpPr>
          <p:nvPr>
            <p:ph type="chart" sz="quarter" idx="13" hasCustomPrompt="1"/>
          </p:nvPr>
        </p:nvSpPr>
        <p:spPr>
          <a:xfrm>
            <a:off x="838200" y="1825625"/>
            <a:ext cx="10515600" cy="4530725"/>
          </a:xfrm>
        </p:spPr>
        <p:txBody>
          <a:bodyPr anchor="ctr"/>
          <a:lstStyle>
            <a:lvl1pPr marL="0" indent="0" algn="ctr">
              <a:buNone/>
              <a:defRPr/>
            </a:lvl1pPr>
          </a:lstStyle>
          <a:p>
            <a:r>
              <a:rPr lang="en-US" dirty="0"/>
              <a:t>Paste chart here</a:t>
            </a:r>
          </a:p>
        </p:txBody>
      </p:sp>
    </p:spTree>
    <p:extLst>
      <p:ext uri="{BB962C8B-B14F-4D97-AF65-F5344CB8AC3E}">
        <p14:creationId xmlns:p14="http://schemas.microsoft.com/office/powerpoint/2010/main" val="188690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A583-E5EA-49EE-82F0-C3FF6C920DF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F583DA-FB1A-4A5D-AF8D-79909EBB7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71B153-9D4D-45BA-85E4-38F96C775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2B21BBFE-9AEB-4242-AF19-81C0D48270C5}"/>
              </a:ext>
            </a:extLst>
          </p:cNvPr>
          <p:cNvSpPr>
            <a:spLocks noGrp="1"/>
          </p:cNvSpPr>
          <p:nvPr>
            <p:ph type="sldNum" sz="quarter" idx="11"/>
          </p:nvPr>
        </p:nvSpPr>
        <p:spPr/>
        <p:txBody>
          <a:bodyPr/>
          <a:lstStyle/>
          <a:p>
            <a:fld id="{FC150DE4-D193-43A6-8FDA-030E274477F1}" type="slidenum">
              <a:rPr lang="en-US" smtClean="0"/>
              <a:t>‹#›</a:t>
            </a:fld>
            <a:endParaRPr lang="en-US" dirty="0"/>
          </a:p>
        </p:txBody>
      </p:sp>
      <p:sp>
        <p:nvSpPr>
          <p:cNvPr id="14" name="Content Placeholder 12">
            <a:extLst>
              <a:ext uri="{FF2B5EF4-FFF2-40B4-BE49-F238E27FC236}">
                <a16:creationId xmlns:a16="http://schemas.microsoft.com/office/drawing/2014/main" id="{E61E06DC-6C49-4ACB-95E9-DE2FBDBC4944}"/>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Tree>
    <p:extLst>
      <p:ext uri="{BB962C8B-B14F-4D97-AF65-F5344CB8AC3E}">
        <p14:creationId xmlns:p14="http://schemas.microsoft.com/office/powerpoint/2010/main" val="33943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9B8441-5CC4-421D-BDFA-8EDC08B88D6B}"/>
              </a:ext>
            </a:extLst>
          </p:cNvPr>
          <p:cNvSpPr>
            <a:spLocks noGrp="1"/>
          </p:cNvSpPr>
          <p:nvPr>
            <p:ph type="body" idx="1" hasCustomPrompt="1"/>
          </p:nvPr>
        </p:nvSpPr>
        <p:spPr>
          <a:xfrm>
            <a:off x="839788" y="1825625"/>
            <a:ext cx="5157787" cy="67945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 1</a:t>
            </a:r>
          </a:p>
        </p:txBody>
      </p:sp>
      <p:sp>
        <p:nvSpPr>
          <p:cNvPr id="4" name="Content Placeholder 3">
            <a:extLst>
              <a:ext uri="{FF2B5EF4-FFF2-40B4-BE49-F238E27FC236}">
                <a16:creationId xmlns:a16="http://schemas.microsoft.com/office/drawing/2014/main" id="{5F7FDC21-539F-4A24-A303-F47AAC52DFC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EA6FE02-3573-4970-8B33-CCB485912269}"/>
              </a:ext>
            </a:extLst>
          </p:cNvPr>
          <p:cNvSpPr>
            <a:spLocks noGrp="1"/>
          </p:cNvSpPr>
          <p:nvPr>
            <p:ph type="body" sz="quarter" idx="3" hasCustomPrompt="1"/>
          </p:nvPr>
        </p:nvSpPr>
        <p:spPr>
          <a:xfrm>
            <a:off x="6172200" y="1825625"/>
            <a:ext cx="5183188" cy="67945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 2</a:t>
            </a:r>
          </a:p>
        </p:txBody>
      </p:sp>
      <p:sp>
        <p:nvSpPr>
          <p:cNvPr id="6" name="Content Placeholder 5">
            <a:extLst>
              <a:ext uri="{FF2B5EF4-FFF2-40B4-BE49-F238E27FC236}">
                <a16:creationId xmlns:a16="http://schemas.microsoft.com/office/drawing/2014/main" id="{5E3FEEBE-00E1-4E5F-A68E-D9DC5D043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FEB7600-5203-4B73-943A-099FDFD6DA46}"/>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7" name="Slide Number Placeholder 6">
            <a:extLst>
              <a:ext uri="{FF2B5EF4-FFF2-40B4-BE49-F238E27FC236}">
                <a16:creationId xmlns:a16="http://schemas.microsoft.com/office/drawing/2014/main" id="{611F00D4-17A6-4946-9171-36DDCAE54126}"/>
              </a:ext>
            </a:extLst>
          </p:cNvPr>
          <p:cNvSpPr>
            <a:spLocks noGrp="1"/>
          </p:cNvSpPr>
          <p:nvPr>
            <p:ph type="sldNum" sz="quarter" idx="14"/>
          </p:nvPr>
        </p:nvSpPr>
        <p:spPr/>
        <p:txBody>
          <a:bodyPr/>
          <a:lstStyle/>
          <a:p>
            <a:fld id="{FC150DE4-D193-43A6-8FDA-030E274477F1}" type="slidenum">
              <a:rPr lang="en-US" smtClean="0"/>
              <a:t>‹#›</a:t>
            </a:fld>
            <a:endParaRPr lang="en-US" dirty="0"/>
          </a:p>
        </p:txBody>
      </p:sp>
      <p:sp>
        <p:nvSpPr>
          <p:cNvPr id="8" name="Title 7">
            <a:extLst>
              <a:ext uri="{FF2B5EF4-FFF2-40B4-BE49-F238E27FC236}">
                <a16:creationId xmlns:a16="http://schemas.microsoft.com/office/drawing/2014/main" id="{D02591F8-C506-4110-B0C8-79D227BD71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44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p:bg>
      <p:bgRef idx="1001">
        <a:schemeClr val="bg1"/>
      </p:bgRef>
    </p:bg>
    <p:spTree>
      <p:nvGrpSpPr>
        <p:cNvPr id="1" name=""/>
        <p:cNvGrpSpPr/>
        <p:nvPr/>
      </p:nvGrpSpPr>
      <p:grpSpPr>
        <a:xfrm>
          <a:off x="0" y="0"/>
          <a:ext cx="0" cy="0"/>
          <a:chOff x="0" y="0"/>
          <a:chExt cx="0" cy="0"/>
        </a:xfrm>
      </p:grpSpPr>
      <p:pic>
        <p:nvPicPr>
          <p:cNvPr id="12" name="743603AB-1DB1-429F-9B87-E6E5E1471F7A">
            <a:extLst>
              <a:ext uri="{FF2B5EF4-FFF2-40B4-BE49-F238E27FC236}">
                <a16:creationId xmlns:a16="http://schemas.microsoft.com/office/drawing/2014/main" id="{5222D981-799D-4F6A-9609-17B20AD9BD81}"/>
              </a:ext>
            </a:extLst>
          </p:cNvPr>
          <p:cNvPicPr>
            <a:picLocks noChangeAspect="1" noChangeArrowheads="1"/>
          </p:cNvPicPr>
          <p:nvPr userDrawn="1"/>
        </p:nvPicPr>
        <p:blipFill rotWithShape="1">
          <a:blip r:embed="rId2" r:link="rId3">
            <a:extLst>
              <a:ext uri="{28A0092B-C50C-407E-A947-70E740481C1C}">
                <a14:useLocalDpi xmlns:a14="http://schemas.microsoft.com/office/drawing/2010/main" val="0"/>
              </a:ext>
            </a:extLst>
          </a:blip>
          <a:srcRect t="7806" b="7806"/>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D51990D-28F2-408C-8B87-2944A28FDD55}"/>
              </a:ext>
            </a:extLst>
          </p:cNvPr>
          <p:cNvSpPr/>
          <p:nvPr userDrawn="1"/>
        </p:nvSpPr>
        <p:spPr>
          <a:xfrm>
            <a:off x="0" y="0"/>
            <a:ext cx="12192000" cy="6858000"/>
          </a:xfrm>
          <a:prstGeom prst="rect">
            <a:avLst/>
          </a:prstGeom>
          <a:gradFill>
            <a:gsLst>
              <a:gs pos="91892">
                <a:schemeClr val="tx1"/>
              </a:gs>
              <a:gs pos="0">
                <a:schemeClr val="tx1"/>
              </a:gs>
              <a:gs pos="19000">
                <a:srgbClr val="000000">
                  <a:alpha val="0"/>
                </a:srgbClr>
              </a:gs>
              <a:gs pos="58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D899FB-A60B-444C-A932-9808DB9E0640}"/>
              </a:ext>
            </a:extLst>
          </p:cNvPr>
          <p:cNvSpPr/>
          <p:nvPr userDrawn="1"/>
        </p:nvSpPr>
        <p:spPr>
          <a:xfrm>
            <a:off x="7298167" y="5776560"/>
            <a:ext cx="3369833" cy="523220"/>
          </a:xfrm>
          <a:prstGeom prst="rect">
            <a:avLst/>
          </a:prstGeom>
        </p:spPr>
        <p:txBody>
          <a:bodyPr wrap="none">
            <a:spAutoFit/>
          </a:bodyPr>
          <a:lstStyle/>
          <a:p>
            <a:pPr algn="r"/>
            <a:r>
              <a:rPr lang="en-US" sz="1400" b="0" i="0" dirty="0">
                <a:solidFill>
                  <a:srgbClr val="595959"/>
                </a:solidFill>
                <a:effectLst/>
                <a:latin typeface="Montserrat" panose="00000500000000000000" pitchFamily="2" charset="0"/>
              </a:rPr>
              <a:t>Copyright © 2023 The Lonski Group</a:t>
            </a:r>
          </a:p>
          <a:p>
            <a:pPr algn="r"/>
            <a:r>
              <a:rPr lang="en-US" sz="1400" b="0" i="0" dirty="0">
                <a:solidFill>
                  <a:srgbClr val="595959"/>
                </a:solidFill>
                <a:effectLst/>
                <a:latin typeface="Montserrat" panose="00000500000000000000" pitchFamily="2" charset="0"/>
              </a:rPr>
              <a:t>All Rights Reserved</a:t>
            </a:r>
            <a:endParaRPr lang="en-US" sz="1400" dirty="0">
              <a:latin typeface="Montserrat" panose="00000500000000000000" pitchFamily="2" charset="0"/>
            </a:endParaRPr>
          </a:p>
        </p:txBody>
      </p:sp>
      <p:sp>
        <p:nvSpPr>
          <p:cNvPr id="5" name="Rectangle 4">
            <a:extLst>
              <a:ext uri="{FF2B5EF4-FFF2-40B4-BE49-F238E27FC236}">
                <a16:creationId xmlns:a16="http://schemas.microsoft.com/office/drawing/2014/main" id="{E1B87080-5096-42D2-BCBB-86BC886F398C}"/>
              </a:ext>
            </a:extLst>
          </p:cNvPr>
          <p:cNvSpPr/>
          <p:nvPr userDrawn="1"/>
        </p:nvSpPr>
        <p:spPr>
          <a:xfrm>
            <a:off x="1524000" y="5407233"/>
            <a:ext cx="3641481" cy="1200329"/>
          </a:xfrm>
          <a:prstGeom prst="rect">
            <a:avLst/>
          </a:prstGeom>
        </p:spPr>
        <p:txBody>
          <a:bodyPr wrap="square">
            <a:spAutoFit/>
          </a:bodyPr>
          <a:lstStyle/>
          <a:p>
            <a:r>
              <a:rPr lang="en-US" dirty="0">
                <a:solidFill>
                  <a:schemeClr val="tx1">
                    <a:lumMod val="50000"/>
                    <a:lumOff val="50000"/>
                  </a:schemeClr>
                </a:solidFill>
              </a:rPr>
              <a:t>John Lonski</a:t>
            </a:r>
          </a:p>
          <a:p>
            <a:r>
              <a:rPr lang="en-US" dirty="0">
                <a:solidFill>
                  <a:schemeClr val="tx1">
                    <a:lumMod val="50000"/>
                    <a:lumOff val="50000"/>
                  </a:schemeClr>
                </a:solidFill>
              </a:rPr>
              <a:t>President</a:t>
            </a:r>
          </a:p>
          <a:p>
            <a:r>
              <a:rPr lang="en-US" dirty="0">
                <a:solidFill>
                  <a:schemeClr val="tx1">
                    <a:lumMod val="50000"/>
                    <a:lumOff val="50000"/>
                  </a:schemeClr>
                </a:solidFill>
                <a:hlinkClick r:id="rId4"/>
              </a:rPr>
              <a:t>john@thelonskigroup.com</a:t>
            </a:r>
            <a:endParaRPr lang="en-US" dirty="0">
              <a:solidFill>
                <a:schemeClr val="tx1">
                  <a:lumMod val="50000"/>
                  <a:lumOff val="50000"/>
                </a:schemeClr>
              </a:solidFill>
            </a:endParaRPr>
          </a:p>
          <a:p>
            <a:r>
              <a:rPr lang="en-US" dirty="0">
                <a:solidFill>
                  <a:schemeClr val="tx1">
                    <a:lumMod val="50000"/>
                    <a:lumOff val="50000"/>
                  </a:schemeClr>
                </a:solidFill>
              </a:rPr>
              <a:t>914.329.7042</a:t>
            </a:r>
          </a:p>
        </p:txBody>
      </p:sp>
      <p:sp>
        <p:nvSpPr>
          <p:cNvPr id="6" name="TextBox 5">
            <a:extLst>
              <a:ext uri="{FF2B5EF4-FFF2-40B4-BE49-F238E27FC236}">
                <a16:creationId xmlns:a16="http://schemas.microsoft.com/office/drawing/2014/main" id="{23DB0DC1-46FC-4EC7-858C-0288823A2D34}"/>
              </a:ext>
            </a:extLst>
          </p:cNvPr>
          <p:cNvSpPr txBox="1"/>
          <p:nvPr userDrawn="1"/>
        </p:nvSpPr>
        <p:spPr>
          <a:xfrm>
            <a:off x="1" y="2613392"/>
            <a:ext cx="12192000" cy="1631216"/>
          </a:xfrm>
          <a:prstGeom prst="rect">
            <a:avLst/>
          </a:prstGeom>
          <a:noFill/>
        </p:spPr>
        <p:txBody>
          <a:bodyPr wrap="square" rtlCol="0" anchor="ctr">
            <a:spAutoFit/>
          </a:bodyPr>
          <a:lstStyle/>
          <a:p>
            <a:pPr algn="ctr"/>
            <a:r>
              <a:rPr lang="en-US" sz="2800" cap="all" baseline="0" dirty="0">
                <a:solidFill>
                  <a:schemeClr val="bg1"/>
                </a:solidFill>
                <a:latin typeface="+mn-lt"/>
              </a:rPr>
              <a:t>T</a:t>
            </a:r>
            <a:r>
              <a:rPr lang="en-US" sz="2800" cap="none" baseline="0" dirty="0">
                <a:solidFill>
                  <a:schemeClr val="bg1"/>
                </a:solidFill>
                <a:latin typeface="+mn-lt"/>
              </a:rPr>
              <a:t>hank You</a:t>
            </a:r>
            <a:endParaRPr lang="en-US" sz="2800" cap="all" baseline="0" dirty="0">
              <a:solidFill>
                <a:schemeClr val="bg1"/>
              </a:solidFill>
              <a:latin typeface="+mn-lt"/>
            </a:endParaRPr>
          </a:p>
          <a:p>
            <a:pPr algn="ctr"/>
            <a:r>
              <a:rPr lang="en-US" sz="2800" dirty="0">
                <a:solidFill>
                  <a:schemeClr val="bg1"/>
                </a:solidFill>
                <a:latin typeface="+mn-lt"/>
              </a:rPr>
              <a:t>Please consider subscribing to our newsletter:</a:t>
            </a:r>
            <a:br>
              <a:rPr lang="en-US" sz="2800" dirty="0">
                <a:solidFill>
                  <a:schemeClr val="bg1"/>
                </a:solidFill>
                <a:latin typeface="+mn-lt"/>
              </a:rPr>
            </a:br>
            <a:r>
              <a:rPr lang="en-US" sz="4400" dirty="0">
                <a:latin typeface="+mn-lt"/>
                <a:hlinkClick r:id="rId5"/>
              </a:rPr>
              <a:t>theLonskiGroup.com</a:t>
            </a:r>
            <a:endParaRPr lang="en-US" sz="2800" cap="all" baseline="0" dirty="0">
              <a:solidFill>
                <a:schemeClr val="bg1"/>
              </a:solidFill>
              <a:latin typeface="+mn-lt"/>
            </a:endParaRPr>
          </a:p>
        </p:txBody>
      </p:sp>
      <p:sp>
        <p:nvSpPr>
          <p:cNvPr id="2" name="Rectangle 2">
            <a:extLst>
              <a:ext uri="{FF2B5EF4-FFF2-40B4-BE49-F238E27FC236}">
                <a16:creationId xmlns:a16="http://schemas.microsoft.com/office/drawing/2014/main" id="{AC58ABF1-2AA4-4629-9C07-06AF946C131D}"/>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CA737F0D-3086-42BE-BE9B-D932B99C51B1}"/>
              </a:ext>
            </a:extLst>
          </p:cNvPr>
          <p:cNvSpPr txBox="1"/>
          <p:nvPr userDrawn="1"/>
        </p:nvSpPr>
        <p:spPr>
          <a:xfrm>
            <a:off x="1304925" y="216002"/>
            <a:ext cx="6443295" cy="584775"/>
          </a:xfrm>
          <a:prstGeom prst="rect">
            <a:avLst/>
          </a:prstGeom>
          <a:noFill/>
        </p:spPr>
        <p:txBody>
          <a:bodyPr wrap="square" rtlCol="0" anchor="ctr">
            <a:spAutoFit/>
          </a:bodyPr>
          <a:lstStyle/>
          <a:p>
            <a:r>
              <a:rPr lang="en-US" sz="3200" cap="none" spc="200" baseline="0" dirty="0">
                <a:solidFill>
                  <a:srgbClr val="478EA4"/>
                </a:solidFill>
                <a:latin typeface="Montserrat SemiBold" panose="00000700000000000000" pitchFamily="2" charset="0"/>
              </a:rPr>
              <a:t>The Lonski Group</a:t>
            </a:r>
            <a:endParaRPr lang="en-US" sz="7200" cap="none" spc="200" baseline="0" dirty="0">
              <a:solidFill>
                <a:srgbClr val="478EA4"/>
              </a:solidFill>
              <a:latin typeface="Montserrat SemiBold" panose="00000700000000000000" pitchFamily="2" charset="0"/>
            </a:endParaRPr>
          </a:p>
        </p:txBody>
      </p:sp>
      <p:pic>
        <p:nvPicPr>
          <p:cNvPr id="15" name="Picture 14" descr="Logo&#10;&#10;Description automatically generated">
            <a:extLst>
              <a:ext uri="{FF2B5EF4-FFF2-40B4-BE49-F238E27FC236}">
                <a16:creationId xmlns:a16="http://schemas.microsoft.com/office/drawing/2014/main" id="{3E9E9CA5-771A-4E02-805E-93B0B47CFB6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5080" t="11058" r="31810" b="23258"/>
          <a:stretch/>
        </p:blipFill>
        <p:spPr>
          <a:xfrm>
            <a:off x="161925" y="-25540"/>
            <a:ext cx="981076" cy="1067723"/>
          </a:xfrm>
          <a:prstGeom prst="rect">
            <a:avLst/>
          </a:prstGeom>
        </p:spPr>
      </p:pic>
    </p:spTree>
    <p:extLst>
      <p:ext uri="{BB962C8B-B14F-4D97-AF65-F5344CB8AC3E}">
        <p14:creationId xmlns:p14="http://schemas.microsoft.com/office/powerpoint/2010/main" val="8080010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EA039-B43B-41B7-AE13-45F9E2C10C5F}"/>
              </a:ext>
            </a:extLst>
          </p:cNvPr>
          <p:cNvSpPr>
            <a:spLocks noGrp="1"/>
          </p:cNvSpPr>
          <p:nvPr>
            <p:ph type="title"/>
          </p:nvPr>
        </p:nvSpPr>
        <p:spPr>
          <a:xfrm>
            <a:off x="838200" y="365126"/>
            <a:ext cx="10515600" cy="641594"/>
          </a:xfrm>
          <a:prstGeom prst="rect">
            <a:avLst/>
          </a:prstGeom>
        </p:spPr>
        <p:txBody>
          <a:bodyPr vert="horz" lIns="91440" tIns="45720" rIns="91440" bIns="45720" rtlCol="0" anchor="ctr">
            <a:normAutofit/>
          </a:bodyPr>
          <a:lstStyle/>
          <a:p>
            <a:r>
              <a:rPr lang="en-US" dirty="0"/>
              <a:t>Headline</a:t>
            </a:r>
          </a:p>
        </p:txBody>
      </p:sp>
      <p:sp>
        <p:nvSpPr>
          <p:cNvPr id="3" name="Text Placeholder 2">
            <a:extLst>
              <a:ext uri="{FF2B5EF4-FFF2-40B4-BE49-F238E27FC236}">
                <a16:creationId xmlns:a16="http://schemas.microsoft.com/office/drawing/2014/main" id="{DC5683E6-D2FB-49F5-BE1F-63DB5C780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a:extLst>
              <a:ext uri="{FF2B5EF4-FFF2-40B4-BE49-F238E27FC236}">
                <a16:creationId xmlns:a16="http://schemas.microsoft.com/office/drawing/2014/main" id="{B4ED37BC-C301-4BFB-A9A2-AB7A86F07D14}"/>
              </a:ext>
            </a:extLst>
          </p:cNvPr>
          <p:cNvSpPr>
            <a:spLocks noGrp="1"/>
          </p:cNvSpPr>
          <p:nvPr>
            <p:ph type="sldNum" sz="quarter" idx="4"/>
          </p:nvPr>
        </p:nvSpPr>
        <p:spPr>
          <a:xfrm>
            <a:off x="10364524" y="6356350"/>
            <a:ext cx="989275" cy="365125"/>
          </a:xfrm>
          <a:prstGeom prst="rect">
            <a:avLst/>
          </a:prstGeom>
        </p:spPr>
        <p:txBody>
          <a:bodyPr vert="horz" lIns="91440" tIns="45720" rIns="91440" bIns="45720" rtlCol="0" anchor="ctr"/>
          <a:lstStyle>
            <a:lvl1pPr algn="r">
              <a:defRPr sz="1200">
                <a:solidFill>
                  <a:srgbClr val="478EA4"/>
                </a:solidFill>
              </a:defRPr>
            </a:lvl1pPr>
          </a:lstStyle>
          <a:p>
            <a:fld id="{FC150DE4-D193-43A6-8FDA-030E274477F1}" type="slidenum">
              <a:rPr lang="en-US" smtClean="0"/>
              <a:pPr/>
              <a:t>‹#›</a:t>
            </a:fld>
            <a:endParaRPr lang="en-US" dirty="0"/>
          </a:p>
        </p:txBody>
      </p:sp>
      <p:sp>
        <p:nvSpPr>
          <p:cNvPr id="6" name="Rectangle 5">
            <a:extLst>
              <a:ext uri="{FF2B5EF4-FFF2-40B4-BE49-F238E27FC236}">
                <a16:creationId xmlns:a16="http://schemas.microsoft.com/office/drawing/2014/main" id="{1E2BDA25-AB9D-4BB3-A229-916837A6431E}"/>
              </a:ext>
            </a:extLst>
          </p:cNvPr>
          <p:cNvSpPr/>
          <p:nvPr userDrawn="1"/>
        </p:nvSpPr>
        <p:spPr>
          <a:xfrm>
            <a:off x="838200" y="6369635"/>
            <a:ext cx="2451312" cy="338554"/>
          </a:xfrm>
          <a:prstGeom prst="rect">
            <a:avLst/>
          </a:prstGeom>
        </p:spPr>
        <p:txBody>
          <a:bodyPr wrap="none">
            <a:spAutoFit/>
          </a:bodyPr>
          <a:lstStyle/>
          <a:p>
            <a:r>
              <a:rPr lang="en-US" sz="1600" cap="none" spc="200" baseline="0" dirty="0">
                <a:solidFill>
                  <a:srgbClr val="478EA4"/>
                </a:solidFill>
                <a:latin typeface="Montserrat SemiBold" panose="00000700000000000000" pitchFamily="2" charset="0"/>
              </a:rPr>
              <a:t>The Lonski Group</a:t>
            </a:r>
          </a:p>
        </p:txBody>
      </p:sp>
      <p:pic>
        <p:nvPicPr>
          <p:cNvPr id="7" name="Picture 6" descr="Logo&#10;&#10;Description automatically generated">
            <a:extLst>
              <a:ext uri="{FF2B5EF4-FFF2-40B4-BE49-F238E27FC236}">
                <a16:creationId xmlns:a16="http://schemas.microsoft.com/office/drawing/2014/main" id="{213EBE6E-464B-4C57-A8C2-1BCB08BD41F0}"/>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5080" t="11058" r="31810" b="23258"/>
          <a:stretch/>
        </p:blipFill>
        <p:spPr>
          <a:xfrm>
            <a:off x="533399" y="6389754"/>
            <a:ext cx="304801" cy="331721"/>
          </a:xfrm>
          <a:prstGeom prst="rect">
            <a:avLst/>
          </a:prstGeom>
        </p:spPr>
      </p:pic>
    </p:spTree>
    <p:extLst>
      <p:ext uri="{BB962C8B-B14F-4D97-AF65-F5344CB8AC3E}">
        <p14:creationId xmlns:p14="http://schemas.microsoft.com/office/powerpoint/2010/main" val="27374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3A455-04EF-454D-9596-2E9F86509DCB}"/>
              </a:ext>
            </a:extLst>
          </p:cNvPr>
          <p:cNvSpPr>
            <a:spLocks noGrp="1"/>
          </p:cNvSpPr>
          <p:nvPr>
            <p:ph type="body" sz="quarter" idx="10"/>
          </p:nvPr>
        </p:nvSpPr>
        <p:spPr>
          <a:xfrm>
            <a:off x="403226" y="4106804"/>
            <a:ext cx="11385131" cy="1067722"/>
          </a:xfrm>
        </p:spPr>
        <p:txBody>
          <a:bodyPr>
            <a:noAutofit/>
          </a:bodyPr>
          <a:lstStyle/>
          <a:p>
            <a:r>
              <a:rPr lang="en-US" sz="3600" dirty="0"/>
              <a:t>Downside Dominates Until Rapid Inflation Ends</a:t>
            </a:r>
          </a:p>
        </p:txBody>
      </p:sp>
      <p:sp>
        <p:nvSpPr>
          <p:cNvPr id="3" name="Text Placeholder 2">
            <a:extLst>
              <a:ext uri="{FF2B5EF4-FFF2-40B4-BE49-F238E27FC236}">
                <a16:creationId xmlns:a16="http://schemas.microsoft.com/office/drawing/2014/main" id="{4D8F885B-2EA2-4211-B6F8-9E9DBE5EDA94}"/>
              </a:ext>
            </a:extLst>
          </p:cNvPr>
          <p:cNvSpPr>
            <a:spLocks noGrp="1"/>
          </p:cNvSpPr>
          <p:nvPr>
            <p:ph type="body" sz="quarter" idx="13"/>
          </p:nvPr>
        </p:nvSpPr>
        <p:spPr/>
        <p:txBody>
          <a:bodyPr/>
          <a:lstStyle/>
          <a:p>
            <a:r>
              <a:rPr lang="en-US" dirty="0"/>
              <a:t>Prepared for: SURFA</a:t>
            </a:r>
          </a:p>
        </p:txBody>
      </p:sp>
      <p:sp>
        <p:nvSpPr>
          <p:cNvPr id="4" name="Text Placeholder 3">
            <a:extLst>
              <a:ext uri="{FF2B5EF4-FFF2-40B4-BE49-F238E27FC236}">
                <a16:creationId xmlns:a16="http://schemas.microsoft.com/office/drawing/2014/main" id="{1DD18E3B-4882-4D0F-A410-31C42E3ED9B5}"/>
              </a:ext>
            </a:extLst>
          </p:cNvPr>
          <p:cNvSpPr>
            <a:spLocks noGrp="1"/>
          </p:cNvSpPr>
          <p:nvPr>
            <p:ph type="body" sz="quarter" idx="14"/>
          </p:nvPr>
        </p:nvSpPr>
        <p:spPr/>
        <p:txBody>
          <a:bodyPr>
            <a:normAutofit lnSpcReduction="10000"/>
          </a:bodyPr>
          <a:lstStyle/>
          <a:p>
            <a:r>
              <a:rPr lang="en-US" dirty="0"/>
              <a:t>John Lonski, President</a:t>
            </a:r>
          </a:p>
        </p:txBody>
      </p:sp>
      <p:sp>
        <p:nvSpPr>
          <p:cNvPr id="5" name="Text Placeholder 4">
            <a:extLst>
              <a:ext uri="{FF2B5EF4-FFF2-40B4-BE49-F238E27FC236}">
                <a16:creationId xmlns:a16="http://schemas.microsoft.com/office/drawing/2014/main" id="{7D161A47-5E45-461F-B077-B11FDB98C803}"/>
              </a:ext>
            </a:extLst>
          </p:cNvPr>
          <p:cNvSpPr>
            <a:spLocks noGrp="1"/>
          </p:cNvSpPr>
          <p:nvPr>
            <p:ph type="body" sz="quarter" idx="15"/>
          </p:nvPr>
        </p:nvSpPr>
        <p:spPr/>
        <p:txBody>
          <a:bodyPr>
            <a:normAutofit lnSpcReduction="10000"/>
          </a:bodyPr>
          <a:lstStyle/>
          <a:p>
            <a:r>
              <a:rPr lang="en-US" dirty="0"/>
              <a:t>April 2023</a:t>
            </a:r>
          </a:p>
        </p:txBody>
      </p:sp>
    </p:spTree>
    <p:extLst>
      <p:ext uri="{BB962C8B-B14F-4D97-AF65-F5344CB8AC3E}">
        <p14:creationId xmlns:p14="http://schemas.microsoft.com/office/powerpoint/2010/main" val="31437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4000" b="1" dirty="0"/>
              <a:t>US Avoids Labor Market Pain for Now</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10</a:t>
            </a:fld>
            <a:endParaRPr lang="en-US" dirty="0"/>
          </a:p>
        </p:txBody>
      </p:sp>
    </p:spTree>
    <p:extLst>
      <p:ext uri="{BB962C8B-B14F-4D97-AF65-F5344CB8AC3E}">
        <p14:creationId xmlns:p14="http://schemas.microsoft.com/office/powerpoint/2010/main" val="306740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911163"/>
            <a:ext cx="11538857" cy="851847"/>
          </a:xfrm>
        </p:spPr>
        <p:txBody>
          <a:bodyPr>
            <a:normAutofit fontScale="90000"/>
          </a:bodyPr>
          <a:lstStyle/>
          <a:p>
            <a:r>
              <a:rPr lang="en-US" sz="2700" b="1" i="0" u="none" strike="noStrike" dirty="0">
                <a:solidFill>
                  <a:srgbClr val="000000"/>
                </a:solidFill>
                <a:effectLst/>
                <a:latin typeface="Montserrat Black" panose="00000A00000000000000" pitchFamily="2" charset="0"/>
              </a:rPr>
              <a:t>Consensus outlook for the unemployment rate suggests nothing worse than a mild recession</a:t>
            </a:r>
            <a:br>
              <a:rPr lang="en-US" sz="2700" b="1" i="0" u="none" strike="noStrike" dirty="0">
                <a:solidFill>
                  <a:srgbClr val="000000"/>
                </a:solidFill>
                <a:effectLst/>
                <a:latin typeface="Montserrat Black" panose="00000A00000000000000" pitchFamily="2" charset="0"/>
              </a:rPr>
            </a:br>
            <a:br>
              <a:rPr lang="en-US" sz="2700" b="1" i="0" u="none" strike="noStrike" dirty="0">
                <a:solidFill>
                  <a:srgbClr val="000000"/>
                </a:solidFill>
                <a:effectLst/>
                <a:latin typeface="Montserrat Black" panose="00000A00000000000000" pitchFamily="2" charset="0"/>
              </a:rPr>
            </a:b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11</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377976" y="6217850"/>
            <a:ext cx="6481185" cy="276999"/>
          </a:xfrm>
          <a:prstGeom prst="rect">
            <a:avLst/>
          </a:prstGeom>
        </p:spPr>
        <p:txBody>
          <a:bodyPr wrap="square">
            <a:spAutoFit/>
          </a:bodyPr>
          <a:lstStyle/>
          <a:p>
            <a:pPr algn="r"/>
            <a:r>
              <a:rPr lang="en-US" sz="1200" i="1" u="none" strike="noStrike" dirty="0">
                <a:effectLst/>
                <a:latin typeface="Arial" panose="020B0604020202020204" pitchFamily="34" charset="0"/>
              </a:rPr>
              <a:t>source: BLS, Blue Chip Economic Indicators, NBER, The Lonski Group</a:t>
            </a:r>
            <a:endParaRPr lang="en-US" sz="1200" dirty="0"/>
          </a:p>
        </p:txBody>
      </p:sp>
      <p:sp>
        <p:nvSpPr>
          <p:cNvPr id="15" name="Content Placeholder 14">
            <a:extLst>
              <a:ext uri="{FF2B5EF4-FFF2-40B4-BE49-F238E27FC236}">
                <a16:creationId xmlns:a16="http://schemas.microsoft.com/office/drawing/2014/main" id="{A8739A67-BEFD-48F0-9775-8426A1A10E8D}"/>
              </a:ext>
            </a:extLst>
          </p:cNvPr>
          <p:cNvSpPr>
            <a:spLocks noGrp="1"/>
          </p:cNvSpPr>
          <p:nvPr>
            <p:ph sz="quarter" idx="12"/>
          </p:nvPr>
        </p:nvSpPr>
        <p:spPr>
          <a:xfrm>
            <a:off x="653143" y="1025827"/>
            <a:ext cx="10700656" cy="447868"/>
          </a:xfrm>
        </p:spPr>
        <p:txBody>
          <a:bodyPr>
            <a:noAutofit/>
          </a:bodyPr>
          <a:lstStyle/>
          <a:p>
            <a:r>
              <a:rPr lang="en-US" sz="1600" dirty="0">
                <a:solidFill>
                  <a:srgbClr val="000000"/>
                </a:solidFill>
                <a:latin typeface="+mn-lt"/>
              </a:rPr>
              <a:t>If jobless rate’s 3-month average rises by 1/4 percentage point from low, recession may be present.</a:t>
            </a:r>
            <a:endParaRPr lang="en-US" sz="1600" dirty="0">
              <a:latin typeface="+mn-lt"/>
            </a:endParaRPr>
          </a:p>
        </p:txBody>
      </p:sp>
      <p:pic>
        <p:nvPicPr>
          <p:cNvPr id="5" name="Picture 4">
            <a:extLst>
              <a:ext uri="{FF2B5EF4-FFF2-40B4-BE49-F238E27FC236}">
                <a16:creationId xmlns:a16="http://schemas.microsoft.com/office/drawing/2014/main" id="{2C20377A-00C8-A3A0-9632-AA1EAE8F3D5B}"/>
              </a:ext>
            </a:extLst>
          </p:cNvPr>
          <p:cNvPicPr>
            <a:picLocks noChangeAspect="1"/>
          </p:cNvPicPr>
          <p:nvPr/>
        </p:nvPicPr>
        <p:blipFill>
          <a:blip r:embed="rId2"/>
          <a:stretch>
            <a:fillRect/>
          </a:stretch>
        </p:blipFill>
        <p:spPr>
          <a:xfrm>
            <a:off x="1474237" y="1473695"/>
            <a:ext cx="9384924" cy="4649559"/>
          </a:xfrm>
          <a:prstGeom prst="rect">
            <a:avLst/>
          </a:prstGeom>
        </p:spPr>
      </p:pic>
    </p:spTree>
    <p:extLst>
      <p:ext uri="{BB962C8B-B14F-4D97-AF65-F5344CB8AC3E}">
        <p14:creationId xmlns:p14="http://schemas.microsoft.com/office/powerpoint/2010/main" val="27984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275518" y="373786"/>
            <a:ext cx="11795902" cy="605928"/>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3300" b="1" dirty="0">
                <a:solidFill>
                  <a:srgbClr val="000000"/>
                </a:solidFill>
                <a:latin typeface="Montserrat ExtraBold" panose="00000900000000000000" pitchFamily="2" charset="0"/>
              </a:rPr>
              <a:t>Recent jobs growth suffers from bad breadth</a:t>
            </a:r>
            <a:br>
              <a:rPr lang="en-US" sz="33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12</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3340359" y="6169891"/>
            <a:ext cx="7613968" cy="307777"/>
          </a:xfrm>
          <a:prstGeom prst="rect">
            <a:avLst/>
          </a:prstGeom>
        </p:spPr>
        <p:txBody>
          <a:bodyPr wrap="square">
            <a:spAutoFit/>
          </a:bodyPr>
          <a:lstStyle/>
          <a:p>
            <a:pPr algn="r"/>
            <a:r>
              <a:rPr lang="en-US" sz="1400" b="0" i="1" u="none" strike="noStrike" dirty="0">
                <a:solidFill>
                  <a:srgbClr val="000000"/>
                </a:solidFill>
                <a:effectLst/>
                <a:latin typeface="Arial" panose="020B0604020202020204" pitchFamily="34" charset="0"/>
              </a:rPr>
              <a:t>source: BLS, The Lonski Group</a:t>
            </a:r>
            <a:endParaRPr lang="en-US" sz="1400" dirty="0">
              <a:solidFill>
                <a:schemeClr val="bg2">
                  <a:lumMod val="50000"/>
                </a:schemeClr>
              </a:solidFill>
            </a:endParaRPr>
          </a:p>
        </p:txBody>
      </p:sp>
      <p:pic>
        <p:nvPicPr>
          <p:cNvPr id="14" name="Picture 13">
            <a:extLst>
              <a:ext uri="{FF2B5EF4-FFF2-40B4-BE49-F238E27FC236}">
                <a16:creationId xmlns:a16="http://schemas.microsoft.com/office/drawing/2014/main" id="{D373BFFD-5CC6-9C4A-0CA9-5D9D40AED192}"/>
              </a:ext>
            </a:extLst>
          </p:cNvPr>
          <p:cNvPicPr>
            <a:picLocks noChangeAspect="1"/>
          </p:cNvPicPr>
          <p:nvPr/>
        </p:nvPicPr>
        <p:blipFill>
          <a:blip r:embed="rId2"/>
          <a:stretch>
            <a:fillRect/>
          </a:stretch>
        </p:blipFill>
        <p:spPr>
          <a:xfrm>
            <a:off x="1875453" y="1166330"/>
            <a:ext cx="8565502" cy="5019869"/>
          </a:xfrm>
          <a:prstGeom prst="rect">
            <a:avLst/>
          </a:prstGeom>
        </p:spPr>
      </p:pic>
    </p:spTree>
    <p:extLst>
      <p:ext uri="{BB962C8B-B14F-4D97-AF65-F5344CB8AC3E}">
        <p14:creationId xmlns:p14="http://schemas.microsoft.com/office/powerpoint/2010/main" val="165787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849073"/>
            <a:ext cx="11094936" cy="609756"/>
          </a:xfrm>
        </p:spPr>
        <p:txBody>
          <a:bodyPr>
            <a:normAutofit fontScale="90000"/>
          </a:bodyPr>
          <a:lstStyle/>
          <a:p>
            <a:pPr>
              <a:lnSpc>
                <a:spcPct val="100000"/>
              </a:lnSpc>
            </a:pPr>
            <a:r>
              <a:rPr lang="en-US" sz="2400" b="1" i="0" u="none" strike="noStrike" dirty="0">
                <a:solidFill>
                  <a:srgbClr val="000000"/>
                </a:solidFill>
                <a:effectLst/>
                <a:latin typeface="Montserrat ExtraBold" panose="00000900000000000000" pitchFamily="2" charset="0"/>
              </a:rPr>
              <a:t>Steepest upswing by unit labor costs since 1979-1982 complements recession forecasts</a:t>
            </a:r>
            <a:br>
              <a:rPr lang="en-US" sz="2400" b="1" i="0" u="none" strike="noStrike" dirty="0">
                <a:solidFill>
                  <a:srgbClr val="000000"/>
                </a:solidFill>
                <a:effectLst/>
                <a:latin typeface="Montserrat ExtraBold" panose="00000900000000000000" pitchFamily="2" charset="0"/>
              </a:rPr>
            </a:br>
            <a:br>
              <a:rPr lang="en-US" sz="1300" b="1" i="0" u="none" strike="noStrike" dirty="0">
                <a:solidFill>
                  <a:srgbClr val="000000"/>
                </a:solidFill>
                <a:effectLst/>
                <a:latin typeface="+mn-lt"/>
              </a:rPr>
            </a:br>
            <a:r>
              <a:rPr lang="en-US" sz="1300" i="0" u="none" strike="noStrike" dirty="0">
                <a:solidFill>
                  <a:srgbClr val="000000"/>
                </a:solidFill>
                <a:effectLst/>
                <a:latin typeface="+mn-lt"/>
              </a:rPr>
              <a:t>2022’s 6.5% climb by unit labor costs stems from a 4.7% increase by labor compensation per hour and a -1.7% contraction by labor productivity</a:t>
            </a:r>
            <a:br>
              <a:rPr lang="en-US" sz="1300" dirty="0">
                <a:solidFill>
                  <a:srgbClr val="000000"/>
                </a:solidFill>
                <a:latin typeface="+mn-lt"/>
              </a:rPr>
            </a:br>
            <a:br>
              <a:rPr lang="en-US" sz="1300" dirty="0">
                <a:solidFill>
                  <a:srgbClr val="000000"/>
                </a:solidFill>
                <a:latin typeface="+mn-lt"/>
              </a:rPr>
            </a:br>
            <a:r>
              <a:rPr lang="en-US" sz="1300" dirty="0">
                <a:solidFill>
                  <a:srgbClr val="000000"/>
                </a:solidFill>
                <a:latin typeface="+mn-lt"/>
              </a:rPr>
              <a:t>2017-2019’s averages are 2.0% for unit labor costs, 3.6% for hourly labor compensation, and 1.6% for labor productivity.</a:t>
            </a:r>
            <a:endParaRPr lang="en-US" sz="13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13</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3965510" y="6115209"/>
            <a:ext cx="7119257" cy="307777"/>
          </a:xfrm>
          <a:prstGeom prst="rect">
            <a:avLst/>
          </a:prstGeom>
        </p:spPr>
        <p:txBody>
          <a:bodyPr wrap="square">
            <a:spAutoFit/>
          </a:bodyPr>
          <a:lstStyle/>
          <a:p>
            <a:pPr algn="r"/>
            <a:r>
              <a:rPr lang="en-US" sz="1400" b="0" i="1" u="none" strike="noStrike" dirty="0">
                <a:solidFill>
                  <a:srgbClr val="000000"/>
                </a:solidFill>
                <a:effectLst/>
                <a:latin typeface="Arial" panose="020B0604020202020204" pitchFamily="34" charset="0"/>
              </a:rPr>
              <a:t>annual % change of moving yearlong average; source: BLS, NBER, The Lonski Group</a:t>
            </a:r>
            <a:endParaRPr lang="en-US" sz="1400" i="1" dirty="0"/>
          </a:p>
        </p:txBody>
      </p:sp>
      <p:pic>
        <p:nvPicPr>
          <p:cNvPr id="6" name="Chart Placeholder 5">
            <a:extLst>
              <a:ext uri="{FF2B5EF4-FFF2-40B4-BE49-F238E27FC236}">
                <a16:creationId xmlns:a16="http://schemas.microsoft.com/office/drawing/2014/main" id="{256847FC-31F4-2656-F4A6-6A07A2367F61}"/>
              </a:ext>
            </a:extLst>
          </p:cNvPr>
          <p:cNvPicPr>
            <a:picLocks noGrp="1" noChangeAspect="1"/>
          </p:cNvPicPr>
          <p:nvPr>
            <p:ph type="chart" sz="quarter" idx="13"/>
          </p:nvPr>
        </p:nvPicPr>
        <p:blipFill>
          <a:blip r:embed="rId2"/>
          <a:stretch>
            <a:fillRect/>
          </a:stretch>
        </p:blipFill>
        <p:spPr>
          <a:xfrm>
            <a:off x="1362269" y="1959429"/>
            <a:ext cx="9190653" cy="4038844"/>
          </a:xfrm>
          <a:prstGeom prst="rect">
            <a:avLst/>
          </a:prstGeom>
        </p:spPr>
      </p:pic>
    </p:spTree>
    <p:extLst>
      <p:ext uri="{BB962C8B-B14F-4D97-AF65-F5344CB8AC3E}">
        <p14:creationId xmlns:p14="http://schemas.microsoft.com/office/powerpoint/2010/main" val="88667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275518" y="373786"/>
            <a:ext cx="11795902" cy="1133510"/>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700" b="1" i="0" u="none" strike="noStrike" dirty="0">
                <a:solidFill>
                  <a:srgbClr val="000000"/>
                </a:solidFill>
                <a:effectLst/>
                <a:latin typeface="Montserrat ExtraBold" panose="00000900000000000000" pitchFamily="2" charset="0"/>
              </a:rPr>
              <a:t>Demographic change portends record small monthly increases by jobs during the next 10 years ended 2033</a:t>
            </a:r>
            <a:br>
              <a:rPr lang="en-US" sz="27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r>
              <a:rPr lang="en-US" sz="1800" b="0" i="0" u="none" strike="noStrike" dirty="0">
                <a:effectLst/>
                <a:latin typeface="Arial" panose="020B0604020202020204" pitchFamily="34" charset="0"/>
              </a:rPr>
              <a:t>Expect the median monthly addition to payrolls to drop from 208K for the 10-years-ended 2022 to 65K for the next 10-years.</a:t>
            </a:r>
            <a:br>
              <a:rPr lang="en-US" sz="1800" dirty="0">
                <a:solidFill>
                  <a:srgbClr val="000000"/>
                </a:solidFill>
                <a:latin typeface="+mn-lt"/>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14</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3340359" y="6169891"/>
            <a:ext cx="7613968" cy="307777"/>
          </a:xfrm>
          <a:prstGeom prst="rect">
            <a:avLst/>
          </a:prstGeom>
        </p:spPr>
        <p:txBody>
          <a:bodyPr wrap="square">
            <a:spAutoFit/>
          </a:bodyPr>
          <a:lstStyle/>
          <a:p>
            <a:pPr algn="r"/>
            <a:r>
              <a:rPr lang="en-US" sz="1400" b="0" i="1" u="none" strike="noStrike" dirty="0">
                <a:solidFill>
                  <a:srgbClr val="000000"/>
                </a:solidFill>
                <a:effectLst/>
                <a:latin typeface="Arial" panose="020B0604020202020204" pitchFamily="34" charset="0"/>
              </a:rPr>
              <a:t>source: Blue Chip Economic Indicators, Bloomberg, CBO, The Lonski Group</a:t>
            </a:r>
            <a:endParaRPr lang="en-US" sz="14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9" name="Chart Placeholder 8">
            <a:extLst>
              <a:ext uri="{FF2B5EF4-FFF2-40B4-BE49-F238E27FC236}">
                <a16:creationId xmlns:a16="http://schemas.microsoft.com/office/drawing/2014/main" id="{D3294467-50C8-DF32-09A1-139817455BC2}"/>
              </a:ext>
            </a:extLst>
          </p:cNvPr>
          <p:cNvPicPr>
            <a:picLocks noGrp="1" noChangeAspect="1"/>
          </p:cNvPicPr>
          <p:nvPr>
            <p:ph type="chart" sz="quarter" idx="13"/>
          </p:nvPr>
        </p:nvPicPr>
        <p:blipFill>
          <a:blip r:embed="rId2"/>
          <a:stretch>
            <a:fillRect/>
          </a:stretch>
        </p:blipFill>
        <p:spPr>
          <a:xfrm>
            <a:off x="1436914" y="1763486"/>
            <a:ext cx="8927610" cy="4282751"/>
          </a:xfrm>
          <a:prstGeom prst="rect">
            <a:avLst/>
          </a:prstGeom>
        </p:spPr>
      </p:pic>
    </p:spTree>
    <p:extLst>
      <p:ext uri="{BB962C8B-B14F-4D97-AF65-F5344CB8AC3E}">
        <p14:creationId xmlns:p14="http://schemas.microsoft.com/office/powerpoint/2010/main" val="44416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275518" y="411110"/>
            <a:ext cx="11795902" cy="1133510"/>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3100" b="1" i="0" u="none" strike="noStrike" dirty="0">
                <a:solidFill>
                  <a:srgbClr val="000000"/>
                </a:solidFill>
                <a:effectLst/>
                <a:latin typeface="Montserrat ExtraBold" panose="00000900000000000000" pitchFamily="2" charset="0"/>
              </a:rPr>
              <a:t>Economic growth slows as the US ages</a:t>
            </a:r>
            <a:br>
              <a:rPr lang="en-US" sz="31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The</a:t>
            </a:r>
            <a:r>
              <a:rPr lang="en-US" sz="1800" i="0" u="none" strike="noStrike" dirty="0">
                <a:solidFill>
                  <a:srgbClr val="000000"/>
                </a:solidFill>
                <a:effectLst/>
                <a:latin typeface="+mn-lt"/>
              </a:rPr>
              <a:t> US’ median age of 28 years in 1970 resembles median age of current day India.</a:t>
            </a:r>
            <a:br>
              <a:rPr lang="en-US" sz="1800" i="0" u="none" strike="noStrike" dirty="0">
                <a:solidFill>
                  <a:srgbClr val="000000"/>
                </a:solidFill>
                <a:effectLst/>
                <a:latin typeface="+mn-lt"/>
              </a:rPr>
            </a:br>
            <a:br>
              <a:rPr lang="en-US" sz="1800" dirty="0">
                <a:solidFill>
                  <a:srgbClr val="000000"/>
                </a:solidFill>
                <a:latin typeface="+mn-lt"/>
              </a:rPr>
            </a:br>
            <a:r>
              <a:rPr lang="en-US" sz="1800" dirty="0">
                <a:solidFill>
                  <a:srgbClr val="000000"/>
                </a:solidFill>
                <a:latin typeface="+mn-lt"/>
              </a:rPr>
              <a:t>Labor productivity and immigration are important unknowns regarding long-term economic growth.</a:t>
            </a:r>
            <a:br>
              <a:rPr lang="en-US" sz="1800" dirty="0">
                <a:solidFill>
                  <a:srgbClr val="000000"/>
                </a:solidFill>
                <a:latin typeface="+mn-lt"/>
              </a:rPr>
            </a:br>
            <a:br>
              <a:rPr lang="en-US" sz="1800" dirty="0">
                <a:solidFill>
                  <a:srgbClr val="000000"/>
                </a:solidFill>
                <a:latin typeface="+mn-lt"/>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15</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7223361" y="6169891"/>
            <a:ext cx="3730966" cy="276999"/>
          </a:xfrm>
          <a:prstGeom prst="rect">
            <a:avLst/>
          </a:prstGeom>
        </p:spPr>
        <p:txBody>
          <a:bodyPr wrap="square">
            <a:spAutoFit/>
          </a:bodyPr>
          <a:lstStyle/>
          <a:p>
            <a:pPr algn="r"/>
            <a:r>
              <a:rPr lang="en-US" sz="1200" b="0" i="1" u="none" strike="noStrike" dirty="0">
                <a:solidFill>
                  <a:srgbClr val="000000"/>
                </a:solidFill>
                <a:effectLst/>
              </a:rPr>
              <a:t>source: CIA, UN, BEA, The Lonski Group</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Chart Placeholder 5">
            <a:extLst>
              <a:ext uri="{FF2B5EF4-FFF2-40B4-BE49-F238E27FC236}">
                <a16:creationId xmlns:a16="http://schemas.microsoft.com/office/drawing/2014/main" id="{C5E3423A-CA07-49B4-98A7-0E466A44C35E}"/>
              </a:ext>
            </a:extLst>
          </p:cNvPr>
          <p:cNvPicPr>
            <a:picLocks noGrp="1" noChangeAspect="1"/>
          </p:cNvPicPr>
          <p:nvPr>
            <p:ph type="chart" sz="quarter" idx="13"/>
          </p:nvPr>
        </p:nvPicPr>
        <p:blipFill>
          <a:blip r:embed="rId2"/>
          <a:stretch>
            <a:fillRect/>
          </a:stretch>
        </p:blipFill>
        <p:spPr>
          <a:xfrm>
            <a:off x="1108364" y="1810328"/>
            <a:ext cx="9966036" cy="4269644"/>
          </a:xfrm>
          <a:prstGeom prst="rect">
            <a:avLst/>
          </a:prstGeom>
        </p:spPr>
      </p:pic>
    </p:spTree>
    <p:extLst>
      <p:ext uri="{BB962C8B-B14F-4D97-AF65-F5344CB8AC3E}">
        <p14:creationId xmlns:p14="http://schemas.microsoft.com/office/powerpoint/2010/main" val="144553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275518" y="280476"/>
            <a:ext cx="11795902" cy="1133510"/>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3100" b="1" dirty="0">
                <a:solidFill>
                  <a:srgbClr val="000000"/>
                </a:solidFill>
                <a:latin typeface="Montserrat ExtraBold" panose="00000900000000000000" pitchFamily="2" charset="0"/>
              </a:rPr>
            </a:br>
            <a:r>
              <a:rPr lang="en-US" sz="3100" b="1" i="0" u="none" strike="noStrike" dirty="0">
                <a:solidFill>
                  <a:srgbClr val="000000"/>
                </a:solidFill>
                <a:effectLst/>
                <a:latin typeface="Montserrat ExtraBold" panose="00000900000000000000" pitchFamily="2" charset="0"/>
              </a:rPr>
              <a:t>Boomers go from making the workforce very young in the 1970s to much older in the 2020s</a:t>
            </a:r>
            <a:br>
              <a:rPr lang="en-US" sz="31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mj-lt"/>
              </a:rPr>
            </a:br>
            <a:r>
              <a:rPr lang="en-US" sz="1800" b="0" i="0" u="none" strike="noStrike" dirty="0">
                <a:effectLst/>
                <a:latin typeface="+mn-lt"/>
              </a:rPr>
              <a:t>"I'd rather be in my 20s in the 70s than in my 70s in the 20s“, Joe Walsh.</a:t>
            </a:r>
            <a:br>
              <a:rPr lang="en-US" sz="1800" b="0" i="0" u="none" strike="noStrike" dirty="0">
                <a:effectLst/>
                <a:latin typeface="+mn-lt"/>
              </a:rPr>
            </a:br>
            <a:r>
              <a:rPr lang="en-US" sz="1800" b="0" i="0" u="none" strike="noStrike" dirty="0">
                <a:effectLst/>
                <a:latin typeface="+mn-lt"/>
              </a:rPr>
              <a:t>,</a:t>
            </a:r>
            <a:br>
              <a:rPr lang="en-US" sz="1800" i="0" u="none" strike="noStrike" dirty="0">
                <a:solidFill>
                  <a:srgbClr val="000000"/>
                </a:solidFill>
                <a:effectLst/>
                <a:latin typeface="+mn-lt"/>
              </a:rPr>
            </a:br>
            <a:r>
              <a:rPr lang="en-US" sz="1800" i="0" u="none" strike="noStrike" dirty="0">
                <a:solidFill>
                  <a:srgbClr val="000000"/>
                </a:solidFill>
                <a:effectLst/>
                <a:latin typeface="+mn-lt"/>
              </a:rPr>
              <a:t>1970s and 1980s had much greater upside for burst in spending associated with household formation. </a:t>
            </a:r>
            <a:br>
              <a:rPr lang="en-US" sz="1800" dirty="0">
                <a:solidFill>
                  <a:srgbClr val="000000"/>
                </a:solidFill>
                <a:latin typeface="+mn-lt"/>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150498" y="6169891"/>
            <a:ext cx="5803829" cy="307777"/>
          </a:xfrm>
          <a:prstGeom prst="rect">
            <a:avLst/>
          </a:prstGeom>
        </p:spPr>
        <p:txBody>
          <a:bodyPr wrap="square">
            <a:spAutoFit/>
          </a:bodyPr>
          <a:lstStyle/>
          <a:p>
            <a:pPr algn="r"/>
            <a:r>
              <a:rPr lang="en-US" sz="1400" b="0" i="1" u="none" strike="noStrike" dirty="0">
                <a:solidFill>
                  <a:srgbClr val="000000"/>
                </a:solidFill>
                <a:effectLst/>
                <a:latin typeface="Arial" panose="020B0604020202020204" pitchFamily="34" charset="0"/>
              </a:rPr>
              <a:t>source: BLS, FRED, NBER, The Lonski Group</a:t>
            </a:r>
            <a:endParaRPr lang="en-US" sz="14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9" name="Chart Placeholder 8">
            <a:extLst>
              <a:ext uri="{FF2B5EF4-FFF2-40B4-BE49-F238E27FC236}">
                <a16:creationId xmlns:a16="http://schemas.microsoft.com/office/drawing/2014/main" id="{03D5A204-8DD0-EF83-3116-80A7BD51021C}"/>
              </a:ext>
            </a:extLst>
          </p:cNvPr>
          <p:cNvPicPr>
            <a:picLocks noGrp="1" noChangeAspect="1"/>
          </p:cNvPicPr>
          <p:nvPr>
            <p:ph type="chart" sz="quarter" idx="13"/>
          </p:nvPr>
        </p:nvPicPr>
        <p:blipFill>
          <a:blip r:embed="rId2"/>
          <a:stretch>
            <a:fillRect/>
          </a:stretch>
        </p:blipFill>
        <p:spPr>
          <a:xfrm>
            <a:off x="1175657" y="2015412"/>
            <a:ext cx="9050694" cy="4154479"/>
          </a:xfrm>
          <a:prstGeom prst="rect">
            <a:avLst/>
          </a:prstGeom>
        </p:spPr>
      </p:pic>
    </p:spTree>
    <p:extLst>
      <p:ext uri="{BB962C8B-B14F-4D97-AF65-F5344CB8AC3E}">
        <p14:creationId xmlns:p14="http://schemas.microsoft.com/office/powerpoint/2010/main" val="302178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59837" y="411110"/>
            <a:ext cx="10898155" cy="1178031"/>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dirty="0">
                <a:solidFill>
                  <a:srgbClr val="000000"/>
                </a:solidFill>
                <a:latin typeface="Arial" panose="020B0604020202020204" pitchFamily="34" charset="0"/>
              </a:rPr>
            </a:br>
            <a:r>
              <a:rPr lang="en-US" sz="2200" b="1" dirty="0">
                <a:solidFill>
                  <a:srgbClr val="000000"/>
                </a:solidFill>
                <a:latin typeface="Montserrat ExtraBold" panose="00000900000000000000" pitchFamily="2" charset="0"/>
              </a:rPr>
              <a:t>Inflation trended sharply higher when the workforce became younger from the mid-1960s to 1980 … Subsequent aging of workforce saw inflation slow</a:t>
            </a:r>
            <a:br>
              <a:rPr lang="en-US" sz="2200" b="1" dirty="0">
                <a:solidFill>
                  <a:srgbClr val="000000"/>
                </a:solidFill>
                <a:latin typeface="Montserrat ExtraBold" panose="00000900000000000000" pitchFamily="2" charset="0"/>
              </a:rPr>
            </a:br>
            <a:br>
              <a:rPr lang="en-US" sz="2200" b="1" dirty="0">
                <a:solidFill>
                  <a:srgbClr val="000000"/>
                </a:solidFill>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br>
              <a:rPr lang="en-US" sz="1800" b="1" dirty="0">
                <a:solidFill>
                  <a:srgbClr val="000000"/>
                </a:solidFill>
                <a:latin typeface="+mn-lt"/>
              </a:rPr>
            </a:br>
            <a:br>
              <a:rPr lang="en-US" sz="20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17</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6096000" y="6167495"/>
            <a:ext cx="4923453" cy="276999"/>
          </a:xfrm>
          <a:prstGeom prst="rect">
            <a:avLst/>
          </a:prstGeom>
        </p:spPr>
        <p:txBody>
          <a:bodyPr wrap="square">
            <a:spAutoFit/>
          </a:bodyPr>
          <a:lstStyle/>
          <a:p>
            <a:pPr algn="r"/>
            <a:r>
              <a:rPr lang="en-US" sz="1200" b="0" i="1" u="none" strike="noStrike" dirty="0">
                <a:effectLst/>
              </a:rPr>
              <a:t>source: BLS, BEA, The Lonski Group</a:t>
            </a:r>
            <a:endParaRPr lang="en-US" sz="1200" i="1" dirty="0"/>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4" name="Picture 3">
            <a:extLst>
              <a:ext uri="{FF2B5EF4-FFF2-40B4-BE49-F238E27FC236}">
                <a16:creationId xmlns:a16="http://schemas.microsoft.com/office/drawing/2014/main" id="{B2D76141-3EC2-5561-F5BB-3DB2ACD1B70A}"/>
              </a:ext>
            </a:extLst>
          </p:cNvPr>
          <p:cNvPicPr>
            <a:picLocks noChangeAspect="1"/>
          </p:cNvPicPr>
          <p:nvPr/>
        </p:nvPicPr>
        <p:blipFill>
          <a:blip r:embed="rId2"/>
          <a:stretch>
            <a:fillRect/>
          </a:stretch>
        </p:blipFill>
        <p:spPr>
          <a:xfrm>
            <a:off x="1558212" y="1119673"/>
            <a:ext cx="8444204" cy="4935893"/>
          </a:xfrm>
          <a:prstGeom prst="rect">
            <a:avLst/>
          </a:prstGeom>
        </p:spPr>
      </p:pic>
    </p:spTree>
    <p:extLst>
      <p:ext uri="{BB962C8B-B14F-4D97-AF65-F5344CB8AC3E}">
        <p14:creationId xmlns:p14="http://schemas.microsoft.com/office/powerpoint/2010/main" val="27577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559838"/>
            <a:ext cx="10986443" cy="867746"/>
          </a:xfrm>
        </p:spPr>
        <p:txBody>
          <a:bodyPr>
            <a:normAutofit fontScale="90000"/>
          </a:bodyPr>
          <a:lstStyle/>
          <a:p>
            <a:r>
              <a:rPr lang="en-US" sz="2400" dirty="0">
                <a:solidFill>
                  <a:srgbClr val="000000"/>
                </a:solidFill>
                <a:latin typeface="Montserrat ExtraBold" panose="00000900000000000000" pitchFamily="2" charset="0"/>
              </a:rPr>
              <a:t>Labor force participation rate varies considerably across age cohorts</a:t>
            </a:r>
            <a:br>
              <a:rPr lang="en-US" sz="2400" i="0" u="none" strike="noStrike" dirty="0">
                <a:solidFill>
                  <a:srgbClr val="000000"/>
                </a:solidFill>
                <a:effectLst/>
                <a:latin typeface="Montserrat ExtraBold" panose="00000900000000000000" pitchFamily="2" charset="0"/>
              </a:rPr>
            </a:br>
            <a:br>
              <a:rPr lang="en-US" sz="1600" dirty="0">
                <a:latin typeface="Montserrat ExtraBold" panose="00000900000000000000" pitchFamily="2" charset="0"/>
              </a:rPr>
            </a:br>
            <a:r>
              <a:rPr lang="en-US" sz="1700" dirty="0">
                <a:latin typeface="+mn-lt"/>
              </a:rPr>
              <a:t>Percent of working age population aged 65 or older rises from Mar-2010’s 16.3% to Mar-2023’s 21.7%.</a:t>
            </a:r>
            <a:br>
              <a:rPr lang="en-US" sz="1700" dirty="0">
                <a:latin typeface="+mn-lt"/>
              </a:rPr>
            </a:br>
            <a:br>
              <a:rPr lang="en-US" sz="1300" dirty="0">
                <a:latin typeface="+mn-lt"/>
              </a:rPr>
            </a:br>
            <a:r>
              <a:rPr lang="en-US" sz="1700" dirty="0">
                <a:latin typeface="+mn-lt"/>
              </a:rPr>
              <a:t>Aging population rules out a return of labor force participation rate to Q1-2000’s zenith of 67.3%.</a:t>
            </a:r>
            <a:br>
              <a:rPr lang="en-US" sz="1700" dirty="0">
                <a:latin typeface="+mn-lt"/>
              </a:rPr>
            </a:br>
            <a:br>
              <a:rPr lang="en-US" sz="1300" dirty="0">
                <a:latin typeface="+mn-lt"/>
              </a:rPr>
            </a:br>
            <a:r>
              <a:rPr lang="en-US" sz="1700" dirty="0">
                <a:latin typeface="+mn-lt"/>
              </a:rPr>
              <a:t>Peak average for the prime labor force participation rate is 1997-1999’s 84.1%.</a:t>
            </a: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18</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16531"/>
            <a:ext cx="7168171" cy="307777"/>
          </a:xfrm>
          <a:prstGeom prst="rect">
            <a:avLst/>
          </a:prstGeom>
          <a:noFill/>
        </p:spPr>
        <p:txBody>
          <a:bodyPr wrap="square">
            <a:spAutoFit/>
          </a:bodyPr>
          <a:lstStyle/>
          <a:p>
            <a:pPr algn="r"/>
            <a:r>
              <a:rPr lang="en-US" sz="1400" b="0" i="1" u="none" strike="noStrike" dirty="0">
                <a:solidFill>
                  <a:srgbClr val="000000"/>
                </a:solidFill>
                <a:effectLst/>
              </a:rPr>
              <a:t>  </a:t>
            </a:r>
            <a:r>
              <a:rPr lang="en-US" sz="1400" b="0" i="1" u="none" strike="noStrike" dirty="0">
                <a:solidFill>
                  <a:srgbClr val="000000"/>
                </a:solidFill>
                <a:effectLst/>
                <a:latin typeface="Arial" panose="020B0604020202020204" pitchFamily="34" charset="0"/>
              </a:rPr>
              <a:t>source: Bureau of Labor Statistics (BLS), The Lonski Group</a:t>
            </a:r>
            <a:endParaRPr lang="en-US" sz="1400" dirty="0"/>
          </a:p>
        </p:txBody>
      </p:sp>
      <p:pic>
        <p:nvPicPr>
          <p:cNvPr id="7" name="Picture 6">
            <a:extLst>
              <a:ext uri="{FF2B5EF4-FFF2-40B4-BE49-F238E27FC236}">
                <a16:creationId xmlns:a16="http://schemas.microsoft.com/office/drawing/2014/main" id="{D9382DB1-8416-2F08-027F-7FF8636FA679}"/>
              </a:ext>
            </a:extLst>
          </p:cNvPr>
          <p:cNvPicPr>
            <a:picLocks noChangeAspect="1"/>
          </p:cNvPicPr>
          <p:nvPr/>
        </p:nvPicPr>
        <p:blipFill>
          <a:blip r:embed="rId2"/>
          <a:stretch>
            <a:fillRect/>
          </a:stretch>
        </p:blipFill>
        <p:spPr>
          <a:xfrm>
            <a:off x="1851660" y="1875453"/>
            <a:ext cx="8488680" cy="4236104"/>
          </a:xfrm>
          <a:prstGeom prst="rect">
            <a:avLst/>
          </a:prstGeom>
        </p:spPr>
      </p:pic>
    </p:spTree>
    <p:extLst>
      <p:ext uri="{BB962C8B-B14F-4D97-AF65-F5344CB8AC3E}">
        <p14:creationId xmlns:p14="http://schemas.microsoft.com/office/powerpoint/2010/main" val="311878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628650" y="4776921"/>
            <a:ext cx="10659207" cy="642804"/>
          </a:xfrm>
        </p:spPr>
        <p:txBody>
          <a:bodyPr>
            <a:noAutofit/>
          </a:bodyPr>
          <a:lstStyle/>
          <a:p>
            <a:r>
              <a:rPr lang="en-US" sz="3800" b="1" dirty="0"/>
              <a:t>Flat to Lower Consumer Spending Looms</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19</a:t>
            </a:fld>
            <a:endParaRPr lang="en-US" dirty="0"/>
          </a:p>
        </p:txBody>
      </p:sp>
    </p:spTree>
    <p:extLst>
      <p:ext uri="{BB962C8B-B14F-4D97-AF65-F5344CB8AC3E}">
        <p14:creationId xmlns:p14="http://schemas.microsoft.com/office/powerpoint/2010/main" val="246622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670594"/>
            <a:ext cx="10515600" cy="795826"/>
          </a:xfrm>
        </p:spPr>
        <p:txBody>
          <a:bodyPr>
            <a:noAutofit/>
          </a:bodyPr>
          <a:lstStyle/>
          <a:p>
            <a:r>
              <a:rPr lang="en-US" sz="3800" b="1" dirty="0"/>
              <a:t>Money Supply Shrinks but …                   US Government Debt Still Grows Briskly</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2</a:t>
            </a:fld>
            <a:endParaRPr lang="en-US" dirty="0"/>
          </a:p>
        </p:txBody>
      </p:sp>
    </p:spTree>
    <p:extLst>
      <p:ext uri="{BB962C8B-B14F-4D97-AF65-F5344CB8AC3E}">
        <p14:creationId xmlns:p14="http://schemas.microsoft.com/office/powerpoint/2010/main" val="166143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95604" y="730023"/>
            <a:ext cx="11000791" cy="698113"/>
          </a:xfrm>
        </p:spPr>
        <p:txBody>
          <a:bodyPr>
            <a:normAutofit fontScale="90000"/>
          </a:bodyPr>
          <a:lstStyle/>
          <a:p>
            <a:r>
              <a:rPr lang="en-US" sz="2300" b="1" i="0" u="none" strike="noStrike" dirty="0">
                <a:solidFill>
                  <a:srgbClr val="000000"/>
                </a:solidFill>
                <a:effectLst/>
                <a:latin typeface="Montserrat Black" panose="00000A00000000000000" pitchFamily="2" charset="0"/>
              </a:rPr>
              <a:t>COVID relief and ultra-low interest rates </a:t>
            </a:r>
            <a:r>
              <a:rPr lang="en-US" sz="2300" b="1" dirty="0">
                <a:solidFill>
                  <a:srgbClr val="000000"/>
                </a:solidFill>
                <a:latin typeface="Montserrat Black" panose="00000A00000000000000" pitchFamily="2" charset="0"/>
              </a:rPr>
              <a:t>catapulted </a:t>
            </a:r>
            <a:r>
              <a:rPr lang="en-US" sz="2300" b="1" i="0" u="none" strike="noStrike" dirty="0">
                <a:solidFill>
                  <a:srgbClr val="000000"/>
                </a:solidFill>
                <a:effectLst/>
                <a:latin typeface="Montserrat Black" panose="00000A00000000000000" pitchFamily="2" charset="0"/>
              </a:rPr>
              <a:t>household net worth up from Q1-2020's 485% to Q4-2021's unsustainably high 591% of GDP</a:t>
            </a:r>
            <a:br>
              <a:rPr lang="en-US" sz="2300" b="1" i="0" u="none" strike="noStrike" dirty="0">
                <a:solidFill>
                  <a:srgbClr val="000000"/>
                </a:solidFill>
                <a:effectLst/>
                <a:latin typeface="Montserrat Black" panose="00000A00000000000000" pitchFamily="2" charset="0"/>
              </a:rPr>
            </a:br>
            <a:br>
              <a:rPr lang="en-US" sz="16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Surge in net </a:t>
            </a:r>
            <a:r>
              <a:rPr lang="en-US" sz="1800" dirty="0">
                <a:solidFill>
                  <a:srgbClr val="000000"/>
                </a:solidFill>
                <a:latin typeface="Arial" panose="020B0604020202020204" pitchFamily="34" charset="0"/>
              </a:rPr>
              <a:t>worth also boosted early retirements and consumer price inflation</a:t>
            </a:r>
            <a:br>
              <a:rPr lang="en-US" sz="1700" dirty="0">
                <a:solidFill>
                  <a:srgbClr val="000000"/>
                </a:solidFill>
                <a:latin typeface="Arial" panose="020B0604020202020204" pitchFamily="34" charset="0"/>
                <a:cs typeface="Arial" panose="020B0604020202020204" pitchFamily="34" charset="0"/>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20</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185767" y="6048573"/>
            <a:ext cx="5587133" cy="307777"/>
          </a:xfrm>
          <a:prstGeom prst="rect">
            <a:avLst/>
          </a:prstGeom>
          <a:noFill/>
        </p:spPr>
        <p:txBody>
          <a:bodyPr wrap="square">
            <a:spAutoFit/>
          </a:bodyPr>
          <a:lstStyle/>
          <a:p>
            <a:r>
              <a:rPr lang="en-US" sz="1400" b="0" i="1" u="none" strike="noStrike" dirty="0">
                <a:solidFill>
                  <a:srgbClr val="000000"/>
                </a:solidFill>
                <a:effectLst/>
              </a:rPr>
              <a:t>source: Federal Reserve, BEA, The Lonski Group</a:t>
            </a:r>
            <a:endParaRPr lang="en-US" dirty="0"/>
          </a:p>
        </p:txBody>
      </p:sp>
      <p:pic>
        <p:nvPicPr>
          <p:cNvPr id="4" name="Picture 3">
            <a:extLst>
              <a:ext uri="{FF2B5EF4-FFF2-40B4-BE49-F238E27FC236}">
                <a16:creationId xmlns:a16="http://schemas.microsoft.com/office/drawing/2014/main" id="{09D0082F-F6F7-297F-8086-E5199F2AFC39}"/>
              </a:ext>
            </a:extLst>
          </p:cNvPr>
          <p:cNvPicPr>
            <a:picLocks noChangeAspect="1"/>
          </p:cNvPicPr>
          <p:nvPr/>
        </p:nvPicPr>
        <p:blipFill>
          <a:blip r:embed="rId2"/>
          <a:stretch>
            <a:fillRect/>
          </a:stretch>
        </p:blipFill>
        <p:spPr>
          <a:xfrm>
            <a:off x="1149428" y="1507319"/>
            <a:ext cx="8974285" cy="4462070"/>
          </a:xfrm>
          <a:prstGeom prst="rect">
            <a:avLst/>
          </a:prstGeom>
        </p:spPr>
      </p:pic>
    </p:spTree>
    <p:extLst>
      <p:ext uri="{BB962C8B-B14F-4D97-AF65-F5344CB8AC3E}">
        <p14:creationId xmlns:p14="http://schemas.microsoft.com/office/powerpoint/2010/main" val="1558764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95604" y="730023"/>
            <a:ext cx="11000791" cy="698113"/>
          </a:xfrm>
        </p:spPr>
        <p:txBody>
          <a:bodyPr>
            <a:normAutofit fontScale="90000"/>
          </a:bodyPr>
          <a:lstStyle/>
          <a:p>
            <a:r>
              <a:rPr lang="en-US" sz="2400" b="1" i="0" u="none" strike="noStrike" dirty="0">
                <a:solidFill>
                  <a:srgbClr val="000000"/>
                </a:solidFill>
                <a:effectLst/>
                <a:latin typeface="Montserrat Black" panose="00000A00000000000000" pitchFamily="2" charset="0"/>
              </a:rPr>
              <a:t>Despite plunge by personal savings rate, household cash still approximates a near record high of after-tax personal income</a:t>
            </a:r>
            <a:br>
              <a:rPr lang="en-US" sz="2400" b="1" i="0" u="none" strike="noStrike" dirty="0">
                <a:solidFill>
                  <a:srgbClr val="000000"/>
                </a:solidFill>
                <a:effectLst/>
                <a:latin typeface="Montserrat Black" panose="00000A00000000000000" pitchFamily="2" charset="0"/>
              </a:rPr>
            </a:br>
            <a:br>
              <a:rPr lang="en-US" sz="1600" b="1" i="0" u="none" strike="noStrike" dirty="0">
                <a:solidFill>
                  <a:srgbClr val="000000"/>
                </a:solidFill>
                <a:effectLst/>
                <a:latin typeface="Arial" panose="020B0604020202020204" pitchFamily="34" charset="0"/>
              </a:rPr>
            </a:br>
            <a:r>
              <a:rPr lang="en-US" sz="1600" i="0" u="none" strike="noStrike" dirty="0">
                <a:solidFill>
                  <a:srgbClr val="000000"/>
                </a:solidFill>
                <a:effectLst/>
                <a:latin typeface="+mn-lt"/>
              </a:rPr>
              <a:t>COVID-driven cash windfall gives less support to consumer expenditures and should be largely depleted by end of 2023</a:t>
            </a: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21</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185767" y="6245882"/>
            <a:ext cx="5587133" cy="307777"/>
          </a:xfrm>
          <a:prstGeom prst="rect">
            <a:avLst/>
          </a:prstGeom>
          <a:noFill/>
        </p:spPr>
        <p:txBody>
          <a:bodyPr wrap="square">
            <a:spAutoFit/>
          </a:bodyPr>
          <a:lstStyle/>
          <a:p>
            <a:r>
              <a:rPr lang="en-US" sz="1400" b="0" i="1" u="none" strike="noStrike" dirty="0">
                <a:solidFill>
                  <a:srgbClr val="000000"/>
                </a:solidFill>
                <a:effectLst/>
              </a:rPr>
              <a:t>source: Federal Reserve, BEA, The Lonski Group</a:t>
            </a:r>
            <a:endParaRPr lang="en-US" dirty="0"/>
          </a:p>
        </p:txBody>
      </p:sp>
      <p:pic>
        <p:nvPicPr>
          <p:cNvPr id="6" name="Picture 5">
            <a:extLst>
              <a:ext uri="{FF2B5EF4-FFF2-40B4-BE49-F238E27FC236}">
                <a16:creationId xmlns:a16="http://schemas.microsoft.com/office/drawing/2014/main" id="{2C254E0C-F2E5-4192-F26A-B721D6D4A53E}"/>
              </a:ext>
            </a:extLst>
          </p:cNvPr>
          <p:cNvPicPr>
            <a:picLocks noChangeAspect="1"/>
          </p:cNvPicPr>
          <p:nvPr/>
        </p:nvPicPr>
        <p:blipFill>
          <a:blip r:embed="rId2"/>
          <a:stretch>
            <a:fillRect/>
          </a:stretch>
        </p:blipFill>
        <p:spPr>
          <a:xfrm>
            <a:off x="1408922" y="1623527"/>
            <a:ext cx="9088017" cy="4504450"/>
          </a:xfrm>
          <a:prstGeom prst="rect">
            <a:avLst/>
          </a:prstGeom>
        </p:spPr>
      </p:pic>
    </p:spTree>
    <p:extLst>
      <p:ext uri="{BB962C8B-B14F-4D97-AF65-F5344CB8AC3E}">
        <p14:creationId xmlns:p14="http://schemas.microsoft.com/office/powerpoint/2010/main" val="330650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85191" y="380348"/>
            <a:ext cx="10849947" cy="651455"/>
          </a:xfrm>
        </p:spPr>
        <p:txBody>
          <a:bodyPr>
            <a:normAutofit fontScale="90000"/>
          </a:bodyPr>
          <a:lstStyle/>
          <a:p>
            <a:r>
              <a:rPr lang="en-US" sz="2400" b="1" i="0" u="none" strike="noStrike" dirty="0">
                <a:solidFill>
                  <a:srgbClr val="000000"/>
                </a:solidFill>
                <a:effectLst/>
                <a:latin typeface="Montserrat ExtraBold" panose="00000900000000000000" pitchFamily="2" charset="0"/>
              </a:rPr>
              <a:t>Retail Sales of Durable Goods  Lag, while Service-Sector Sales Boom</a:t>
            </a:r>
            <a:br>
              <a:rPr lang="en-US" sz="23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Montserrat ExtraBold" panose="00000900000000000000" pitchFamily="2" charset="0"/>
              </a:rPr>
            </a:br>
            <a:r>
              <a:rPr lang="en-US" sz="2000" i="0" u="none" strike="noStrike" dirty="0">
                <a:solidFill>
                  <a:srgbClr val="000000"/>
                </a:solidFill>
                <a:effectLst/>
                <a:latin typeface="+mn-lt"/>
              </a:rPr>
              <a:t>Housing’s slump explains the year-to-year drop by </a:t>
            </a:r>
            <a:r>
              <a:rPr lang="en-US" sz="2000" dirty="0">
                <a:solidFill>
                  <a:srgbClr val="000000"/>
                </a:solidFill>
                <a:latin typeface="+mn-lt"/>
              </a:rPr>
              <a:t>Q1-2023’s housing-related retail sales.</a:t>
            </a:r>
            <a:endParaRPr lang="en-US" sz="2000" dirty="0">
              <a:latin typeface="+mn-lt"/>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22</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141883"/>
            <a:ext cx="7168171" cy="338554"/>
          </a:xfrm>
          <a:prstGeom prst="rect">
            <a:avLst/>
          </a:prstGeom>
          <a:noFill/>
        </p:spPr>
        <p:txBody>
          <a:bodyPr wrap="square">
            <a:spAutoFit/>
          </a:bodyPr>
          <a:lstStyle/>
          <a:p>
            <a:pPr algn="r"/>
            <a:r>
              <a:rPr lang="en-US" sz="1600" b="0" i="1" u="none" strike="noStrike" dirty="0">
                <a:solidFill>
                  <a:srgbClr val="000000"/>
                </a:solidFill>
                <a:effectLst/>
                <a:latin typeface="Calibri" panose="020F0502020204030204" pitchFamily="34" charset="0"/>
              </a:rPr>
              <a:t>source: Census Bureau, The Lonski Group</a:t>
            </a:r>
            <a:endParaRPr lang="en-US" sz="1600" i="1" dirty="0"/>
          </a:p>
        </p:txBody>
      </p:sp>
      <p:pic>
        <p:nvPicPr>
          <p:cNvPr id="4" name="Picture 3">
            <a:extLst>
              <a:ext uri="{FF2B5EF4-FFF2-40B4-BE49-F238E27FC236}">
                <a16:creationId xmlns:a16="http://schemas.microsoft.com/office/drawing/2014/main" id="{46AAC16D-B147-7F88-6455-E4ECEBC3F3F3}"/>
              </a:ext>
            </a:extLst>
          </p:cNvPr>
          <p:cNvPicPr>
            <a:picLocks noChangeAspect="1"/>
          </p:cNvPicPr>
          <p:nvPr/>
        </p:nvPicPr>
        <p:blipFill>
          <a:blip r:embed="rId2"/>
          <a:stretch>
            <a:fillRect/>
          </a:stretch>
        </p:blipFill>
        <p:spPr>
          <a:xfrm>
            <a:off x="2071395" y="1515458"/>
            <a:ext cx="8192277" cy="4385387"/>
          </a:xfrm>
          <a:prstGeom prst="rect">
            <a:avLst/>
          </a:prstGeom>
        </p:spPr>
      </p:pic>
    </p:spTree>
    <p:extLst>
      <p:ext uri="{BB962C8B-B14F-4D97-AF65-F5344CB8AC3E}">
        <p14:creationId xmlns:p14="http://schemas.microsoft.com/office/powerpoint/2010/main" val="86307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85191" y="421033"/>
            <a:ext cx="10849947" cy="658040"/>
          </a:xfrm>
        </p:spPr>
        <p:txBody>
          <a:bodyPr>
            <a:noAutofit/>
          </a:bodyPr>
          <a:lstStyle/>
          <a:p>
            <a:r>
              <a:rPr lang="en-US" sz="2800" b="1" i="0" u="none" strike="noStrike" dirty="0">
                <a:solidFill>
                  <a:srgbClr val="000000"/>
                </a:solidFill>
                <a:effectLst/>
                <a:latin typeface="Montserrat ExtraBold" panose="00000900000000000000" pitchFamily="2" charset="0"/>
              </a:rPr>
              <a:t>Real consumer spending on services fully recovers from COVID-shutdown plunge</a:t>
            </a:r>
            <a:endParaRPr lang="en-US" sz="2800" dirty="0">
              <a:latin typeface="Montserrat ExtraBold" panose="000009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23</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in annualized $trillions; source: BEA, NBER, The Lonski Group</a:t>
            </a:r>
            <a:endParaRPr lang="en-US" sz="1400" dirty="0"/>
          </a:p>
        </p:txBody>
      </p:sp>
      <p:pic>
        <p:nvPicPr>
          <p:cNvPr id="5" name="Picture 4">
            <a:extLst>
              <a:ext uri="{FF2B5EF4-FFF2-40B4-BE49-F238E27FC236}">
                <a16:creationId xmlns:a16="http://schemas.microsoft.com/office/drawing/2014/main" id="{E1D25BC1-F087-3E94-D3BC-C5DA1302F3EA}"/>
              </a:ext>
            </a:extLst>
          </p:cNvPr>
          <p:cNvPicPr>
            <a:picLocks noChangeAspect="1"/>
          </p:cNvPicPr>
          <p:nvPr/>
        </p:nvPicPr>
        <p:blipFill>
          <a:blip r:embed="rId2"/>
          <a:stretch>
            <a:fillRect/>
          </a:stretch>
        </p:blipFill>
        <p:spPr>
          <a:xfrm>
            <a:off x="1231641" y="1304924"/>
            <a:ext cx="9339943" cy="4827575"/>
          </a:xfrm>
          <a:prstGeom prst="rect">
            <a:avLst/>
          </a:prstGeom>
        </p:spPr>
      </p:pic>
    </p:spTree>
    <p:extLst>
      <p:ext uri="{BB962C8B-B14F-4D97-AF65-F5344CB8AC3E}">
        <p14:creationId xmlns:p14="http://schemas.microsoft.com/office/powerpoint/2010/main" val="423768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85191" y="296175"/>
            <a:ext cx="10849947" cy="1108120"/>
          </a:xfrm>
        </p:spPr>
        <p:txBody>
          <a:bodyPr>
            <a:normAutofit/>
          </a:bodyPr>
          <a:lstStyle/>
          <a:p>
            <a:r>
              <a:rPr lang="en-US" sz="3200" b="1" i="0" u="none" strike="noStrike" dirty="0">
                <a:solidFill>
                  <a:srgbClr val="000000"/>
                </a:solidFill>
                <a:effectLst/>
                <a:latin typeface="Montserrat ExtraBold" panose="00000900000000000000" pitchFamily="2" charset="0"/>
              </a:rPr>
              <a:t>Real consumer spending on durable goods is unsustainably high relative to its trend line</a:t>
            </a:r>
            <a:endParaRPr lang="en-US" sz="32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24</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in annualized $trillions; source: BEA, NBER, The Lonski Group</a:t>
            </a:r>
            <a:endParaRPr lang="en-US" sz="1400" dirty="0"/>
          </a:p>
        </p:txBody>
      </p:sp>
      <p:pic>
        <p:nvPicPr>
          <p:cNvPr id="5" name="Picture 4">
            <a:extLst>
              <a:ext uri="{FF2B5EF4-FFF2-40B4-BE49-F238E27FC236}">
                <a16:creationId xmlns:a16="http://schemas.microsoft.com/office/drawing/2014/main" id="{E074BAF9-1251-828B-E246-8CEED733351B}"/>
              </a:ext>
            </a:extLst>
          </p:cNvPr>
          <p:cNvPicPr>
            <a:picLocks noChangeAspect="1"/>
          </p:cNvPicPr>
          <p:nvPr/>
        </p:nvPicPr>
        <p:blipFill>
          <a:blip r:embed="rId2"/>
          <a:stretch>
            <a:fillRect/>
          </a:stretch>
        </p:blipFill>
        <p:spPr>
          <a:xfrm>
            <a:off x="1362075" y="1413820"/>
            <a:ext cx="9172186" cy="4661530"/>
          </a:xfrm>
          <a:prstGeom prst="rect">
            <a:avLst/>
          </a:prstGeom>
        </p:spPr>
      </p:pic>
    </p:spTree>
    <p:extLst>
      <p:ext uri="{BB962C8B-B14F-4D97-AF65-F5344CB8AC3E}">
        <p14:creationId xmlns:p14="http://schemas.microsoft.com/office/powerpoint/2010/main" val="4045899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85191" y="421106"/>
            <a:ext cx="10849947" cy="924617"/>
          </a:xfrm>
        </p:spPr>
        <p:txBody>
          <a:bodyPr>
            <a:normAutofit fontScale="90000"/>
          </a:bodyPr>
          <a:lstStyle/>
          <a:p>
            <a:r>
              <a:rPr lang="en-US" sz="2900" b="1" i="0" u="none" strike="noStrike" dirty="0">
                <a:solidFill>
                  <a:srgbClr val="000000"/>
                </a:solidFill>
                <a:effectLst/>
                <a:latin typeface="Arial" panose="020B0604020202020204" pitchFamily="34" charset="0"/>
              </a:rPr>
              <a:t>Supply chain issues ease but costlier auto loans and slower real income growth to weigh on sales of cars and light trucks</a:t>
            </a:r>
            <a:br>
              <a:rPr lang="en-US" sz="2900" b="1" i="0" u="none" strike="noStrike" dirty="0">
                <a:solidFill>
                  <a:srgbClr val="000000"/>
                </a:solidFill>
                <a:effectLst/>
                <a:latin typeface="Arial" panose="020B0604020202020204" pitchFamily="34" charset="0"/>
              </a:rPr>
            </a:br>
            <a:br>
              <a:rPr lang="en-US" sz="1600" b="1" i="0" u="none" strike="noStrike" dirty="0">
                <a:solidFill>
                  <a:srgbClr val="000000"/>
                </a:solidFill>
                <a:effectLst/>
                <a:latin typeface="Arial" panose="020B0604020202020204" pitchFamily="34" charset="0"/>
              </a:rPr>
            </a:br>
            <a:r>
              <a:rPr lang="en-US" sz="1600" i="0" u="none" strike="noStrike" dirty="0">
                <a:solidFill>
                  <a:srgbClr val="000000"/>
                </a:solidFill>
                <a:effectLst/>
                <a:latin typeface="+mn-lt"/>
              </a:rPr>
              <a:t>March’s 14.8-million units sales pace was 14% under 2017-2019’s average of 17.2-million units.</a:t>
            </a:r>
            <a:br>
              <a:rPr lang="en-US" sz="1600" i="0" u="none" strike="noStrike" dirty="0">
                <a:solidFill>
                  <a:srgbClr val="000000"/>
                </a:solidFill>
                <a:effectLst/>
                <a:latin typeface="+mn-lt"/>
              </a:rPr>
            </a:br>
            <a:br>
              <a:rPr lang="en-US" sz="1600" i="0" u="none" strike="noStrike" dirty="0">
                <a:solidFill>
                  <a:srgbClr val="000000"/>
                </a:solidFill>
                <a:effectLst/>
                <a:latin typeface="+mn-lt"/>
              </a:rPr>
            </a:br>
            <a:r>
              <a:rPr lang="en-US" sz="1600" i="0" u="none" strike="noStrike" dirty="0">
                <a:solidFill>
                  <a:srgbClr val="000000"/>
                </a:solidFill>
                <a:effectLst/>
                <a:latin typeface="+mn-lt"/>
              </a:rPr>
              <a:t>Auto sales expected to average roughly 15-million units annually for 2023-2024.</a:t>
            </a:r>
            <a:endParaRPr lang="en-US" sz="1600" dirty="0">
              <a:latin typeface="+mn-lt"/>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25</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moving 3-month averages; source: FRED, NBER, The Lonski Group</a:t>
            </a:r>
            <a:endParaRPr lang="en-US" sz="1400" dirty="0"/>
          </a:p>
        </p:txBody>
      </p:sp>
      <p:pic>
        <p:nvPicPr>
          <p:cNvPr id="4" name="Picture 3">
            <a:extLst>
              <a:ext uri="{FF2B5EF4-FFF2-40B4-BE49-F238E27FC236}">
                <a16:creationId xmlns:a16="http://schemas.microsoft.com/office/drawing/2014/main" id="{4AF42794-1CD4-B2DA-E304-B30D5254E71E}"/>
              </a:ext>
            </a:extLst>
          </p:cNvPr>
          <p:cNvPicPr>
            <a:picLocks noChangeAspect="1"/>
          </p:cNvPicPr>
          <p:nvPr/>
        </p:nvPicPr>
        <p:blipFill>
          <a:blip r:embed="rId2"/>
          <a:stretch>
            <a:fillRect/>
          </a:stretch>
        </p:blipFill>
        <p:spPr>
          <a:xfrm>
            <a:off x="1315616" y="1670180"/>
            <a:ext cx="9423920" cy="4537020"/>
          </a:xfrm>
          <a:prstGeom prst="rect">
            <a:avLst/>
          </a:prstGeom>
        </p:spPr>
      </p:pic>
    </p:spTree>
    <p:extLst>
      <p:ext uri="{BB962C8B-B14F-4D97-AF65-F5344CB8AC3E}">
        <p14:creationId xmlns:p14="http://schemas.microsoft.com/office/powerpoint/2010/main" val="836913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365125"/>
            <a:ext cx="10986443" cy="924617"/>
          </a:xfrm>
        </p:spPr>
        <p:txBody>
          <a:bodyPr>
            <a:normAutofit fontScale="90000"/>
          </a:bodyPr>
          <a:lstStyle/>
          <a:p>
            <a:r>
              <a:rPr lang="en-US" sz="2600" b="1" i="0" u="none" strike="noStrike" dirty="0">
                <a:solidFill>
                  <a:srgbClr val="000000"/>
                </a:solidFill>
                <a:effectLst/>
                <a:latin typeface="Montserrat ExtraBold" panose="00000900000000000000" pitchFamily="2" charset="0"/>
              </a:rPr>
              <a:t>Drop by 30-year mortgage yield from Oct-2022’s 21-year high of 6.90% to Jan-2023’s 6.24% powers feeble rebound by unit home sales</a:t>
            </a:r>
            <a:br>
              <a:rPr lang="en-US" sz="26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Montserrat ExtraBold" panose="00000900000000000000" pitchFamily="2" charset="0"/>
              </a:rPr>
            </a:br>
            <a:r>
              <a:rPr lang="en-US" sz="1800" i="0" u="none" strike="noStrike" dirty="0">
                <a:solidFill>
                  <a:srgbClr val="000000"/>
                </a:solidFill>
                <a:effectLst/>
                <a:latin typeface="Montserrat" panose="00000500000000000000" pitchFamily="2" charset="0"/>
              </a:rPr>
              <a:t>T</a:t>
            </a:r>
            <a:r>
              <a:rPr lang="en-US" sz="1800" i="0" u="none" strike="noStrike" dirty="0">
                <a:solidFill>
                  <a:srgbClr val="000000"/>
                </a:solidFill>
                <a:effectLst/>
                <a:latin typeface="Arial" panose="020B0604020202020204" pitchFamily="34" charset="0"/>
              </a:rPr>
              <a:t>hough up from recent lows, Feb-2023's total home sales were down 22% YY and 13% under 2016-2019's average</a:t>
            </a:r>
            <a:endParaRPr lang="en-US" sz="19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26</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160545"/>
            <a:ext cx="7168171" cy="307777"/>
          </a:xfrm>
          <a:prstGeom prst="rect">
            <a:avLst/>
          </a:prstGeom>
          <a:noFill/>
        </p:spPr>
        <p:txBody>
          <a:bodyPr wrap="square">
            <a:spAutoFit/>
          </a:bodyPr>
          <a:lstStyle/>
          <a:p>
            <a:pPr algn="r"/>
            <a:r>
              <a:rPr lang="en-US" sz="1400" b="0" i="1" u="none" strike="noStrike" dirty="0">
                <a:solidFill>
                  <a:srgbClr val="000000"/>
                </a:solidFill>
                <a:effectLst/>
              </a:rPr>
              <a:t> </a:t>
            </a:r>
            <a:r>
              <a:rPr lang="en-US" sz="1200" b="0" i="1" u="none" strike="noStrike" dirty="0">
                <a:solidFill>
                  <a:srgbClr val="000000"/>
                </a:solidFill>
                <a:effectLst/>
                <a:latin typeface="Arial" panose="020B0604020202020204" pitchFamily="34" charset="0"/>
              </a:rPr>
              <a:t>source: National Association of Realtors, Census Bureau, NBER, The Lonski Group</a:t>
            </a:r>
            <a:endParaRPr lang="en-US" sz="1200" dirty="0"/>
          </a:p>
        </p:txBody>
      </p:sp>
      <p:pic>
        <p:nvPicPr>
          <p:cNvPr id="5" name="Picture 4">
            <a:extLst>
              <a:ext uri="{FF2B5EF4-FFF2-40B4-BE49-F238E27FC236}">
                <a16:creationId xmlns:a16="http://schemas.microsoft.com/office/drawing/2014/main" id="{A39282ED-567A-AB1B-59A5-4C23F0E27728}"/>
              </a:ext>
            </a:extLst>
          </p:cNvPr>
          <p:cNvPicPr>
            <a:picLocks noChangeAspect="1"/>
          </p:cNvPicPr>
          <p:nvPr/>
        </p:nvPicPr>
        <p:blipFill>
          <a:blip r:embed="rId2"/>
          <a:stretch>
            <a:fillRect/>
          </a:stretch>
        </p:blipFill>
        <p:spPr>
          <a:xfrm>
            <a:off x="1287624" y="1517903"/>
            <a:ext cx="9076900" cy="4565655"/>
          </a:xfrm>
          <a:prstGeom prst="rect">
            <a:avLst/>
          </a:prstGeom>
        </p:spPr>
      </p:pic>
    </p:spTree>
    <p:extLst>
      <p:ext uri="{BB962C8B-B14F-4D97-AF65-F5344CB8AC3E}">
        <p14:creationId xmlns:p14="http://schemas.microsoft.com/office/powerpoint/2010/main" val="348888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531845" y="691710"/>
            <a:ext cx="11371277" cy="924617"/>
          </a:xfrm>
        </p:spPr>
        <p:txBody>
          <a:bodyPr>
            <a:normAutofit fontScale="90000"/>
          </a:bodyPr>
          <a:lstStyle/>
          <a:p>
            <a:r>
              <a:rPr lang="en-US" sz="2200" b="1" i="0" u="none" strike="noStrike" dirty="0">
                <a:solidFill>
                  <a:srgbClr val="000000"/>
                </a:solidFill>
                <a:effectLst/>
                <a:latin typeface="Montserrat ExtraBold" panose="00000900000000000000" pitchFamily="2" charset="0"/>
              </a:rPr>
              <a:t>Latest 30-year mortgage yield of 6.31% </a:t>
            </a:r>
            <a:r>
              <a:rPr lang="en-US" sz="2200" b="1" dirty="0">
                <a:solidFill>
                  <a:srgbClr val="000000"/>
                </a:solidFill>
                <a:latin typeface="Montserrat ExtraBold" panose="00000900000000000000" pitchFamily="2" charset="0"/>
              </a:rPr>
              <a:t>is far above </a:t>
            </a:r>
            <a:r>
              <a:rPr lang="en-US" sz="2200" b="1" i="0" u="none" strike="noStrike" dirty="0">
                <a:solidFill>
                  <a:srgbClr val="000000"/>
                </a:solidFill>
                <a:effectLst/>
                <a:latin typeface="Montserrat ExtraBold" panose="00000900000000000000" pitchFamily="2" charset="0"/>
              </a:rPr>
              <a:t>its 3.95% average of the          10-years-ended 2022</a:t>
            </a:r>
            <a:br>
              <a:rPr lang="en-US" sz="2200" b="1" i="0" u="none" strike="noStrike" dirty="0">
                <a:solidFill>
                  <a:srgbClr val="000000"/>
                </a:solidFill>
                <a:effectLst/>
                <a:latin typeface="Montserrat ExtraBold" panose="00000900000000000000" pitchFamily="2" charset="0"/>
              </a:rPr>
            </a:br>
            <a:br>
              <a:rPr lang="en-US" sz="1300" dirty="0">
                <a:latin typeface="Montserrat" panose="00000500000000000000" pitchFamily="2" charset="0"/>
              </a:rPr>
            </a:br>
            <a:r>
              <a:rPr lang="en-US" sz="1600" dirty="0">
                <a:latin typeface="Montserrat" panose="00000500000000000000" pitchFamily="2" charset="0"/>
              </a:rPr>
              <a:t>Recent 10-year Treasury yield of 3.5% surpassed its 2.15% average of the 10-years-ended 2022.</a:t>
            </a:r>
            <a:br>
              <a:rPr lang="en-US" sz="1600" dirty="0">
                <a:latin typeface="Montserrat" panose="00000500000000000000" pitchFamily="2" charset="0"/>
              </a:rPr>
            </a:br>
            <a:br>
              <a:rPr lang="en-US" sz="1300" dirty="0">
                <a:latin typeface="Montserrat" panose="00000500000000000000" pitchFamily="2" charset="0"/>
              </a:rPr>
            </a:br>
            <a:r>
              <a:rPr lang="en-US" sz="1600" dirty="0">
                <a:latin typeface="Montserrat" panose="00000500000000000000" pitchFamily="2" charset="0"/>
              </a:rPr>
              <a:t>During 2017-2019, average yields were </a:t>
            </a:r>
            <a:r>
              <a:rPr lang="en-US" sz="1600" b="1" dirty="0">
                <a:latin typeface="Montserrat" panose="00000500000000000000" pitchFamily="2" charset="0"/>
              </a:rPr>
              <a:t>2.46%</a:t>
            </a:r>
            <a:r>
              <a:rPr lang="en-US" sz="1600" dirty="0">
                <a:latin typeface="Montserrat" panose="00000500000000000000" pitchFamily="2" charset="0"/>
              </a:rPr>
              <a:t> for the 10-year Treasury and </a:t>
            </a:r>
            <a:r>
              <a:rPr lang="en-US" sz="1600" b="1" dirty="0">
                <a:latin typeface="Montserrat" panose="00000500000000000000" pitchFamily="2" charset="0"/>
              </a:rPr>
              <a:t>4.16%</a:t>
            </a:r>
            <a:r>
              <a:rPr lang="en-US" sz="1600" dirty="0">
                <a:latin typeface="Montserrat" panose="00000500000000000000" pitchFamily="2" charset="0"/>
              </a:rPr>
              <a:t> for the 30-year mortgage.</a:t>
            </a:r>
            <a:br>
              <a:rPr lang="en-US" sz="1600" dirty="0">
                <a:latin typeface="Montserrat" panose="00000500000000000000" pitchFamily="2" charset="0"/>
              </a:rPr>
            </a:br>
            <a:br>
              <a:rPr lang="en-US" sz="1300" dirty="0">
                <a:latin typeface="Montserrat" panose="00000500000000000000" pitchFamily="2" charset="0"/>
              </a:rPr>
            </a:br>
            <a:r>
              <a:rPr lang="en-US" sz="1600" dirty="0">
                <a:latin typeface="Montserrat" panose="00000500000000000000" pitchFamily="2" charset="0"/>
              </a:rPr>
              <a:t>Consensus expects 2023-2024’s 1.3-million units pace for housing starts to top 2017-2019’s 1..25-million units average.</a:t>
            </a:r>
            <a:br>
              <a:rPr lang="en-US" sz="1600" dirty="0">
                <a:latin typeface="Montserrat" panose="00000500000000000000" pitchFamily="2" charset="0"/>
              </a:rPr>
            </a:br>
            <a:endParaRPr lang="en-US" sz="16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27</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169876"/>
            <a:ext cx="7168171" cy="307777"/>
          </a:xfrm>
          <a:prstGeom prst="rect">
            <a:avLst/>
          </a:prstGeom>
          <a:noFill/>
        </p:spPr>
        <p:txBody>
          <a:bodyPr wrap="square">
            <a:spAutoFit/>
          </a:bodyPr>
          <a:lstStyle/>
          <a:p>
            <a:pPr algn="r"/>
            <a:r>
              <a:rPr lang="en-US" sz="1400" b="0" i="1" u="none" strike="noStrike" dirty="0">
                <a:solidFill>
                  <a:srgbClr val="000000"/>
                </a:solidFill>
                <a:effectLst/>
              </a:rPr>
              <a:t> </a:t>
            </a:r>
            <a:r>
              <a:rPr lang="en-US" sz="1200" b="0" i="1" u="none" strike="noStrike" dirty="0">
                <a:solidFill>
                  <a:srgbClr val="000000"/>
                </a:solidFill>
                <a:effectLst/>
                <a:latin typeface="Arial" panose="020B0604020202020204" pitchFamily="34" charset="0"/>
              </a:rPr>
              <a:t>source: FHLMC, Federal Reserve, NBER, The Lonski Group</a:t>
            </a:r>
            <a:endParaRPr lang="en-US" sz="1200" dirty="0"/>
          </a:p>
        </p:txBody>
      </p:sp>
      <p:pic>
        <p:nvPicPr>
          <p:cNvPr id="4" name="Picture 3">
            <a:extLst>
              <a:ext uri="{FF2B5EF4-FFF2-40B4-BE49-F238E27FC236}">
                <a16:creationId xmlns:a16="http://schemas.microsoft.com/office/drawing/2014/main" id="{FC380B76-F9CA-A31E-0B9A-5D657A81953D}"/>
              </a:ext>
            </a:extLst>
          </p:cNvPr>
          <p:cNvPicPr>
            <a:picLocks noChangeAspect="1"/>
          </p:cNvPicPr>
          <p:nvPr/>
        </p:nvPicPr>
        <p:blipFill>
          <a:blip r:embed="rId2"/>
          <a:stretch>
            <a:fillRect/>
          </a:stretch>
        </p:blipFill>
        <p:spPr>
          <a:xfrm>
            <a:off x="1332839" y="1959429"/>
            <a:ext cx="8808098" cy="4206861"/>
          </a:xfrm>
          <a:prstGeom prst="rect">
            <a:avLst/>
          </a:prstGeom>
        </p:spPr>
      </p:pic>
    </p:spTree>
    <p:extLst>
      <p:ext uri="{BB962C8B-B14F-4D97-AF65-F5344CB8AC3E}">
        <p14:creationId xmlns:p14="http://schemas.microsoft.com/office/powerpoint/2010/main" val="223962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561852"/>
            <a:ext cx="10986443" cy="924617"/>
          </a:xfrm>
        </p:spPr>
        <p:txBody>
          <a:bodyPr>
            <a:normAutofit fontScale="90000"/>
          </a:bodyPr>
          <a:lstStyle/>
          <a:p>
            <a:r>
              <a:rPr lang="en-US" sz="2400" b="1" i="0" u="none" strike="noStrike" dirty="0">
                <a:solidFill>
                  <a:srgbClr val="000000"/>
                </a:solidFill>
                <a:effectLst/>
                <a:latin typeface="Montserrat Black" panose="00000A00000000000000" pitchFamily="2" charset="0"/>
              </a:rPr>
              <a:t>Now very wide gap between 30-year mortgage rate and Treasury yield reflects worry over higher Treasury yields and lower home prices</a:t>
            </a:r>
            <a:br>
              <a:rPr lang="en-US" sz="2400" b="1" i="0" u="none" strike="noStrike" dirty="0">
                <a:solidFill>
                  <a:srgbClr val="000000"/>
                </a:solidFill>
                <a:effectLst/>
                <a:latin typeface="Montserrat Black" panose="00000A00000000000000" pitchFamily="2" charset="0"/>
              </a:rPr>
            </a:br>
            <a:br>
              <a:rPr lang="en-US" sz="1800" dirty="0">
                <a:latin typeface="Montserrat" panose="00000500000000000000" pitchFamily="2" charset="0"/>
              </a:rPr>
            </a:br>
            <a:r>
              <a:rPr lang="en-US" sz="1800" dirty="0">
                <a:latin typeface="Montserrat" panose="00000500000000000000" pitchFamily="2" charset="0"/>
              </a:rPr>
              <a:t>March’s spread of 2.86 percentage points is much wider than 1.69-point average of 2017-2019</a:t>
            </a:r>
            <a:br>
              <a:rPr lang="en-US" sz="1800" dirty="0">
                <a:latin typeface="Montserrat" panose="00000500000000000000" pitchFamily="2" charset="0"/>
              </a:rPr>
            </a:br>
            <a:br>
              <a:rPr lang="en-US" sz="1800" dirty="0">
                <a:latin typeface="Montserrat" panose="00000500000000000000" pitchFamily="2" charset="0"/>
              </a:rPr>
            </a:br>
            <a:r>
              <a:rPr lang="en-US" sz="1800" dirty="0">
                <a:latin typeface="Montserrat" panose="00000500000000000000" pitchFamily="2" charset="0"/>
              </a:rPr>
              <a:t>If  2017-2019’s spread held, the recent 30-year mortgage yield would drop from the actual 6.27% to 5.20%.</a:t>
            </a:r>
            <a:br>
              <a:rPr lang="en-US" sz="1900" dirty="0">
                <a:latin typeface="Montserrat" panose="00000500000000000000" pitchFamily="2" charset="0"/>
              </a:rPr>
            </a:br>
            <a:endParaRPr lang="en-US" sz="19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28</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07976"/>
            <a:ext cx="7168171" cy="307777"/>
          </a:xfrm>
          <a:prstGeom prst="rect">
            <a:avLst/>
          </a:prstGeom>
          <a:noFill/>
        </p:spPr>
        <p:txBody>
          <a:bodyPr wrap="square">
            <a:spAutoFit/>
          </a:bodyPr>
          <a:lstStyle/>
          <a:p>
            <a:pPr algn="r"/>
            <a:r>
              <a:rPr lang="en-US" sz="1400" b="0" i="1" u="none" strike="noStrike" dirty="0">
                <a:solidFill>
                  <a:srgbClr val="000000"/>
                </a:solidFill>
                <a:effectLst/>
              </a:rPr>
              <a:t> </a:t>
            </a:r>
            <a:r>
              <a:rPr lang="en-US" sz="1400" b="0" i="1" u="none" strike="noStrike" dirty="0">
                <a:solidFill>
                  <a:srgbClr val="000000"/>
                </a:solidFill>
                <a:effectLst/>
                <a:latin typeface="Arial" panose="020B0604020202020204" pitchFamily="34" charset="0"/>
              </a:rPr>
              <a:t>source: FHLMC, Federal Reserve, NBER, The Lonski Group</a:t>
            </a:r>
            <a:endParaRPr lang="en-US" sz="1400" dirty="0"/>
          </a:p>
        </p:txBody>
      </p:sp>
      <p:pic>
        <p:nvPicPr>
          <p:cNvPr id="5" name="Picture 4">
            <a:extLst>
              <a:ext uri="{FF2B5EF4-FFF2-40B4-BE49-F238E27FC236}">
                <a16:creationId xmlns:a16="http://schemas.microsoft.com/office/drawing/2014/main" id="{28B4FAC2-BC94-E293-1C88-C322ADF3886C}"/>
              </a:ext>
            </a:extLst>
          </p:cNvPr>
          <p:cNvPicPr>
            <a:picLocks noChangeAspect="1"/>
          </p:cNvPicPr>
          <p:nvPr/>
        </p:nvPicPr>
        <p:blipFill>
          <a:blip r:embed="rId2"/>
          <a:stretch>
            <a:fillRect/>
          </a:stretch>
        </p:blipFill>
        <p:spPr>
          <a:xfrm>
            <a:off x="1479005" y="1800225"/>
            <a:ext cx="8710024" cy="4398226"/>
          </a:xfrm>
          <a:prstGeom prst="rect">
            <a:avLst/>
          </a:prstGeom>
        </p:spPr>
      </p:pic>
    </p:spTree>
    <p:extLst>
      <p:ext uri="{BB962C8B-B14F-4D97-AF65-F5344CB8AC3E}">
        <p14:creationId xmlns:p14="http://schemas.microsoft.com/office/powerpoint/2010/main" val="2467205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617508"/>
            <a:ext cx="11000791" cy="698113"/>
          </a:xfrm>
        </p:spPr>
        <p:txBody>
          <a:bodyPr>
            <a:normAutofit fontScale="90000"/>
          </a:bodyPr>
          <a:lstStyle/>
          <a:p>
            <a:r>
              <a:rPr lang="en-US" sz="2700" b="1" i="0" u="none" strike="noStrike" dirty="0">
                <a:solidFill>
                  <a:srgbClr val="000000"/>
                </a:solidFill>
                <a:effectLst/>
                <a:latin typeface="Montserrat Black" panose="00000A00000000000000" pitchFamily="2" charset="0"/>
              </a:rPr>
              <a:t>Housing is overpriced relative to after-tax personal income</a:t>
            </a:r>
            <a:br>
              <a:rPr lang="en-US" sz="2700" b="1" i="0" u="none" strike="noStrike" dirty="0">
                <a:solidFill>
                  <a:srgbClr val="000000"/>
                </a:solidFill>
                <a:effectLst/>
                <a:latin typeface="Montserrat Black" panose="00000A00000000000000" pitchFamily="2" charset="0"/>
              </a:rPr>
            </a:b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a:t>
            </a:r>
            <a:r>
              <a:rPr lang="en-US" sz="1800" i="0" u="none" strike="noStrike" dirty="0">
                <a:solidFill>
                  <a:srgbClr val="000000"/>
                </a:solidFill>
                <a:effectLst/>
                <a:latin typeface="Arial" panose="020B0604020202020204" pitchFamily="34" charset="0"/>
                <a:cs typeface="Arial" panose="020B0604020202020204" pitchFamily="34" charset="0"/>
              </a:rPr>
              <a:t>Home price deflation will help to lower the ratio from Q4-2022’s 227% to 2017-2019’s 178%.</a:t>
            </a:r>
            <a:br>
              <a:rPr lang="en-US" sz="1700" dirty="0">
                <a:solidFill>
                  <a:srgbClr val="000000"/>
                </a:solidFill>
                <a:latin typeface="Arial" panose="020B0604020202020204" pitchFamily="34" charset="0"/>
                <a:cs typeface="Arial" panose="020B0604020202020204" pitchFamily="34" charset="0"/>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29</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185767" y="6048573"/>
            <a:ext cx="5806208" cy="307777"/>
          </a:xfrm>
          <a:prstGeom prst="rect">
            <a:avLst/>
          </a:prstGeom>
          <a:noFill/>
        </p:spPr>
        <p:txBody>
          <a:bodyPr wrap="square">
            <a:spAutoFit/>
          </a:bodyPr>
          <a:lstStyle/>
          <a:p>
            <a:r>
              <a:rPr lang="en-US" sz="1400" b="0" i="1" u="none" strike="noStrike" dirty="0">
                <a:solidFill>
                  <a:srgbClr val="000000"/>
                </a:solidFill>
                <a:effectLst/>
              </a:rPr>
              <a:t>source: Federal Reserve, FHLMC, BEA, The Lonski Group</a:t>
            </a:r>
            <a:endParaRPr lang="en-US" dirty="0"/>
          </a:p>
        </p:txBody>
      </p:sp>
      <p:pic>
        <p:nvPicPr>
          <p:cNvPr id="5" name="Picture 4">
            <a:extLst>
              <a:ext uri="{FF2B5EF4-FFF2-40B4-BE49-F238E27FC236}">
                <a16:creationId xmlns:a16="http://schemas.microsoft.com/office/drawing/2014/main" id="{936E18E8-1135-7E2F-771A-AAC14D99911A}"/>
              </a:ext>
            </a:extLst>
          </p:cNvPr>
          <p:cNvPicPr>
            <a:picLocks noChangeAspect="1"/>
          </p:cNvPicPr>
          <p:nvPr/>
        </p:nvPicPr>
        <p:blipFill>
          <a:blip r:embed="rId2"/>
          <a:stretch>
            <a:fillRect/>
          </a:stretch>
        </p:blipFill>
        <p:spPr>
          <a:xfrm>
            <a:off x="951723" y="1231641"/>
            <a:ext cx="9209314" cy="4730620"/>
          </a:xfrm>
          <a:prstGeom prst="rect">
            <a:avLst/>
          </a:prstGeom>
        </p:spPr>
      </p:pic>
    </p:spTree>
    <p:extLst>
      <p:ext uri="{BB962C8B-B14F-4D97-AF65-F5344CB8AC3E}">
        <p14:creationId xmlns:p14="http://schemas.microsoft.com/office/powerpoint/2010/main" val="17332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1000125" y="477098"/>
            <a:ext cx="10353674" cy="1225651"/>
          </a:xfrm>
        </p:spPr>
        <p:txBody>
          <a:bodyPr>
            <a:normAutofit fontScale="90000"/>
          </a:bodyPr>
          <a:lstStyle/>
          <a:p>
            <a:r>
              <a:rPr lang="en-US" sz="2900" dirty="0">
                <a:latin typeface="Montserrat ExtraBold" panose="00000900000000000000" pitchFamily="2" charset="0"/>
              </a:rPr>
              <a:t>Surge by US government debt fuels rapid price inflation</a:t>
            </a:r>
            <a:br>
              <a:rPr lang="en-US" sz="2900" dirty="0"/>
            </a:br>
            <a:r>
              <a:rPr lang="en-US" sz="1600" dirty="0">
                <a:latin typeface="Montserrat" panose="00000500000000000000" pitchFamily="2" charset="0"/>
              </a:rPr>
              <a:t> </a:t>
            </a:r>
            <a:br>
              <a:rPr lang="en-US" sz="1600" dirty="0">
                <a:latin typeface="Montserrat" panose="00000500000000000000" pitchFamily="2" charset="0"/>
              </a:rPr>
            </a:br>
            <a:r>
              <a:rPr lang="en-US" sz="1700" i="0" u="none" strike="noStrike" dirty="0">
                <a:solidFill>
                  <a:srgbClr val="000000"/>
                </a:solidFill>
                <a:effectLst/>
                <a:latin typeface="+mn-lt"/>
              </a:rPr>
              <a:t>Average annual growth rates since 2007 are 10.4% for US government debt, 4.8% for corporate debt, 1.9% for household debt, 0.6% for state &amp; local government debt (to $3.2 trillion), and 3.9% for nominal GDP.</a:t>
            </a:r>
            <a:br>
              <a:rPr lang="en-US" sz="1700" i="0" u="none" strike="noStrike" dirty="0">
                <a:solidFill>
                  <a:srgbClr val="000000"/>
                </a:solidFill>
                <a:effectLst/>
                <a:latin typeface="+mn-lt"/>
              </a:rPr>
            </a:br>
            <a:br>
              <a:rPr lang="en-US" sz="1700" i="0" u="none" strike="noStrike" dirty="0">
                <a:solidFill>
                  <a:srgbClr val="000000"/>
                </a:solidFill>
                <a:effectLst/>
                <a:latin typeface="+mn-lt"/>
              </a:rPr>
            </a:br>
            <a:endParaRPr lang="en-US" sz="1700" dirty="0">
              <a:latin typeface="+mn-lt"/>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a:t>
            </a:fld>
            <a:endParaRPr lang="en-US" dirty="0"/>
          </a:p>
        </p:txBody>
      </p:sp>
      <p:sp>
        <p:nvSpPr>
          <p:cNvPr id="19" name="TextBox 18">
            <a:extLst>
              <a:ext uri="{FF2B5EF4-FFF2-40B4-BE49-F238E27FC236}">
                <a16:creationId xmlns:a16="http://schemas.microsoft.com/office/drawing/2014/main" id="{B4A5A725-5576-4201-B305-AA48082C50BC}"/>
              </a:ext>
            </a:extLst>
          </p:cNvPr>
          <p:cNvSpPr txBox="1"/>
          <p:nvPr/>
        </p:nvSpPr>
        <p:spPr>
          <a:xfrm>
            <a:off x="4292083" y="6153618"/>
            <a:ext cx="7385568"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trillions of outstanding debt; source: Federal Reserve, NBER, The Lonski Group</a:t>
            </a:r>
            <a:endParaRPr lang="en-US" sz="1400" dirty="0"/>
          </a:p>
        </p:txBody>
      </p:sp>
      <p:pic>
        <p:nvPicPr>
          <p:cNvPr id="5" name="Picture 4">
            <a:extLst>
              <a:ext uri="{FF2B5EF4-FFF2-40B4-BE49-F238E27FC236}">
                <a16:creationId xmlns:a16="http://schemas.microsoft.com/office/drawing/2014/main" id="{CE51D109-455E-D056-5949-964E6AA05FE6}"/>
              </a:ext>
            </a:extLst>
          </p:cNvPr>
          <p:cNvPicPr>
            <a:picLocks noChangeAspect="1"/>
          </p:cNvPicPr>
          <p:nvPr/>
        </p:nvPicPr>
        <p:blipFill>
          <a:blip r:embed="rId2"/>
          <a:stretch>
            <a:fillRect/>
          </a:stretch>
        </p:blipFill>
        <p:spPr>
          <a:xfrm>
            <a:off x="1418253" y="1558212"/>
            <a:ext cx="8677469" cy="4534673"/>
          </a:xfrm>
          <a:prstGeom prst="rect">
            <a:avLst/>
          </a:prstGeom>
        </p:spPr>
      </p:pic>
    </p:spTree>
    <p:extLst>
      <p:ext uri="{BB962C8B-B14F-4D97-AF65-F5344CB8AC3E}">
        <p14:creationId xmlns:p14="http://schemas.microsoft.com/office/powerpoint/2010/main" val="1084678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365125"/>
            <a:ext cx="10986443" cy="924617"/>
          </a:xfrm>
        </p:spPr>
        <p:txBody>
          <a:bodyPr>
            <a:normAutofit fontScale="90000"/>
          </a:bodyPr>
          <a:lstStyle/>
          <a:p>
            <a:r>
              <a:rPr lang="en-US" sz="2400" b="1" i="0" u="none" strike="noStrike" dirty="0">
                <a:solidFill>
                  <a:srgbClr val="000000"/>
                </a:solidFill>
                <a:effectLst/>
                <a:latin typeface="Montserrat ExtraBold" panose="00000900000000000000" pitchFamily="2" charset="0"/>
              </a:rPr>
              <a:t>Case Shiller home price index is down by -4.7% from June 2022's zenith</a:t>
            </a:r>
            <a:br>
              <a:rPr lang="en-US" sz="2400" b="1" i="0" u="none" strike="noStrike" dirty="0">
                <a:solidFill>
                  <a:srgbClr val="000000"/>
                </a:solidFill>
                <a:effectLst/>
                <a:latin typeface="Montserrat ExtraBold" panose="00000900000000000000" pitchFamily="2" charset="0"/>
              </a:rPr>
            </a:br>
            <a:br>
              <a:rPr lang="en-US" sz="1800" dirty="0">
                <a:latin typeface="Montserrat ExtraBold" panose="00000900000000000000" pitchFamily="2" charset="0"/>
              </a:rPr>
            </a:br>
            <a:r>
              <a:rPr lang="en-US" sz="1800" dirty="0">
                <a:latin typeface="Arial" panose="020B0604020202020204" pitchFamily="34" charset="0"/>
                <a:cs typeface="Arial" panose="020B0604020202020204" pitchFamily="34" charset="0"/>
              </a:rPr>
              <a:t>Comparatively high </a:t>
            </a:r>
            <a:r>
              <a:rPr lang="en-US" sz="1900" dirty="0">
                <a:latin typeface="Arial" panose="020B0604020202020204" pitchFamily="34" charset="0"/>
                <a:cs typeface="Arial" panose="020B0604020202020204" pitchFamily="34" charset="0"/>
              </a:rPr>
              <a:t>mortgage rates and elevated home prices take their toll.</a:t>
            </a:r>
            <a:br>
              <a:rPr lang="en-US" sz="1900" dirty="0">
                <a:latin typeface="Montserrat" panose="00000500000000000000" pitchFamily="2" charset="0"/>
              </a:rPr>
            </a:br>
            <a:br>
              <a:rPr lang="en-US" sz="1300" dirty="0">
                <a:latin typeface="Montserrat" panose="00000500000000000000" pitchFamily="2" charset="0"/>
              </a:rPr>
            </a:br>
            <a:r>
              <a:rPr lang="en-US" sz="1800" dirty="0">
                <a:latin typeface="Arial" panose="020B0604020202020204" pitchFamily="34" charset="0"/>
                <a:cs typeface="Arial" panose="020B0604020202020204" pitchFamily="34" charset="0"/>
              </a:rPr>
              <a:t>Home price index plunged by -34% from April 2006’s high to March 2012’s bottom.</a:t>
            </a: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30</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81659" y="6160545"/>
            <a:ext cx="7168171" cy="307777"/>
          </a:xfrm>
          <a:prstGeom prst="rect">
            <a:avLst/>
          </a:prstGeom>
          <a:noFill/>
        </p:spPr>
        <p:txBody>
          <a:bodyPr wrap="square">
            <a:spAutoFit/>
          </a:bodyPr>
          <a:lstStyle/>
          <a:p>
            <a:pPr algn="r"/>
            <a:r>
              <a:rPr lang="en-US" sz="1400" b="0" i="1" u="none" strike="noStrike" dirty="0">
                <a:solidFill>
                  <a:srgbClr val="000000"/>
                </a:solidFill>
                <a:effectLst/>
              </a:rPr>
              <a:t>  source: FRED, NBER, The Lonski Group</a:t>
            </a:r>
            <a:endParaRPr lang="en-US" sz="1400" dirty="0"/>
          </a:p>
        </p:txBody>
      </p:sp>
      <p:pic>
        <p:nvPicPr>
          <p:cNvPr id="5" name="Picture 4">
            <a:extLst>
              <a:ext uri="{FF2B5EF4-FFF2-40B4-BE49-F238E27FC236}">
                <a16:creationId xmlns:a16="http://schemas.microsoft.com/office/drawing/2014/main" id="{055098CB-ACAD-F6DC-BB12-4BA80F3640B1}"/>
              </a:ext>
            </a:extLst>
          </p:cNvPr>
          <p:cNvPicPr>
            <a:picLocks noChangeAspect="1"/>
          </p:cNvPicPr>
          <p:nvPr/>
        </p:nvPicPr>
        <p:blipFill>
          <a:blip r:embed="rId2"/>
          <a:stretch>
            <a:fillRect/>
          </a:stretch>
        </p:blipFill>
        <p:spPr>
          <a:xfrm>
            <a:off x="1278295" y="1485547"/>
            <a:ext cx="9349272" cy="4607343"/>
          </a:xfrm>
          <a:prstGeom prst="rect">
            <a:avLst/>
          </a:prstGeom>
        </p:spPr>
      </p:pic>
    </p:spTree>
    <p:extLst>
      <p:ext uri="{BB962C8B-B14F-4D97-AF65-F5344CB8AC3E}">
        <p14:creationId xmlns:p14="http://schemas.microsoft.com/office/powerpoint/2010/main" val="105170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503853" y="551740"/>
            <a:ext cx="10849947" cy="924617"/>
          </a:xfrm>
        </p:spPr>
        <p:txBody>
          <a:bodyPr>
            <a:normAutofit fontScale="90000"/>
          </a:bodyPr>
          <a:lstStyle/>
          <a:p>
            <a:r>
              <a:rPr lang="en-US" sz="2800" b="1" i="0" u="none" strike="noStrike" dirty="0">
                <a:solidFill>
                  <a:srgbClr val="000000"/>
                </a:solidFill>
                <a:effectLst/>
                <a:latin typeface="Montserrat Black" panose="00000A00000000000000" pitchFamily="2" charset="0"/>
              </a:rPr>
              <a:t>Index describing tightness of US' rental-apartment market plunges to a recessionary reading</a:t>
            </a:r>
            <a:br>
              <a:rPr lang="en-US" sz="2800" b="1" i="0" u="none" strike="noStrike" dirty="0">
                <a:solidFill>
                  <a:srgbClr val="000000"/>
                </a:solidFill>
                <a:effectLst/>
                <a:latin typeface="Montserrat Black" panose="00000A00000000000000" pitchFamily="2" charset="0"/>
              </a:rPr>
            </a:br>
            <a:br>
              <a:rPr lang="en-US" sz="16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Earlier surge by rents and ultr</a:t>
            </a:r>
            <a:r>
              <a:rPr lang="en-US" sz="1800" dirty="0">
                <a:solidFill>
                  <a:srgbClr val="000000"/>
                </a:solidFill>
                <a:latin typeface="Arial" panose="020B0604020202020204" pitchFamily="34" charset="0"/>
              </a:rPr>
              <a:t>a-low borrowing costs trigger overbuilding.`</a:t>
            </a:r>
            <a:br>
              <a:rPr lang="en-US" sz="1800" dirty="0">
                <a:solidFill>
                  <a:srgbClr val="000000"/>
                </a:solidFill>
                <a:latin typeface="Arial" panose="020B0604020202020204" pitchFamily="34" charset="0"/>
              </a:rPr>
            </a:br>
            <a:br>
              <a:rPr lang="en-US" sz="13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Redfin reports March 2023’s median rent fell 0.4% year-to-year for first annual drop since March 2020.</a:t>
            </a:r>
            <a:br>
              <a:rPr lang="en-US" sz="1800" b="1" i="0" u="none" strike="noStrike" dirty="0">
                <a:solidFill>
                  <a:srgbClr val="000000"/>
                </a:solidFill>
                <a:effectLst/>
                <a:latin typeface="Arial" panose="020B0604020202020204" pitchFamily="34" charset="0"/>
              </a:rPr>
            </a:br>
            <a:endParaRPr lang="en-US" sz="18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31</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160545"/>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source: National Multifamily Housing Council, NBER, The Lonski Group</a:t>
            </a:r>
            <a:endParaRPr lang="en-US" sz="1400" dirty="0"/>
          </a:p>
        </p:txBody>
      </p:sp>
      <p:pic>
        <p:nvPicPr>
          <p:cNvPr id="5" name="Picture 4">
            <a:extLst>
              <a:ext uri="{FF2B5EF4-FFF2-40B4-BE49-F238E27FC236}">
                <a16:creationId xmlns:a16="http://schemas.microsoft.com/office/drawing/2014/main" id="{ECB6BF6E-8180-3EEE-DA39-53CB8314AD60}"/>
              </a:ext>
            </a:extLst>
          </p:cNvPr>
          <p:cNvPicPr>
            <a:picLocks noChangeAspect="1"/>
          </p:cNvPicPr>
          <p:nvPr/>
        </p:nvPicPr>
        <p:blipFill>
          <a:blip r:embed="rId2"/>
          <a:stretch>
            <a:fillRect/>
          </a:stretch>
        </p:blipFill>
        <p:spPr>
          <a:xfrm>
            <a:off x="1259633" y="1744824"/>
            <a:ext cx="9599528" cy="4415720"/>
          </a:xfrm>
          <a:prstGeom prst="rect">
            <a:avLst/>
          </a:prstGeom>
        </p:spPr>
      </p:pic>
    </p:spTree>
    <p:extLst>
      <p:ext uri="{BB962C8B-B14F-4D97-AF65-F5344CB8AC3E}">
        <p14:creationId xmlns:p14="http://schemas.microsoft.com/office/powerpoint/2010/main" val="1181289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4500" b="1" dirty="0"/>
              <a:t>Capital Markets to Contend with Lower Profits and Tighter Credit</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32</a:t>
            </a:fld>
            <a:endParaRPr lang="en-US"/>
          </a:p>
        </p:txBody>
      </p:sp>
    </p:spTree>
    <p:extLst>
      <p:ext uri="{BB962C8B-B14F-4D97-AF65-F5344CB8AC3E}">
        <p14:creationId xmlns:p14="http://schemas.microsoft.com/office/powerpoint/2010/main" val="245763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435238" y="438539"/>
            <a:ext cx="10918562" cy="998376"/>
          </a:xfrm>
        </p:spPr>
        <p:txBody>
          <a:bodyPr>
            <a:normAutofit fontScale="90000"/>
          </a:bodyPr>
          <a:lstStyle/>
          <a:p>
            <a:r>
              <a:rPr lang="en-US" sz="3100" b="1" i="0" u="none" strike="noStrike" dirty="0">
                <a:solidFill>
                  <a:srgbClr val="000000"/>
                </a:solidFill>
                <a:effectLst/>
                <a:latin typeface="Arial" panose="020B0604020202020204" pitchFamily="34" charset="0"/>
              </a:rPr>
              <a:t>Further slide </a:t>
            </a:r>
            <a:r>
              <a:rPr lang="en-US" sz="3100" b="1" dirty="0">
                <a:solidFill>
                  <a:srgbClr val="000000"/>
                </a:solidFill>
                <a:latin typeface="Arial" panose="020B0604020202020204" pitchFamily="34" charset="0"/>
              </a:rPr>
              <a:t>by </a:t>
            </a:r>
            <a:r>
              <a:rPr lang="en-US" sz="3100" b="1" i="0" u="none" strike="noStrike" dirty="0">
                <a:solidFill>
                  <a:srgbClr val="000000"/>
                </a:solidFill>
                <a:effectLst/>
                <a:latin typeface="Arial" panose="020B0604020202020204" pitchFamily="34" charset="0"/>
              </a:rPr>
              <a:t>after-tax corporate profits is likely</a:t>
            </a:r>
            <a:br>
              <a:rPr lang="en-US" sz="3100" b="1" i="0" u="none" strike="noStrike" dirty="0">
                <a:solidFill>
                  <a:srgbClr val="000000"/>
                </a:solidFill>
                <a:effectLst/>
                <a:latin typeface="Arial" panose="020B0604020202020204" pitchFamily="34" charset="0"/>
              </a:rPr>
            </a:br>
            <a:br>
              <a:rPr lang="en-US" sz="1500" dirty="0">
                <a:latin typeface="Montserrat" panose="00000500000000000000" pitchFamily="2" charset="0"/>
              </a:rPr>
            </a:br>
            <a:r>
              <a:rPr lang="en-US" sz="1600" dirty="0">
                <a:latin typeface="Montserrat" panose="00000500000000000000" pitchFamily="2" charset="0"/>
              </a:rPr>
              <a:t>Higher costs and slower revenue growth will shrink profits.</a:t>
            </a:r>
            <a:br>
              <a:rPr lang="en-US" sz="1600" dirty="0">
                <a:latin typeface="Montserrat" panose="00000500000000000000" pitchFamily="2" charset="0"/>
              </a:rPr>
            </a:b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33</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4767943" y="6202461"/>
            <a:ext cx="6463275"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in $ billions; source: Bureau of Economic Analysis, NBER, The Lonski Group</a:t>
            </a:r>
            <a:endParaRPr lang="en-US" sz="1400" dirty="0"/>
          </a:p>
        </p:txBody>
      </p:sp>
      <p:pic>
        <p:nvPicPr>
          <p:cNvPr id="5" name="Picture 4">
            <a:extLst>
              <a:ext uri="{FF2B5EF4-FFF2-40B4-BE49-F238E27FC236}">
                <a16:creationId xmlns:a16="http://schemas.microsoft.com/office/drawing/2014/main" id="{0256C39C-C6FF-4866-ECD6-EACCA8E9EF2A}"/>
              </a:ext>
            </a:extLst>
          </p:cNvPr>
          <p:cNvPicPr>
            <a:picLocks noChangeAspect="1"/>
          </p:cNvPicPr>
          <p:nvPr/>
        </p:nvPicPr>
        <p:blipFill>
          <a:blip r:embed="rId2"/>
          <a:stretch>
            <a:fillRect/>
          </a:stretch>
        </p:blipFill>
        <p:spPr>
          <a:xfrm>
            <a:off x="1184988" y="1250302"/>
            <a:ext cx="9179536" cy="4795935"/>
          </a:xfrm>
          <a:prstGeom prst="rect">
            <a:avLst/>
          </a:prstGeom>
        </p:spPr>
      </p:pic>
    </p:spTree>
    <p:extLst>
      <p:ext uri="{BB962C8B-B14F-4D97-AF65-F5344CB8AC3E}">
        <p14:creationId xmlns:p14="http://schemas.microsoft.com/office/powerpoint/2010/main" val="3337092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69471" y="508287"/>
            <a:ext cx="10975133" cy="898951"/>
          </a:xfrm>
        </p:spPr>
        <p:txBody>
          <a:bodyPr>
            <a:normAutofit fontScale="90000"/>
          </a:bodyPr>
          <a:lstStyle/>
          <a:p>
            <a:r>
              <a:rPr lang="en-US" sz="2400" b="1" dirty="0">
                <a:solidFill>
                  <a:srgbClr val="000000"/>
                </a:solidFill>
                <a:latin typeface="Arial Black" panose="020B0A04020102020204" pitchFamily="34" charset="0"/>
              </a:rPr>
              <a:t>S&amp;P 500’s earnings growth expected to jump up from 2023’s 1.9% to 2024’s 12.1% as revenue growth accelerates from 2.1% to 5.1%</a:t>
            </a:r>
            <a:br>
              <a:rPr lang="en-US" sz="2400" b="1" i="0" u="none" strike="noStrike" dirty="0">
                <a:solidFill>
                  <a:srgbClr val="000000"/>
                </a:solidFill>
                <a:effectLst/>
                <a:latin typeface="Arial Black" panose="020B0A04020102020204" pitchFamily="34" charset="0"/>
              </a:rPr>
            </a:br>
            <a:r>
              <a:rPr lang="en-US" sz="1600" b="1" i="0" u="none" strike="noStrike" dirty="0">
                <a:solidFill>
                  <a:srgbClr val="000000"/>
                </a:solidFill>
                <a:effectLst/>
                <a:latin typeface="Arial" panose="020B0604020202020204" pitchFamily="34" charset="0"/>
              </a:rPr>
              <a:t> </a:t>
            </a:r>
            <a:r>
              <a:rPr lang="en-US" sz="1300" b="1"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                                                  </a:t>
            </a: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mn-lt"/>
              </a:rPr>
              <a:t>But nominal GDP growth is expected to slow from 2022’s 9.2% to 2023’s 4.8% and 2024’s 3.4%.</a:t>
            </a:r>
            <a:br>
              <a:rPr lang="en-US" sz="1800" i="0" u="none" strike="noStrike" dirty="0">
                <a:solidFill>
                  <a:srgbClr val="000000"/>
                </a:solidFill>
                <a:effectLst/>
                <a:latin typeface="+mn-lt"/>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a:xfrm>
            <a:off x="10356980" y="6335486"/>
            <a:ext cx="996819" cy="385989"/>
          </a:xfrm>
        </p:spPr>
        <p:txBody>
          <a:bodyPr/>
          <a:lstStyle/>
          <a:p>
            <a:fld id="{FC150DE4-D193-43A6-8FDA-030E274477F1}" type="slidenum">
              <a:rPr lang="en-US" smtClean="0"/>
              <a:t>34</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1670180" y="6154056"/>
            <a:ext cx="9904600" cy="307777"/>
          </a:xfrm>
          <a:prstGeom prst="rect">
            <a:avLst/>
          </a:prstGeom>
        </p:spPr>
        <p:txBody>
          <a:bodyPr wrap="square">
            <a:spAutoFit/>
          </a:bodyPr>
          <a:lstStyle/>
          <a:p>
            <a:pPr algn="r"/>
            <a:r>
              <a:rPr lang="en-US" sz="1400" b="0" i="1" u="none" strike="noStrike" dirty="0">
                <a:solidFill>
                  <a:srgbClr val="000000"/>
                </a:solidFill>
                <a:effectLst/>
                <a:latin typeface="Calibri" panose="020F0502020204030204" pitchFamily="34" charset="0"/>
              </a:rPr>
              <a:t>source: S&amp;P Global, FactSet, The Lonski Group</a:t>
            </a:r>
            <a:endParaRPr lang="en-US" sz="1400" dirty="0"/>
          </a:p>
        </p:txBody>
      </p:sp>
      <p:pic>
        <p:nvPicPr>
          <p:cNvPr id="14" name="Picture 13">
            <a:extLst>
              <a:ext uri="{FF2B5EF4-FFF2-40B4-BE49-F238E27FC236}">
                <a16:creationId xmlns:a16="http://schemas.microsoft.com/office/drawing/2014/main" id="{78205D51-EEEC-D6DD-45CC-50999E4C427D}"/>
              </a:ext>
            </a:extLst>
          </p:cNvPr>
          <p:cNvPicPr>
            <a:picLocks noChangeAspect="1"/>
          </p:cNvPicPr>
          <p:nvPr/>
        </p:nvPicPr>
        <p:blipFill>
          <a:blip r:embed="rId2"/>
          <a:stretch>
            <a:fillRect/>
          </a:stretch>
        </p:blipFill>
        <p:spPr>
          <a:xfrm>
            <a:off x="811763" y="1407238"/>
            <a:ext cx="10618238" cy="4676321"/>
          </a:xfrm>
          <a:prstGeom prst="rect">
            <a:avLst/>
          </a:prstGeom>
        </p:spPr>
      </p:pic>
    </p:spTree>
    <p:extLst>
      <p:ext uri="{BB962C8B-B14F-4D97-AF65-F5344CB8AC3E}">
        <p14:creationId xmlns:p14="http://schemas.microsoft.com/office/powerpoint/2010/main" val="785795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11324" y="422982"/>
            <a:ext cx="10849947" cy="924617"/>
          </a:xfrm>
        </p:spPr>
        <p:txBody>
          <a:bodyPr>
            <a:normAutofit fontScale="90000"/>
          </a:bodyPr>
          <a:lstStyle/>
          <a:p>
            <a:r>
              <a:rPr lang="en-US" sz="2700" b="1" i="0" u="none" strike="noStrike" dirty="0">
                <a:solidFill>
                  <a:srgbClr val="000000"/>
                </a:solidFill>
                <a:effectLst/>
                <a:latin typeface="Montserrat Black" panose="00000A00000000000000" pitchFamily="2" charset="0"/>
              </a:rPr>
              <a:t>Q1-2023's index of obstacles to business, or C&amp;I, lending jumped up to level that always has been associated with a recession</a:t>
            </a:r>
            <a:br>
              <a:rPr lang="en-US" sz="2700" b="1" i="0" u="none" strike="noStrike" dirty="0">
                <a:solidFill>
                  <a:srgbClr val="000000"/>
                </a:solidFill>
                <a:effectLst/>
                <a:latin typeface="Montserrat Black" panose="00000A00000000000000" pitchFamily="2" charset="0"/>
              </a:rPr>
            </a:br>
            <a:br>
              <a:rPr lang="en-US" sz="1800" b="1" i="0" u="none" strike="noStrike" dirty="0">
                <a:solidFill>
                  <a:srgbClr val="000000"/>
                </a:solidFill>
                <a:effectLst/>
                <a:latin typeface="Arial" panose="020B0604020202020204" pitchFamily="34" charset="0"/>
              </a:rPr>
            </a:br>
            <a:r>
              <a:rPr lang="en-US" sz="1800" dirty="0">
                <a:solidFill>
                  <a:srgbClr val="000000"/>
                </a:solidFill>
                <a:latin typeface="Arial" panose="020B0604020202020204" pitchFamily="34" charset="0"/>
              </a:rPr>
              <a:t>Index equals the average of the net percent of banks tightening business loan standards and the net percent widening the spread between the rate charged on loans and the cost of bank funds</a:t>
            </a:r>
            <a:endParaRPr lang="en-US" sz="20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35</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source: Federal Reserve, NBER, The Lonski Group</a:t>
            </a:r>
            <a:endParaRPr lang="en-US" sz="1400" dirty="0"/>
          </a:p>
        </p:txBody>
      </p:sp>
      <p:pic>
        <p:nvPicPr>
          <p:cNvPr id="5" name="Picture 4">
            <a:extLst>
              <a:ext uri="{FF2B5EF4-FFF2-40B4-BE49-F238E27FC236}">
                <a16:creationId xmlns:a16="http://schemas.microsoft.com/office/drawing/2014/main" id="{C27F83F3-8E41-7EAE-CC50-5856763047E2}"/>
              </a:ext>
            </a:extLst>
          </p:cNvPr>
          <p:cNvPicPr>
            <a:picLocks noChangeAspect="1"/>
          </p:cNvPicPr>
          <p:nvPr/>
        </p:nvPicPr>
        <p:blipFill>
          <a:blip r:embed="rId2"/>
          <a:stretch>
            <a:fillRect/>
          </a:stretch>
        </p:blipFill>
        <p:spPr>
          <a:xfrm>
            <a:off x="1632857" y="1651520"/>
            <a:ext cx="8406882" cy="4525346"/>
          </a:xfrm>
          <a:prstGeom prst="rect">
            <a:avLst/>
          </a:prstGeom>
        </p:spPr>
      </p:pic>
    </p:spTree>
    <p:extLst>
      <p:ext uri="{BB962C8B-B14F-4D97-AF65-F5344CB8AC3E}">
        <p14:creationId xmlns:p14="http://schemas.microsoft.com/office/powerpoint/2010/main" val="1256354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11324" y="933819"/>
            <a:ext cx="10849947" cy="631525"/>
          </a:xfrm>
        </p:spPr>
        <p:txBody>
          <a:bodyPr>
            <a:normAutofit fontScale="90000"/>
          </a:bodyPr>
          <a:lstStyle/>
          <a:p>
            <a:r>
              <a:rPr lang="en-US" sz="2600" b="1" i="0" u="none" strike="noStrike" dirty="0">
                <a:solidFill>
                  <a:srgbClr val="000000"/>
                </a:solidFill>
                <a:effectLst/>
                <a:latin typeface="Montserrat Black" panose="00000A00000000000000" pitchFamily="2" charset="0"/>
              </a:rPr>
              <a:t>High-yield bond spread now exceeds its long-term median of 453 basis points and warns of more high-yield defaults</a:t>
            </a:r>
            <a:br>
              <a:rPr lang="en-US" sz="2600" b="1" i="0" u="none" strike="noStrike" dirty="0">
                <a:solidFill>
                  <a:srgbClr val="000000"/>
                </a:solidFill>
                <a:effectLst/>
                <a:latin typeface="Montserrat Black" panose="00000A00000000000000" pitchFamily="2" charset="0"/>
              </a:rPr>
            </a:br>
            <a:br>
              <a:rPr lang="en-US" sz="1300" b="1" i="0" u="none" strike="noStrike" dirty="0">
                <a:solidFill>
                  <a:srgbClr val="000000"/>
                </a:solidFill>
                <a:effectLst/>
                <a:latin typeface="Arial" panose="020B0604020202020204" pitchFamily="34" charset="0"/>
              </a:rPr>
            </a:br>
            <a:r>
              <a:rPr lang="en-US" sz="1600" b="0" i="0" u="none" strike="noStrike" dirty="0">
                <a:effectLst/>
                <a:latin typeface="Arial" panose="020B0604020202020204" pitchFamily="34" charset="0"/>
                <a:cs typeface="Arial" panose="020B0604020202020204" pitchFamily="34" charset="0"/>
              </a:rPr>
              <a:t>The median high-yield spread during the six months preceding the last four recessions is 561 basis points.</a:t>
            </a:r>
            <a:br>
              <a:rPr lang="en-US" sz="1600" b="0" i="0" u="none" strike="noStrike" dirty="0">
                <a:effectLst/>
                <a:latin typeface="Arial" panose="020B0604020202020204" pitchFamily="34" charset="0"/>
                <a:cs typeface="Arial" panose="020B0604020202020204" pitchFamily="34" charset="0"/>
              </a:rPr>
            </a:br>
            <a:br>
              <a:rPr lang="en-US" sz="1600" b="0" i="0" u="none" strike="noStrike" dirty="0">
                <a:effectLst/>
                <a:latin typeface="Arial" panose="020B0604020202020204" pitchFamily="34" charset="0"/>
                <a:cs typeface="Arial" panose="020B0604020202020204" pitchFamily="34" charset="0"/>
              </a:rPr>
            </a:br>
            <a:r>
              <a:rPr lang="en-US" sz="1600" i="0" u="none" strike="noStrike" dirty="0">
                <a:solidFill>
                  <a:srgbClr val="000000"/>
                </a:solidFill>
                <a:effectLst/>
                <a:latin typeface="Arial" panose="020B0604020202020204" pitchFamily="34" charset="0"/>
                <a:cs typeface="Arial" panose="020B0604020202020204" pitchFamily="34" charset="0"/>
              </a:rPr>
              <a:t>Wide high-yield spreads supplied false negatives in 2015-2016, 2011, 2002, and 1998.</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Moody’s Investors Service predicts a climb by US high-yield default rate from Feb-2023’s 2.5% to Feb-2024’s 5.4% versus long-term average of 4.7%.</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36</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168171"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source: Drexel Burnham Lambert, Lehman, Merrill Lynch, ICE, NBER, The Lonski Group</a:t>
            </a:r>
            <a:endParaRPr lang="en-US" sz="1400" dirty="0"/>
          </a:p>
        </p:txBody>
      </p:sp>
      <p:pic>
        <p:nvPicPr>
          <p:cNvPr id="4" name="Picture 3">
            <a:extLst>
              <a:ext uri="{FF2B5EF4-FFF2-40B4-BE49-F238E27FC236}">
                <a16:creationId xmlns:a16="http://schemas.microsoft.com/office/drawing/2014/main" id="{D8C0210B-ECA6-14AE-D661-23D2E5CA71FC}"/>
              </a:ext>
            </a:extLst>
          </p:cNvPr>
          <p:cNvPicPr>
            <a:picLocks noChangeAspect="1"/>
          </p:cNvPicPr>
          <p:nvPr/>
        </p:nvPicPr>
        <p:blipFill>
          <a:blip r:embed="rId2"/>
          <a:stretch>
            <a:fillRect/>
          </a:stretch>
        </p:blipFill>
        <p:spPr>
          <a:xfrm>
            <a:off x="1511559" y="2155371"/>
            <a:ext cx="8668139" cy="4089152"/>
          </a:xfrm>
          <a:prstGeom prst="rect">
            <a:avLst/>
          </a:prstGeom>
        </p:spPr>
      </p:pic>
    </p:spTree>
    <p:extLst>
      <p:ext uri="{BB962C8B-B14F-4D97-AF65-F5344CB8AC3E}">
        <p14:creationId xmlns:p14="http://schemas.microsoft.com/office/powerpoint/2010/main" val="19691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01993" y="489269"/>
            <a:ext cx="10849947" cy="924617"/>
          </a:xfrm>
        </p:spPr>
        <p:txBody>
          <a:bodyPr>
            <a:normAutofit fontScale="90000"/>
          </a:bodyPr>
          <a:lstStyle/>
          <a:p>
            <a:r>
              <a:rPr lang="en-US" sz="2400" b="1" i="0" u="none" strike="noStrike" dirty="0">
                <a:solidFill>
                  <a:srgbClr val="000000"/>
                </a:solidFill>
                <a:effectLst/>
                <a:latin typeface="Montserrat ExtraBold" panose="00000900000000000000" pitchFamily="2" charset="0"/>
                <a:cs typeface="Arial" panose="020B0604020202020204" pitchFamily="34" charset="0"/>
              </a:rPr>
              <a:t>Recent Baa corporate bond yield of 5.5% is well above 2016-2020’s 4.25% average</a:t>
            </a:r>
            <a:br>
              <a:rPr lang="en-US" sz="2400" b="1" i="0" u="none" strike="noStrike" dirty="0">
                <a:solidFill>
                  <a:srgbClr val="000000"/>
                </a:solidFill>
                <a:effectLst/>
                <a:latin typeface="Montserrat ExtraBold" panose="00000900000000000000" pitchFamily="2" charset="0"/>
              </a:rPr>
            </a:br>
            <a:br>
              <a:rPr lang="en-US" sz="16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Q1-2023's investment-grade corporate bond issuance sank by -16% year-over-year.</a:t>
            </a:r>
            <a:r>
              <a:rPr lang="en-US" sz="900" dirty="0"/>
              <a:t> </a:t>
            </a:r>
            <a:br>
              <a:rPr lang="en-US" sz="1800" b="0" i="0" u="none" strike="noStrike" dirty="0">
                <a:effectLst/>
                <a:latin typeface="Arial" panose="020B0604020202020204" pitchFamily="34" charset="0"/>
              </a:rPr>
            </a:br>
            <a:br>
              <a:rPr lang="en-US" sz="1600" b="0" i="0" u="none" strike="noStrike" dirty="0">
                <a:effectLst/>
                <a:latin typeface="Arial" panose="020B0604020202020204" pitchFamily="34" charset="0"/>
              </a:rPr>
            </a:br>
            <a:r>
              <a:rPr lang="en-US" sz="1800" i="0" u="none" strike="noStrike" dirty="0">
                <a:solidFill>
                  <a:srgbClr val="000000"/>
                </a:solidFill>
                <a:effectLst/>
                <a:latin typeface="Arial" panose="020B0604020202020204" pitchFamily="34" charset="0"/>
              </a:rPr>
              <a:t>Q1-2023 also showed yearly issuance setbacks of -18% for high-yield bonds and -55% for leveraged loans.</a:t>
            </a:r>
            <a:endParaRPr lang="en-US" sz="20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37</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309802"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source: Drexel Burnham Lambert, Lehman, Merrill Lynch, ICE, NBER, The Lonski Group</a:t>
            </a:r>
            <a:endParaRPr lang="en-US" sz="1400" dirty="0"/>
          </a:p>
        </p:txBody>
      </p:sp>
      <p:pic>
        <p:nvPicPr>
          <p:cNvPr id="5" name="Picture 4">
            <a:extLst>
              <a:ext uri="{FF2B5EF4-FFF2-40B4-BE49-F238E27FC236}">
                <a16:creationId xmlns:a16="http://schemas.microsoft.com/office/drawing/2014/main" id="{6753C041-8469-3A52-7582-C3818531E140}"/>
              </a:ext>
            </a:extLst>
          </p:cNvPr>
          <p:cNvPicPr>
            <a:picLocks noChangeAspect="1"/>
          </p:cNvPicPr>
          <p:nvPr/>
        </p:nvPicPr>
        <p:blipFill>
          <a:blip r:embed="rId2"/>
          <a:stretch>
            <a:fillRect/>
          </a:stretch>
        </p:blipFill>
        <p:spPr>
          <a:xfrm>
            <a:off x="1492899" y="1752600"/>
            <a:ext cx="8976048" cy="4360850"/>
          </a:xfrm>
          <a:prstGeom prst="rect">
            <a:avLst/>
          </a:prstGeom>
        </p:spPr>
      </p:pic>
    </p:spTree>
    <p:extLst>
      <p:ext uri="{BB962C8B-B14F-4D97-AF65-F5344CB8AC3E}">
        <p14:creationId xmlns:p14="http://schemas.microsoft.com/office/powerpoint/2010/main" val="3208178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401993" y="1013145"/>
            <a:ext cx="10849947" cy="307777"/>
          </a:xfrm>
        </p:spPr>
        <p:txBody>
          <a:bodyPr>
            <a:normAutofit fontScale="90000"/>
          </a:bodyPr>
          <a:lstStyle/>
          <a:p>
            <a:r>
              <a:rPr lang="en-US" sz="2400" dirty="0">
                <a:effectLst/>
                <a:latin typeface="Montserrat Black" panose="00000A00000000000000" pitchFamily="2" charset="0"/>
                <a:ea typeface="Calibri" panose="020F0502020204030204" pitchFamily="34" charset="0"/>
                <a:cs typeface="Times New Roman" panose="02020603050405020304" pitchFamily="18" charset="0"/>
              </a:rPr>
              <a:t>Declining Market Values of Underutilized Office Properties and Shopping Malls Are a Problem</a:t>
            </a:r>
            <a:br>
              <a:rPr lang="en-US" sz="24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endParaRPr lang="en-US" sz="2000"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38</a:t>
            </a:fld>
            <a:endParaRPr lang="en-US" dirty="0"/>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244524"/>
            <a:ext cx="7309802" cy="307777"/>
          </a:xfrm>
          <a:prstGeom prst="rect">
            <a:avLst/>
          </a:prstGeom>
          <a:noFill/>
        </p:spPr>
        <p:txBody>
          <a:bodyPr wrap="square">
            <a:spAutoFit/>
          </a:bodyPr>
          <a:lstStyle/>
          <a:p>
            <a:pPr algn="r"/>
            <a:r>
              <a:rPr lang="en-US" sz="1400" b="0" i="1" u="none" strike="noStrike" dirty="0">
                <a:solidFill>
                  <a:srgbClr val="000000"/>
                </a:solidFill>
                <a:effectLst/>
                <a:latin typeface="Arial" panose="020B0604020202020204" pitchFamily="34" charset="0"/>
              </a:rPr>
              <a:t>source: Federal  Reserve, </a:t>
            </a:r>
            <a:r>
              <a:rPr lang="en-US" sz="1400" b="0" i="1" u="none" strike="noStrike" dirty="0" err="1">
                <a:solidFill>
                  <a:srgbClr val="000000"/>
                </a:solidFill>
                <a:effectLst/>
                <a:latin typeface="Arial" panose="020B0604020202020204" pitchFamily="34" charset="0"/>
              </a:rPr>
              <a:t>Trepp</a:t>
            </a:r>
            <a:r>
              <a:rPr lang="en-US" sz="1400" b="0" i="1" u="none" strike="noStrike" dirty="0">
                <a:solidFill>
                  <a:srgbClr val="000000"/>
                </a:solidFill>
                <a:effectLst/>
                <a:latin typeface="Arial" panose="020B0604020202020204" pitchFamily="34" charset="0"/>
              </a:rPr>
              <a:t>, Wall Street Journal, The Lonski Group</a:t>
            </a:r>
            <a:endParaRPr lang="en-US" sz="1400" dirty="0"/>
          </a:p>
        </p:txBody>
      </p:sp>
      <p:pic>
        <p:nvPicPr>
          <p:cNvPr id="8" name="Picture 7">
            <a:extLst>
              <a:ext uri="{FF2B5EF4-FFF2-40B4-BE49-F238E27FC236}">
                <a16:creationId xmlns:a16="http://schemas.microsoft.com/office/drawing/2014/main" id="{6813ECAF-9A59-BD74-E8F7-7608D0CB392F}"/>
              </a:ext>
            </a:extLst>
          </p:cNvPr>
          <p:cNvPicPr>
            <a:picLocks noChangeAspect="1"/>
          </p:cNvPicPr>
          <p:nvPr/>
        </p:nvPicPr>
        <p:blipFill>
          <a:blip r:embed="rId2"/>
          <a:stretch>
            <a:fillRect/>
          </a:stretch>
        </p:blipFill>
        <p:spPr>
          <a:xfrm>
            <a:off x="1533525" y="1447800"/>
            <a:ext cx="8667750" cy="4627550"/>
          </a:xfrm>
          <a:prstGeom prst="rect">
            <a:avLst/>
          </a:prstGeom>
        </p:spPr>
      </p:pic>
    </p:spTree>
    <p:extLst>
      <p:ext uri="{BB962C8B-B14F-4D97-AF65-F5344CB8AC3E}">
        <p14:creationId xmlns:p14="http://schemas.microsoft.com/office/powerpoint/2010/main" val="646397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435238" y="802433"/>
            <a:ext cx="10918562" cy="634482"/>
          </a:xfrm>
        </p:spPr>
        <p:txBody>
          <a:bodyPr>
            <a:normAutofit fontScale="90000"/>
          </a:bodyPr>
          <a:lstStyle/>
          <a:p>
            <a:r>
              <a:rPr lang="en-US" sz="2200" b="1" dirty="0">
                <a:solidFill>
                  <a:srgbClr val="000000"/>
                </a:solidFill>
                <a:latin typeface="Montserrat ExtraBold" panose="00000900000000000000" pitchFamily="2" charset="0"/>
              </a:rPr>
              <a:t>Slide by 1</a:t>
            </a:r>
            <a:r>
              <a:rPr lang="en-US" sz="2200" b="1" i="0" u="none" strike="noStrike" dirty="0">
                <a:solidFill>
                  <a:srgbClr val="000000"/>
                </a:solidFill>
                <a:effectLst/>
                <a:latin typeface="Montserrat ExtraBold" panose="00000900000000000000" pitchFamily="2" charset="0"/>
              </a:rPr>
              <a:t>0-year Treasury yield from 4% to 3.5% prompts uptick by price-to-earnings ratios despite lower profits</a:t>
            </a:r>
            <a:br>
              <a:rPr lang="en-US" sz="2200" b="1" i="0" u="none" strike="noStrike" dirty="0">
                <a:solidFill>
                  <a:srgbClr val="000000"/>
                </a:solidFill>
                <a:effectLst/>
                <a:latin typeface="Montserrat ExtraBold" panose="00000900000000000000" pitchFamily="2" charset="0"/>
              </a:rPr>
            </a:br>
            <a:br>
              <a:rPr lang="en-US" sz="1600" dirty="0">
                <a:latin typeface="Montserrat" panose="00000500000000000000" pitchFamily="2" charset="0"/>
              </a:rPr>
            </a:br>
            <a:r>
              <a:rPr lang="en-US" sz="1600" dirty="0">
                <a:latin typeface="Montserrat" panose="00000500000000000000" pitchFamily="2" charset="0"/>
              </a:rPr>
              <a:t>Average annual increases for 10-years-ended Q4-2022 were 10.1% for market value of equity and 4.7% for profits.</a:t>
            </a:r>
            <a:br>
              <a:rPr lang="en-US" sz="1600" dirty="0">
                <a:latin typeface="Montserrat" panose="00000500000000000000" pitchFamily="2" charset="0"/>
              </a:rPr>
            </a:br>
            <a:br>
              <a:rPr lang="en-US" sz="1600" dirty="0">
                <a:latin typeface="Montserrat" panose="00000500000000000000" pitchFamily="2" charset="0"/>
              </a:rPr>
            </a:b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39</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5990253" y="6206564"/>
            <a:ext cx="6135072"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source: Wilshire Index, BEA, NBER, The Lonski Group</a:t>
            </a:r>
            <a:endParaRPr lang="en-US" sz="1400" dirty="0"/>
          </a:p>
        </p:txBody>
      </p:sp>
      <p:pic>
        <p:nvPicPr>
          <p:cNvPr id="4" name="Picture 3">
            <a:extLst>
              <a:ext uri="{FF2B5EF4-FFF2-40B4-BE49-F238E27FC236}">
                <a16:creationId xmlns:a16="http://schemas.microsoft.com/office/drawing/2014/main" id="{8A636715-6F48-7EE2-1541-27F570037EFE}"/>
              </a:ext>
            </a:extLst>
          </p:cNvPr>
          <p:cNvPicPr>
            <a:picLocks noChangeAspect="1"/>
          </p:cNvPicPr>
          <p:nvPr/>
        </p:nvPicPr>
        <p:blipFill>
          <a:blip r:embed="rId2"/>
          <a:stretch>
            <a:fillRect/>
          </a:stretch>
        </p:blipFill>
        <p:spPr>
          <a:xfrm>
            <a:off x="1230086" y="1334278"/>
            <a:ext cx="9731828" cy="4721289"/>
          </a:xfrm>
          <a:prstGeom prst="rect">
            <a:avLst/>
          </a:prstGeom>
        </p:spPr>
      </p:pic>
    </p:spTree>
    <p:extLst>
      <p:ext uri="{BB962C8B-B14F-4D97-AF65-F5344CB8AC3E}">
        <p14:creationId xmlns:p14="http://schemas.microsoft.com/office/powerpoint/2010/main" val="161228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76057" y="424155"/>
            <a:ext cx="10889662" cy="905428"/>
          </a:xfrm>
        </p:spPr>
        <p:txBody>
          <a:bodyPr>
            <a:normAutofit fontScale="90000"/>
          </a:bodyPr>
          <a:lstStyle/>
          <a:p>
            <a:br>
              <a:rPr lang="en-US" sz="2400" b="1" i="0" u="none" strike="noStrike" dirty="0">
                <a:solidFill>
                  <a:srgbClr val="000000"/>
                </a:solidFill>
                <a:effectLst/>
                <a:latin typeface="+mj-lt"/>
              </a:rPr>
            </a:br>
            <a:br>
              <a:rPr lang="en-US" sz="2400" b="1" i="0" u="none" strike="noStrike" dirty="0">
                <a:solidFill>
                  <a:srgbClr val="000000"/>
                </a:solidFill>
                <a:effectLst/>
                <a:latin typeface="+mj-lt"/>
              </a:rPr>
            </a:br>
            <a:r>
              <a:rPr lang="en-US" sz="2900" b="1" i="0" u="none" strike="noStrike" dirty="0">
                <a:solidFill>
                  <a:srgbClr val="000000"/>
                </a:solidFill>
                <a:effectLst/>
                <a:latin typeface="Montserrat Black" panose="00000A00000000000000" pitchFamily="2" charset="0"/>
              </a:rPr>
              <a:t>Federal debt soars from 2007's 41% to recent 104% of GDP</a:t>
            </a:r>
            <a:br>
              <a:rPr lang="en-US" sz="2900" b="1" i="0" u="none" strike="noStrike" dirty="0">
                <a:solidFill>
                  <a:srgbClr val="000000"/>
                </a:solidFill>
                <a:effectLst/>
                <a:latin typeface="Montserrat Black" panose="00000A00000000000000" pitchFamily="2" charset="0"/>
              </a:rPr>
            </a:br>
            <a:br>
              <a:rPr lang="en-US" sz="1600" b="1" i="0" u="none" strike="noStrike" dirty="0">
                <a:solidFill>
                  <a:srgbClr val="000000"/>
                </a:solidFill>
                <a:effectLst/>
                <a:latin typeface="+mj-lt"/>
              </a:rPr>
            </a:br>
            <a:r>
              <a:rPr lang="en-US" sz="2000" i="0" u="none" strike="noStrike" dirty="0">
                <a:solidFill>
                  <a:srgbClr val="000000"/>
                </a:solidFill>
                <a:effectLst/>
                <a:latin typeface="Arial" panose="020B0604020202020204" pitchFamily="34" charset="0"/>
                <a:cs typeface="Arial" panose="020B0604020202020204" pitchFamily="34" charset="0"/>
              </a:rPr>
              <a:t>Chaos ensued after </a:t>
            </a:r>
            <a:r>
              <a:rPr lang="en-US" sz="1800" i="0" u="none" strike="noStrike" dirty="0">
                <a:solidFill>
                  <a:srgbClr val="000000"/>
                </a:solidFill>
                <a:effectLst/>
                <a:latin typeface="Arial" panose="020B0604020202020204" pitchFamily="34" charset="0"/>
                <a:cs typeface="Arial" panose="020B0604020202020204" pitchFamily="34" charset="0"/>
              </a:rPr>
              <a:t>household-sector debt jumped up from 1999’s 67% to </a:t>
            </a:r>
            <a:r>
              <a:rPr lang="en-US" sz="1800" dirty="0">
                <a:solidFill>
                  <a:srgbClr val="000000"/>
                </a:solidFill>
                <a:latin typeface="Arial" panose="020B0604020202020204" pitchFamily="34" charset="0"/>
                <a:cs typeface="Arial" panose="020B0604020202020204" pitchFamily="34" charset="0"/>
              </a:rPr>
              <a:t>2008’s</a:t>
            </a:r>
            <a:r>
              <a:rPr lang="en-US" sz="1800" i="0" u="none" strike="noStrike" dirty="0">
                <a:solidFill>
                  <a:srgbClr val="000000"/>
                </a:solidFill>
                <a:effectLst/>
                <a:latin typeface="Arial" panose="020B0604020202020204" pitchFamily="34" charset="0"/>
                <a:cs typeface="Arial" panose="020B0604020202020204" pitchFamily="34" charset="0"/>
              </a:rPr>
              <a:t> 98% of GDP.</a:t>
            </a:r>
            <a:br>
              <a:rPr lang="en-US" sz="1800" dirty="0">
                <a:latin typeface="+mn-lt"/>
              </a:rPr>
            </a:br>
            <a:br>
              <a:rPr lang="en-US" sz="1800" dirty="0">
                <a:latin typeface="+mn-lt"/>
              </a:rPr>
            </a:br>
            <a:endParaRPr lang="en-US" sz="22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5831633" y="6263340"/>
            <a:ext cx="5243803"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Moving yearlong ratios; source: BEA, Federal Reserve, The Lonski Group</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Picture 5">
            <a:extLst>
              <a:ext uri="{FF2B5EF4-FFF2-40B4-BE49-F238E27FC236}">
                <a16:creationId xmlns:a16="http://schemas.microsoft.com/office/drawing/2014/main" id="{AB8F9019-B90D-D81E-A940-0ADAC6801327}"/>
              </a:ext>
            </a:extLst>
          </p:cNvPr>
          <p:cNvPicPr>
            <a:picLocks noChangeAspect="1"/>
          </p:cNvPicPr>
          <p:nvPr/>
        </p:nvPicPr>
        <p:blipFill>
          <a:blip r:embed="rId2"/>
          <a:stretch>
            <a:fillRect/>
          </a:stretch>
        </p:blipFill>
        <p:spPr>
          <a:xfrm>
            <a:off x="1110343" y="1422593"/>
            <a:ext cx="10058400" cy="4754271"/>
          </a:xfrm>
          <a:prstGeom prst="rect">
            <a:avLst/>
          </a:prstGeom>
        </p:spPr>
      </p:pic>
    </p:spTree>
    <p:extLst>
      <p:ext uri="{BB962C8B-B14F-4D97-AF65-F5344CB8AC3E}">
        <p14:creationId xmlns:p14="http://schemas.microsoft.com/office/powerpoint/2010/main" val="260235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69471" y="452300"/>
            <a:ext cx="10975133" cy="1224197"/>
          </a:xfrm>
        </p:spPr>
        <p:txBody>
          <a:bodyPr>
            <a:normAutofit fontScale="90000"/>
          </a:bodyPr>
          <a:lstStyle/>
          <a:p>
            <a:r>
              <a:rPr lang="en-US" sz="2200" b="1" i="0" u="none" strike="noStrike" dirty="0">
                <a:solidFill>
                  <a:srgbClr val="000000"/>
                </a:solidFill>
                <a:effectLst/>
                <a:latin typeface="Arial" panose="020B0604020202020204" pitchFamily="34" charset="0"/>
              </a:rPr>
              <a:t>Corporate cash sinks from Q4-2021's record high $3.2 trillion to Q4-2022's $2.8 trillion</a:t>
            </a:r>
            <a:br>
              <a:rPr lang="en-US" sz="2200" b="1" i="0" u="none" strike="noStrike" dirty="0">
                <a:solidFill>
                  <a:srgbClr val="000000"/>
                </a:solidFill>
                <a:effectLst/>
                <a:latin typeface="Arial" panose="020B0604020202020204" pitchFamily="34" charset="0"/>
              </a:rPr>
            </a:br>
            <a:br>
              <a:rPr lang="en-US" sz="1700" b="1" i="0" u="none" strike="noStrike" dirty="0">
                <a:solidFill>
                  <a:srgbClr val="000000"/>
                </a:solidFill>
                <a:effectLst/>
                <a:latin typeface="Arial" panose="020B0604020202020204" pitchFamily="34" charset="0"/>
              </a:rPr>
            </a:br>
            <a:r>
              <a:rPr lang="en-US" sz="1700" i="0" u="none" strike="noStrike" dirty="0">
                <a:solidFill>
                  <a:srgbClr val="000000"/>
                </a:solidFill>
                <a:effectLst/>
                <a:latin typeface="+mn-lt"/>
              </a:rPr>
              <a:t>Large amount of 2020’s corporate cash surge was debt funded and cash then funded repayment of such debt.</a:t>
            </a:r>
            <a:br>
              <a:rPr lang="en-US" sz="1700" i="0" u="none" strike="noStrike" dirty="0">
                <a:solidFill>
                  <a:srgbClr val="000000"/>
                </a:solidFill>
                <a:effectLst/>
                <a:latin typeface="+mn-lt"/>
              </a:rPr>
            </a:br>
            <a:br>
              <a:rPr lang="en-US" sz="1600" dirty="0">
                <a:solidFill>
                  <a:srgbClr val="000000"/>
                </a:solidFill>
                <a:latin typeface="+mn-lt"/>
              </a:rPr>
            </a:br>
            <a:r>
              <a:rPr lang="en-US" sz="1700" dirty="0">
                <a:solidFill>
                  <a:srgbClr val="000000"/>
                </a:solidFill>
                <a:latin typeface="+mn-lt"/>
              </a:rPr>
              <a:t>Excess cash also funds equity buybacks, acquisitions, and dividends.</a:t>
            </a:r>
            <a:br>
              <a:rPr lang="en-US" sz="1700" dirty="0">
                <a:solidFill>
                  <a:srgbClr val="000000"/>
                </a:solidFill>
                <a:latin typeface="+mn-lt"/>
              </a:rPr>
            </a:br>
            <a:br>
              <a:rPr lang="en-US" sz="1600" dirty="0">
                <a:solidFill>
                  <a:srgbClr val="000000"/>
                </a:solidFill>
                <a:latin typeface="+mn-lt"/>
              </a:rPr>
            </a:br>
            <a:r>
              <a:rPr lang="en-US" sz="1700" dirty="0">
                <a:solidFill>
                  <a:srgbClr val="000000"/>
                </a:solidFill>
                <a:latin typeface="+mn-lt"/>
              </a:rPr>
              <a:t>Corporate cash’s average annual growth rates are 7.9% for 3-years-ended 2022 and 7.5% for 3-years-ended 2019.</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40</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3544823" y="6146256"/>
            <a:ext cx="7651911" cy="307777"/>
          </a:xfrm>
          <a:prstGeom prst="rect">
            <a:avLst/>
          </a:prstGeom>
        </p:spPr>
        <p:txBody>
          <a:bodyPr wrap="square">
            <a:spAutoFit/>
          </a:bodyPr>
          <a:lstStyle/>
          <a:p>
            <a:pPr algn="r"/>
            <a:r>
              <a:rPr lang="en-US" sz="1400" b="0" i="1" u="none" strike="noStrike" dirty="0">
                <a:solidFill>
                  <a:srgbClr val="000000"/>
                </a:solidFill>
                <a:effectLst/>
                <a:latin typeface="Arial" panose="020B0604020202020204" pitchFamily="34" charset="0"/>
              </a:rPr>
              <a:t>US nonfinancial companies in $ trillions; source: Federal Reserve, NBER, The Lonski Group</a:t>
            </a:r>
            <a:endParaRPr lang="en-US" sz="1400" dirty="0"/>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Chart Placeholder 5">
            <a:extLst>
              <a:ext uri="{FF2B5EF4-FFF2-40B4-BE49-F238E27FC236}">
                <a16:creationId xmlns:a16="http://schemas.microsoft.com/office/drawing/2014/main" id="{3E863B5F-91D0-A6FD-5857-50C92A1986FD}"/>
              </a:ext>
            </a:extLst>
          </p:cNvPr>
          <p:cNvPicPr>
            <a:picLocks noGrp="1" noChangeAspect="1"/>
          </p:cNvPicPr>
          <p:nvPr>
            <p:ph type="chart" sz="quarter" idx="13"/>
          </p:nvPr>
        </p:nvPicPr>
        <p:blipFill>
          <a:blip r:embed="rId2"/>
          <a:stretch>
            <a:fillRect/>
          </a:stretch>
        </p:blipFill>
        <p:spPr>
          <a:xfrm>
            <a:off x="1595535" y="1996750"/>
            <a:ext cx="8920065" cy="4040155"/>
          </a:xfrm>
          <a:prstGeom prst="rect">
            <a:avLst/>
          </a:prstGeom>
        </p:spPr>
      </p:pic>
    </p:spTree>
    <p:extLst>
      <p:ext uri="{BB962C8B-B14F-4D97-AF65-F5344CB8AC3E}">
        <p14:creationId xmlns:p14="http://schemas.microsoft.com/office/powerpoint/2010/main" val="379742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455987"/>
            <a:ext cx="10515600" cy="795826"/>
          </a:xfrm>
        </p:spPr>
        <p:txBody>
          <a:bodyPr>
            <a:noAutofit/>
          </a:bodyPr>
          <a:lstStyle/>
          <a:p>
            <a:r>
              <a:rPr lang="en-US" sz="3800" b="1" dirty="0"/>
              <a:t>Inverted Yield Curve Reflects Expectations of Fed Rate Cuts and a Possible Recession</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41</a:t>
            </a:fld>
            <a:endParaRPr lang="en-US"/>
          </a:p>
        </p:txBody>
      </p:sp>
    </p:spTree>
    <p:extLst>
      <p:ext uri="{BB962C8B-B14F-4D97-AF65-F5344CB8AC3E}">
        <p14:creationId xmlns:p14="http://schemas.microsoft.com/office/powerpoint/2010/main" val="2059544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477097"/>
            <a:ext cx="10764063" cy="924617"/>
          </a:xfrm>
        </p:spPr>
        <p:txBody>
          <a:bodyPr>
            <a:normAutofit fontScale="90000"/>
          </a:bodyPr>
          <a:lstStyle/>
          <a:p>
            <a:r>
              <a:rPr lang="en-US" sz="2200" b="1" i="0" u="none" strike="noStrike" dirty="0">
                <a:solidFill>
                  <a:srgbClr val="000000"/>
                </a:solidFill>
                <a:effectLst/>
                <a:latin typeface="Montserrat Black" panose="00000A00000000000000" pitchFamily="2" charset="0"/>
              </a:rPr>
              <a:t>Deepest discount of 10-year Treasury yield to fed funds rate since early 1980s … Inverted yield curve warns of recession by late 2023 or early 2024</a:t>
            </a:r>
            <a:r>
              <a:rPr lang="en-US" sz="2200" dirty="0">
                <a:latin typeface="Montserrat Black" panose="00000A00000000000000" pitchFamily="2" charset="0"/>
              </a:rPr>
              <a:t> </a:t>
            </a:r>
            <a:br>
              <a:rPr lang="en-US" sz="2200" b="1" i="0" u="none" strike="noStrike" dirty="0">
                <a:solidFill>
                  <a:srgbClr val="000000"/>
                </a:solidFill>
                <a:effectLst/>
                <a:latin typeface="Montserrat Black" panose="00000A00000000000000" pitchFamily="2" charset="0"/>
              </a:rPr>
            </a:br>
            <a:br>
              <a:rPr lang="en-US" sz="1800" b="1" i="0" u="none" strike="noStrike" dirty="0">
                <a:solidFill>
                  <a:srgbClr val="000000"/>
                </a:solidFill>
                <a:effectLst/>
                <a:latin typeface="Montserrat ExtraBold" panose="00000900000000000000" pitchFamily="2" charset="0"/>
              </a:rPr>
            </a:br>
            <a:r>
              <a:rPr lang="en-US" sz="2000" i="0" u="none" strike="noStrike" dirty="0">
                <a:solidFill>
                  <a:srgbClr val="000000"/>
                </a:solidFill>
                <a:effectLst/>
                <a:latin typeface="+mn-lt"/>
              </a:rPr>
              <a:t>May-August’s predicted fed funds rate </a:t>
            </a:r>
            <a:r>
              <a:rPr lang="en-US" sz="2000" dirty="0">
                <a:solidFill>
                  <a:srgbClr val="000000"/>
                </a:solidFill>
                <a:latin typeface="+mn-lt"/>
              </a:rPr>
              <a:t>of 5.125% also tops recent 4.1% 2-year Treasury yield.</a:t>
            </a:r>
            <a:endParaRPr lang="en-US" dirty="0">
              <a:latin typeface="+mn-lt"/>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42</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694923" y="6144545"/>
            <a:ext cx="7343191" cy="307777"/>
          </a:xfrm>
          <a:prstGeom prst="rect">
            <a:avLst/>
          </a:prstGeom>
          <a:noFill/>
        </p:spPr>
        <p:txBody>
          <a:bodyPr wrap="square">
            <a:spAutoFit/>
          </a:bodyPr>
          <a:lstStyle/>
          <a:p>
            <a:pPr lvl="1" algn="r"/>
            <a:r>
              <a:rPr lang="en-US" sz="1400" b="0" i="1" u="none" strike="noStrike" dirty="0">
                <a:solidFill>
                  <a:srgbClr val="000000"/>
                </a:solidFill>
                <a:effectLst/>
                <a:latin typeface="Arial" panose="020B0604020202020204" pitchFamily="34" charset="0"/>
              </a:rPr>
              <a:t>source: Federal Reserve, CME Group, NBER, The Lonski Group</a:t>
            </a:r>
            <a:endParaRPr lang="en-US" sz="1400" dirty="0"/>
          </a:p>
        </p:txBody>
      </p:sp>
      <p:pic>
        <p:nvPicPr>
          <p:cNvPr id="6" name="Picture 5">
            <a:extLst>
              <a:ext uri="{FF2B5EF4-FFF2-40B4-BE49-F238E27FC236}">
                <a16:creationId xmlns:a16="http://schemas.microsoft.com/office/drawing/2014/main" id="{3F807A2D-910F-F49B-113A-EFC19335821A}"/>
              </a:ext>
            </a:extLst>
          </p:cNvPr>
          <p:cNvPicPr>
            <a:picLocks noChangeAspect="1"/>
          </p:cNvPicPr>
          <p:nvPr/>
        </p:nvPicPr>
        <p:blipFill>
          <a:blip r:embed="rId2"/>
          <a:stretch>
            <a:fillRect/>
          </a:stretch>
        </p:blipFill>
        <p:spPr>
          <a:xfrm>
            <a:off x="1287623" y="1530220"/>
            <a:ext cx="9041365" cy="4614324"/>
          </a:xfrm>
          <a:prstGeom prst="rect">
            <a:avLst/>
          </a:prstGeom>
        </p:spPr>
      </p:pic>
    </p:spTree>
    <p:extLst>
      <p:ext uri="{BB962C8B-B14F-4D97-AF65-F5344CB8AC3E}">
        <p14:creationId xmlns:p14="http://schemas.microsoft.com/office/powerpoint/2010/main" val="2600866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05661" y="279919"/>
            <a:ext cx="11353800" cy="1250302"/>
          </a:xfrm>
        </p:spPr>
        <p:txBody>
          <a:bodyPr>
            <a:normAutofit/>
          </a:bodyPr>
          <a:lstStyle/>
          <a:p>
            <a:r>
              <a:rPr lang="en-US" sz="2900" b="1" i="0" u="none" strike="noStrike" dirty="0">
                <a:solidFill>
                  <a:srgbClr val="000000"/>
                </a:solidFill>
                <a:effectLst/>
                <a:latin typeface="Montserrat ExtraBold" panose="00000900000000000000" pitchFamily="2" charset="0"/>
              </a:rPr>
              <a:t>Rapid CPI inflation warns of a "hard landing"</a:t>
            </a:r>
            <a:br>
              <a:rPr lang="en-US" sz="2900" b="1" i="0" u="none" strike="noStrike" dirty="0">
                <a:solidFill>
                  <a:srgbClr val="000000"/>
                </a:solidFill>
                <a:effectLst/>
                <a:latin typeface="Montserrat ExtraBold" panose="00000900000000000000" pitchFamily="2" charset="0"/>
              </a:rPr>
            </a:br>
            <a:br>
              <a:rPr lang="en-US" sz="1400" b="1" i="0" u="none" strike="noStrike" dirty="0">
                <a:solidFill>
                  <a:srgbClr val="000000"/>
                </a:solidFill>
                <a:effectLst/>
                <a:latin typeface="+mj-lt"/>
              </a:rPr>
            </a:br>
            <a:r>
              <a:rPr lang="en-US" sz="1600" i="0" u="none" strike="noStrike" dirty="0">
                <a:solidFill>
                  <a:srgbClr val="000000"/>
                </a:solidFill>
                <a:effectLst/>
                <a:latin typeface="+mn-lt"/>
              </a:rPr>
              <a:t>Rapid CPI inflation of 1946-1948 and 1951 was cured without the help of very high interest rates.</a:t>
            </a:r>
            <a:endParaRPr lang="en-US" sz="16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43</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6270171" y="6191099"/>
            <a:ext cx="4424333"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BLS, Federal Reserve, NBER, The Lonski Group</a:t>
            </a:r>
            <a:endParaRPr lang="en-US" sz="1200" dirty="0">
              <a:solidFill>
                <a:schemeClr val="bg2">
                  <a:lumMod val="50000"/>
                </a:schemeClr>
              </a:solidFill>
            </a:endParaRPr>
          </a:p>
        </p:txBody>
      </p:sp>
      <p:pic>
        <p:nvPicPr>
          <p:cNvPr id="5" name="Picture 4">
            <a:extLst>
              <a:ext uri="{FF2B5EF4-FFF2-40B4-BE49-F238E27FC236}">
                <a16:creationId xmlns:a16="http://schemas.microsoft.com/office/drawing/2014/main" id="{8DBAC543-5F87-9290-CC53-B5C4F385F3C5}"/>
              </a:ext>
            </a:extLst>
          </p:cNvPr>
          <p:cNvPicPr>
            <a:picLocks noChangeAspect="1"/>
          </p:cNvPicPr>
          <p:nvPr/>
        </p:nvPicPr>
        <p:blipFill>
          <a:blip r:embed="rId2"/>
          <a:stretch>
            <a:fillRect/>
          </a:stretch>
        </p:blipFill>
        <p:spPr>
          <a:xfrm>
            <a:off x="1315615" y="1530221"/>
            <a:ext cx="8761445" cy="4624419"/>
          </a:xfrm>
          <a:prstGeom prst="rect">
            <a:avLst/>
          </a:prstGeom>
        </p:spPr>
      </p:pic>
    </p:spTree>
    <p:extLst>
      <p:ext uri="{BB962C8B-B14F-4D97-AF65-F5344CB8AC3E}">
        <p14:creationId xmlns:p14="http://schemas.microsoft.com/office/powerpoint/2010/main" val="2691977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477097"/>
            <a:ext cx="10764063" cy="924617"/>
          </a:xfrm>
        </p:spPr>
        <p:txBody>
          <a:bodyPr>
            <a:normAutofit/>
          </a:bodyPr>
          <a:lstStyle/>
          <a:p>
            <a:pPr algn="ctr"/>
            <a:r>
              <a:rPr lang="en-US" sz="2800" b="1" dirty="0">
                <a:solidFill>
                  <a:srgbClr val="000000"/>
                </a:solidFill>
                <a:latin typeface="Montserrat Black" panose="00000A00000000000000" pitchFamily="2" charset="0"/>
              </a:rPr>
              <a:t>Energy price plunge drives CPI inflation lower</a:t>
            </a:r>
            <a:endParaRPr lang="en-US" sz="2800" dirty="0">
              <a:latin typeface="+mn-lt"/>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44</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694923" y="6144545"/>
            <a:ext cx="7343191" cy="307777"/>
          </a:xfrm>
          <a:prstGeom prst="rect">
            <a:avLst/>
          </a:prstGeom>
          <a:noFill/>
        </p:spPr>
        <p:txBody>
          <a:bodyPr wrap="square">
            <a:spAutoFit/>
          </a:bodyPr>
          <a:lstStyle/>
          <a:p>
            <a:pPr lvl="1" algn="r"/>
            <a:r>
              <a:rPr lang="en-US" sz="1400" b="0" i="1" u="none" strike="noStrike" dirty="0">
                <a:solidFill>
                  <a:srgbClr val="000000"/>
                </a:solidFill>
                <a:effectLst/>
                <a:latin typeface="Arial" panose="020B0604020202020204" pitchFamily="34" charset="0"/>
              </a:rPr>
              <a:t>source: BLS, The Lonski Group</a:t>
            </a:r>
            <a:endParaRPr lang="en-US" sz="1400" dirty="0"/>
          </a:p>
        </p:txBody>
      </p:sp>
      <p:pic>
        <p:nvPicPr>
          <p:cNvPr id="5" name="Picture 4">
            <a:extLst>
              <a:ext uri="{FF2B5EF4-FFF2-40B4-BE49-F238E27FC236}">
                <a16:creationId xmlns:a16="http://schemas.microsoft.com/office/drawing/2014/main" id="{07D524DA-37AE-4CFE-74E7-8F1F89D3FE9F}"/>
              </a:ext>
            </a:extLst>
          </p:cNvPr>
          <p:cNvPicPr>
            <a:picLocks noChangeAspect="1"/>
          </p:cNvPicPr>
          <p:nvPr/>
        </p:nvPicPr>
        <p:blipFill>
          <a:blip r:embed="rId2"/>
          <a:stretch>
            <a:fillRect/>
          </a:stretch>
        </p:blipFill>
        <p:spPr>
          <a:xfrm>
            <a:off x="1399592" y="1240971"/>
            <a:ext cx="8964931" cy="4767943"/>
          </a:xfrm>
          <a:prstGeom prst="rect">
            <a:avLst/>
          </a:prstGeom>
        </p:spPr>
      </p:pic>
    </p:spTree>
    <p:extLst>
      <p:ext uri="{BB962C8B-B14F-4D97-AF65-F5344CB8AC3E}">
        <p14:creationId xmlns:p14="http://schemas.microsoft.com/office/powerpoint/2010/main" val="2198924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92EF-9880-489A-865B-E5A9FDCD4797}"/>
              </a:ext>
            </a:extLst>
          </p:cNvPr>
          <p:cNvSpPr>
            <a:spLocks noGrp="1"/>
          </p:cNvSpPr>
          <p:nvPr>
            <p:ph type="title"/>
          </p:nvPr>
        </p:nvSpPr>
        <p:spPr>
          <a:xfrm>
            <a:off x="838200" y="289249"/>
            <a:ext cx="10515600" cy="773457"/>
          </a:xfrm>
        </p:spPr>
        <p:txBody>
          <a:bodyPr>
            <a:noAutofit/>
          </a:bodyPr>
          <a:lstStyle/>
          <a:p>
            <a:r>
              <a:rPr lang="en-US" sz="2100" b="1" dirty="0">
                <a:solidFill>
                  <a:srgbClr val="000000"/>
                </a:solidFill>
                <a:latin typeface="Montserrat Black" panose="00000A00000000000000" pitchFamily="2" charset="0"/>
              </a:rPr>
              <a:t>Slowing CPI inflation to 2% requires that wage growth approximate 3%</a:t>
            </a:r>
            <a:endParaRPr lang="en-US" sz="2100" dirty="0">
              <a:latin typeface="Montserrat Black" panose="00000A00000000000000" pitchFamily="2" charset="0"/>
            </a:endParaRPr>
          </a:p>
        </p:txBody>
      </p:sp>
      <p:sp>
        <p:nvSpPr>
          <p:cNvPr id="3" name="Slide Number Placeholder 2">
            <a:extLst>
              <a:ext uri="{FF2B5EF4-FFF2-40B4-BE49-F238E27FC236}">
                <a16:creationId xmlns:a16="http://schemas.microsoft.com/office/drawing/2014/main" id="{5B799239-ACED-40C5-84D9-E6A7C455A272}"/>
              </a:ext>
            </a:extLst>
          </p:cNvPr>
          <p:cNvSpPr>
            <a:spLocks noGrp="1"/>
          </p:cNvSpPr>
          <p:nvPr>
            <p:ph type="sldNum" sz="quarter" idx="11"/>
          </p:nvPr>
        </p:nvSpPr>
        <p:spPr/>
        <p:txBody>
          <a:bodyPr/>
          <a:lstStyle/>
          <a:p>
            <a:fld id="{FC150DE4-D193-43A6-8FDA-030E274477F1}" type="slidenum">
              <a:rPr lang="en-US" smtClean="0"/>
              <a:t>45</a:t>
            </a:fld>
            <a:endParaRPr lang="en-US"/>
          </a:p>
        </p:txBody>
      </p:sp>
      <p:sp>
        <p:nvSpPr>
          <p:cNvPr id="4" name="Content Placeholder 3">
            <a:extLst>
              <a:ext uri="{FF2B5EF4-FFF2-40B4-BE49-F238E27FC236}">
                <a16:creationId xmlns:a16="http://schemas.microsoft.com/office/drawing/2014/main" id="{330699DE-7312-4604-BE22-C9D7A1B97119}"/>
              </a:ext>
            </a:extLst>
          </p:cNvPr>
          <p:cNvSpPr>
            <a:spLocks noGrp="1"/>
          </p:cNvSpPr>
          <p:nvPr>
            <p:ph sz="quarter" idx="12"/>
          </p:nvPr>
        </p:nvSpPr>
        <p:spPr>
          <a:xfrm>
            <a:off x="838200" y="923729"/>
            <a:ext cx="10515600" cy="889241"/>
          </a:xfrm>
        </p:spPr>
        <p:txBody>
          <a:bodyPr>
            <a:noAutofit/>
          </a:bodyPr>
          <a:lstStyle/>
          <a:p>
            <a:r>
              <a:rPr lang="en-US" sz="1300" dirty="0">
                <a:solidFill>
                  <a:schemeClr val="tx1"/>
                </a:solidFill>
                <a:latin typeface="+mn-lt"/>
              </a:rPr>
              <a:t>8.4% CPI inflation of 1972-1981 was sustained by 7.4% wage growth.</a:t>
            </a:r>
          </a:p>
          <a:p>
            <a:r>
              <a:rPr lang="en-US" sz="1300" dirty="0">
                <a:solidFill>
                  <a:schemeClr val="tx1"/>
                </a:solidFill>
                <a:latin typeface="+mn-lt"/>
              </a:rPr>
              <a:t>March 2023 showed yearly growth rates of 4.2% for all hourly wages, 5.1% for nonmanagerial wages, and 5.0% for the CPI</a:t>
            </a:r>
          </a:p>
        </p:txBody>
      </p:sp>
      <p:sp>
        <p:nvSpPr>
          <p:cNvPr id="8" name="TextBox 7">
            <a:extLst>
              <a:ext uri="{FF2B5EF4-FFF2-40B4-BE49-F238E27FC236}">
                <a16:creationId xmlns:a16="http://schemas.microsoft.com/office/drawing/2014/main" id="{F7ABBDDA-2BCD-4C8A-8E7A-E8F91593A447}"/>
              </a:ext>
            </a:extLst>
          </p:cNvPr>
          <p:cNvSpPr txBox="1"/>
          <p:nvPr/>
        </p:nvSpPr>
        <p:spPr>
          <a:xfrm>
            <a:off x="4136762" y="6168810"/>
            <a:ext cx="7437499" cy="276999"/>
          </a:xfrm>
          <a:prstGeom prst="rect">
            <a:avLst/>
          </a:prstGeom>
          <a:noFill/>
        </p:spPr>
        <p:txBody>
          <a:bodyPr wrap="square">
            <a:spAutoFit/>
          </a:bodyPr>
          <a:lstStyle/>
          <a:p>
            <a:r>
              <a:rPr lang="en-US" sz="1200" dirty="0"/>
              <a:t>yearly % change of moving 3-month averages; source: BLS, NBER, The Lonski Group</a:t>
            </a:r>
          </a:p>
        </p:txBody>
      </p:sp>
      <p:pic>
        <p:nvPicPr>
          <p:cNvPr id="7" name="Chart Placeholder 6">
            <a:extLst>
              <a:ext uri="{FF2B5EF4-FFF2-40B4-BE49-F238E27FC236}">
                <a16:creationId xmlns:a16="http://schemas.microsoft.com/office/drawing/2014/main" id="{54208DD2-F32B-49A8-15BC-F5C77F177819}"/>
              </a:ext>
            </a:extLst>
          </p:cNvPr>
          <p:cNvPicPr>
            <a:picLocks noGrp="1" noChangeAspect="1"/>
          </p:cNvPicPr>
          <p:nvPr>
            <p:ph type="chart" sz="quarter" idx="13"/>
          </p:nvPr>
        </p:nvPicPr>
        <p:blipFill>
          <a:blip r:embed="rId2"/>
          <a:stretch>
            <a:fillRect/>
          </a:stretch>
        </p:blipFill>
        <p:spPr>
          <a:xfrm>
            <a:off x="1418253" y="1602647"/>
            <a:ext cx="8946271" cy="4490243"/>
          </a:xfrm>
          <a:prstGeom prst="rect">
            <a:avLst/>
          </a:prstGeom>
        </p:spPr>
      </p:pic>
    </p:spTree>
    <p:extLst>
      <p:ext uri="{BB962C8B-B14F-4D97-AF65-F5344CB8AC3E}">
        <p14:creationId xmlns:p14="http://schemas.microsoft.com/office/powerpoint/2010/main" val="1979283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838200" y="1049347"/>
            <a:ext cx="11353800" cy="466699"/>
          </a:xfrm>
        </p:spPr>
        <p:txBody>
          <a:bodyPr>
            <a:normAutofit fontScale="90000"/>
          </a:bodyPr>
          <a:lstStyle/>
          <a:p>
            <a:r>
              <a:rPr lang="en-US" sz="2600" b="1" i="0" u="none" strike="noStrike" dirty="0">
                <a:solidFill>
                  <a:srgbClr val="000000"/>
                </a:solidFill>
                <a:effectLst/>
                <a:latin typeface="Montserrat Black" panose="00000A00000000000000" pitchFamily="2" charset="0"/>
              </a:rPr>
              <a:t>Recession would drop the annual growth rate of wage and salary income’s yearlong average under 6%</a:t>
            </a:r>
            <a:br>
              <a:rPr lang="en-US" sz="2600" b="1" i="0" u="none" strike="noStrike" dirty="0">
                <a:solidFill>
                  <a:srgbClr val="000000"/>
                </a:solidFill>
                <a:effectLst/>
                <a:latin typeface="Montserrat Black" panose="00000A00000000000000" pitchFamily="2" charset="0"/>
              </a:rPr>
            </a:br>
            <a:br>
              <a:rPr lang="en-US" sz="2400" b="1" i="0" u="none" strike="noStrike" dirty="0">
                <a:solidFill>
                  <a:srgbClr val="000000"/>
                </a:solidFill>
                <a:effectLst/>
                <a:latin typeface="+mj-lt"/>
              </a:rPr>
            </a:b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148345" y="6199354"/>
            <a:ext cx="6880439" cy="276999"/>
          </a:xfrm>
          <a:prstGeom prst="rect">
            <a:avLst/>
          </a:prstGeom>
        </p:spPr>
        <p:txBody>
          <a:bodyPr wrap="square">
            <a:spAutoFit/>
          </a:bodyPr>
          <a:lstStyle/>
          <a:p>
            <a:pPr algn="r"/>
            <a:r>
              <a:rPr lang="en-US" sz="1200" i="1" u="none" strike="noStrike" dirty="0">
                <a:effectLst/>
              </a:rPr>
              <a:t>Year-over-year % changes; source: BLS. BEA, NBER, The Lonski Group</a:t>
            </a:r>
            <a:endParaRPr lang="en-US" sz="1200" dirty="0"/>
          </a:p>
        </p:txBody>
      </p:sp>
      <p:sp>
        <p:nvSpPr>
          <p:cNvPr id="15" name="Content Placeholder 14">
            <a:extLst>
              <a:ext uri="{FF2B5EF4-FFF2-40B4-BE49-F238E27FC236}">
                <a16:creationId xmlns:a16="http://schemas.microsoft.com/office/drawing/2014/main" id="{A8739A67-BEFD-48F0-9775-8426A1A10E8D}"/>
              </a:ext>
            </a:extLst>
          </p:cNvPr>
          <p:cNvSpPr>
            <a:spLocks noGrp="1"/>
          </p:cNvSpPr>
          <p:nvPr>
            <p:ph sz="quarter" idx="12"/>
          </p:nvPr>
        </p:nvSpPr>
        <p:spPr>
          <a:xfrm>
            <a:off x="838200" y="962934"/>
            <a:ext cx="10515600" cy="632602"/>
          </a:xfrm>
        </p:spPr>
        <p:txBody>
          <a:bodyPr>
            <a:noAutofit/>
          </a:bodyPr>
          <a:lstStyle/>
          <a:p>
            <a:r>
              <a:rPr lang="en-US" sz="1400" dirty="0">
                <a:solidFill>
                  <a:srgbClr val="000000"/>
                </a:solidFill>
                <a:latin typeface="+mn-lt"/>
              </a:rPr>
              <a:t>1974-1981’s average growth rates </a:t>
            </a:r>
            <a:r>
              <a:rPr lang="en-US" sz="1400" i="0" u="none" strike="noStrike" dirty="0">
                <a:solidFill>
                  <a:srgbClr val="000000"/>
                </a:solidFill>
                <a:effectLst/>
                <a:latin typeface="+mn-lt"/>
              </a:rPr>
              <a:t>were 9.4% for CPI inflation and 10.3% for wage and salary income.</a:t>
            </a:r>
          </a:p>
          <a:p>
            <a:r>
              <a:rPr lang="en-US" sz="1400" dirty="0">
                <a:solidFill>
                  <a:srgbClr val="000000"/>
                </a:solidFill>
                <a:latin typeface="+mn-lt"/>
              </a:rPr>
              <a:t>Yearly growth of wages &amp; salaries’ moving 12-month average slowed from Mar-22’s 12.2% to Mar-23’s expected 8.8%.</a:t>
            </a:r>
            <a:endParaRPr lang="en-US" sz="1400" dirty="0">
              <a:latin typeface="+mn-lt"/>
            </a:endParaRPr>
          </a:p>
        </p:txBody>
      </p:sp>
      <p:pic>
        <p:nvPicPr>
          <p:cNvPr id="5" name="Picture 4">
            <a:extLst>
              <a:ext uri="{FF2B5EF4-FFF2-40B4-BE49-F238E27FC236}">
                <a16:creationId xmlns:a16="http://schemas.microsoft.com/office/drawing/2014/main" id="{FD5EFED2-3F4A-8C9C-FFD1-E53053CC48EA}"/>
              </a:ext>
            </a:extLst>
          </p:cNvPr>
          <p:cNvPicPr>
            <a:picLocks noChangeAspect="1"/>
          </p:cNvPicPr>
          <p:nvPr/>
        </p:nvPicPr>
        <p:blipFill>
          <a:blip r:embed="rId2"/>
          <a:stretch>
            <a:fillRect/>
          </a:stretch>
        </p:blipFill>
        <p:spPr>
          <a:xfrm>
            <a:off x="1502229" y="1595536"/>
            <a:ext cx="8923033" cy="4525346"/>
          </a:xfrm>
          <a:prstGeom prst="rect">
            <a:avLst/>
          </a:prstGeom>
        </p:spPr>
      </p:pic>
    </p:spTree>
    <p:extLst>
      <p:ext uri="{BB962C8B-B14F-4D97-AF65-F5344CB8AC3E}">
        <p14:creationId xmlns:p14="http://schemas.microsoft.com/office/powerpoint/2010/main" val="3386568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895728"/>
            <a:ext cx="11094936" cy="609756"/>
          </a:xfrm>
        </p:spPr>
        <p:txBody>
          <a:bodyPr>
            <a:normAutofit fontScale="90000"/>
          </a:bodyPr>
          <a:lstStyle/>
          <a:p>
            <a:pPr>
              <a:lnSpc>
                <a:spcPct val="100000"/>
              </a:lnSpc>
            </a:pPr>
            <a:r>
              <a:rPr lang="en-US" sz="2400" b="1" i="0" u="none" strike="noStrike" dirty="0">
                <a:solidFill>
                  <a:srgbClr val="000000"/>
                </a:solidFill>
                <a:effectLst/>
                <a:latin typeface="Montserrat ExtraBold" panose="020B0604020202020204" pitchFamily="2" charset="0"/>
              </a:rPr>
              <a:t>Record high ratio of US' private- and public-sector debt to GDP deepens loss of economic activity to higher interest rates</a:t>
            </a:r>
            <a:br>
              <a:rPr lang="en-US" sz="2700" b="1" i="0" u="none" strike="noStrike" dirty="0">
                <a:solidFill>
                  <a:srgbClr val="000000"/>
                </a:solidFill>
                <a:effectLst/>
                <a:latin typeface="Montserrat ExtraBold" panose="020B0604020202020204" pitchFamily="2" charset="0"/>
              </a:rPr>
            </a:br>
            <a:br>
              <a:rPr lang="en-US" sz="1300" b="1" i="0" u="none" strike="noStrike" dirty="0">
                <a:solidFill>
                  <a:srgbClr val="000000"/>
                </a:solidFill>
                <a:effectLst/>
                <a:latin typeface="+mn-lt"/>
              </a:rPr>
            </a:br>
            <a:r>
              <a:rPr lang="en-US" sz="1300" i="0" u="none" strike="noStrike" dirty="0">
                <a:solidFill>
                  <a:srgbClr val="000000"/>
                </a:solidFill>
                <a:effectLst/>
                <a:latin typeface="+mn-lt"/>
              </a:rPr>
              <a:t>L</a:t>
            </a:r>
            <a:r>
              <a:rPr lang="en-US" sz="1300" dirty="0">
                <a:solidFill>
                  <a:srgbClr val="000000"/>
                </a:solidFill>
                <a:latin typeface="+mn-lt"/>
              </a:rPr>
              <a:t>ower Treasury bond yields have led to higher systemic leverage.</a:t>
            </a:r>
            <a:br>
              <a:rPr lang="en-US" sz="1300" dirty="0">
                <a:solidFill>
                  <a:srgbClr val="000000"/>
                </a:solidFill>
                <a:latin typeface="+mn-lt"/>
              </a:rPr>
            </a:br>
            <a:br>
              <a:rPr lang="en-US" sz="1300" dirty="0">
                <a:solidFill>
                  <a:srgbClr val="000000"/>
                </a:solidFill>
                <a:latin typeface="+mn-lt"/>
              </a:rPr>
            </a:br>
            <a:r>
              <a:rPr lang="en-US" sz="1300" dirty="0">
                <a:solidFill>
                  <a:srgbClr val="000000"/>
                </a:solidFill>
                <a:latin typeface="+mn-lt"/>
              </a:rPr>
              <a:t>Higher leverage </a:t>
            </a:r>
            <a:r>
              <a:rPr lang="en-US" sz="1300" i="0" u="none" strike="noStrike" dirty="0">
                <a:solidFill>
                  <a:srgbClr val="000000"/>
                </a:solidFill>
                <a:effectLst/>
                <a:latin typeface="+mn-lt"/>
              </a:rPr>
              <a:t>deepens the drop by business activity in response to any increase in interest rates. </a:t>
            </a:r>
            <a:br>
              <a:rPr lang="en-US" sz="1300" i="0" u="none" strike="noStrike" dirty="0">
                <a:solidFill>
                  <a:srgbClr val="000000"/>
                </a:solidFill>
                <a:effectLst/>
                <a:latin typeface="+mn-lt"/>
              </a:rPr>
            </a:br>
            <a:br>
              <a:rPr lang="en-US" sz="1300" i="0" u="none" strike="noStrike" dirty="0">
                <a:solidFill>
                  <a:srgbClr val="000000"/>
                </a:solidFill>
                <a:effectLst/>
                <a:latin typeface="+mn-lt"/>
              </a:rPr>
            </a:br>
            <a:r>
              <a:rPr lang="en-US" sz="1300" i="0" u="none" strike="noStrike" dirty="0">
                <a:solidFill>
                  <a:srgbClr val="000000"/>
                </a:solidFill>
                <a:effectLst/>
                <a:latin typeface="+mn-lt"/>
              </a:rPr>
              <a:t>In turn, higher leverage, or a higher ratio of debt to GDP, lowers the upside for Treasury bond yields.</a:t>
            </a:r>
            <a:endParaRPr lang="en-US" sz="13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47</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432041" y="6339153"/>
            <a:ext cx="6652726" cy="276999"/>
          </a:xfrm>
          <a:prstGeom prst="rect">
            <a:avLst/>
          </a:prstGeom>
        </p:spPr>
        <p:txBody>
          <a:bodyPr wrap="square">
            <a:spAutoFit/>
          </a:bodyPr>
          <a:lstStyle/>
          <a:p>
            <a:pPr algn="r"/>
            <a:r>
              <a:rPr lang="en-US" sz="1200" i="1" dirty="0"/>
              <a:t>five-year moving averages; source: Federal Reserve, BEA, The Lonski Group</a:t>
            </a:r>
            <a:r>
              <a:rPr lang="en-US" sz="1200" dirty="0"/>
              <a:t> </a:t>
            </a:r>
          </a:p>
        </p:txBody>
      </p:sp>
      <p:pic>
        <p:nvPicPr>
          <p:cNvPr id="10" name="Chart Placeholder 9">
            <a:extLst>
              <a:ext uri="{FF2B5EF4-FFF2-40B4-BE49-F238E27FC236}">
                <a16:creationId xmlns:a16="http://schemas.microsoft.com/office/drawing/2014/main" id="{BF64FB0C-303E-828B-446A-1E7A285FCFB0}"/>
              </a:ext>
            </a:extLst>
          </p:cNvPr>
          <p:cNvPicPr>
            <a:picLocks noGrp="1" noChangeAspect="1"/>
          </p:cNvPicPr>
          <p:nvPr>
            <p:ph type="chart" sz="quarter" idx="13"/>
          </p:nvPr>
        </p:nvPicPr>
        <p:blipFill>
          <a:blip r:embed="rId2"/>
          <a:stretch>
            <a:fillRect/>
          </a:stretch>
        </p:blipFill>
        <p:spPr>
          <a:xfrm>
            <a:off x="1955587" y="2220682"/>
            <a:ext cx="8205449" cy="4013148"/>
          </a:xfrm>
          <a:prstGeom prst="rect">
            <a:avLst/>
          </a:prstGeom>
        </p:spPr>
      </p:pic>
    </p:spTree>
    <p:extLst>
      <p:ext uri="{BB962C8B-B14F-4D97-AF65-F5344CB8AC3E}">
        <p14:creationId xmlns:p14="http://schemas.microsoft.com/office/powerpoint/2010/main" val="2266711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671804"/>
            <a:ext cx="10618236" cy="690468"/>
          </a:xfrm>
        </p:spPr>
        <p:txBody>
          <a:bodyPr>
            <a:normAutofit fontScale="90000"/>
          </a:bodyPr>
          <a:lstStyle/>
          <a:p>
            <a:r>
              <a:rPr lang="en-US" sz="2700" b="1" i="0" u="none" strike="noStrike" dirty="0">
                <a:solidFill>
                  <a:srgbClr val="000000"/>
                </a:solidFill>
                <a:effectLst/>
                <a:latin typeface="Montserrat ExtraBold" panose="00000900000000000000" pitchFamily="2" charset="0"/>
              </a:rPr>
              <a:t>Lower government bond yields of other advanced economies help to limit the upside for US Treasury yields</a:t>
            </a:r>
            <a:br>
              <a:rPr lang="en-US" sz="27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Still relatively low yields of other major economies reflect global expectations of </a:t>
            </a:r>
            <a:r>
              <a:rPr lang="en-US" sz="1800" dirty="0">
                <a:solidFill>
                  <a:srgbClr val="000000"/>
                </a:solidFill>
                <a:latin typeface="Arial" panose="020B0604020202020204" pitchFamily="34" charset="0"/>
              </a:rPr>
              <a:t>contained inflation.</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48</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Wall Street Journal, Federal Reserve, NBER, The Lonski Group</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EA8E88C6-4340-D39C-7BAC-0AF638F6062F}"/>
              </a:ext>
            </a:extLst>
          </p:cNvPr>
          <p:cNvPicPr>
            <a:picLocks noChangeAspect="1"/>
          </p:cNvPicPr>
          <p:nvPr/>
        </p:nvPicPr>
        <p:blipFill>
          <a:blip r:embed="rId2"/>
          <a:stretch>
            <a:fillRect/>
          </a:stretch>
        </p:blipFill>
        <p:spPr>
          <a:xfrm>
            <a:off x="1446245" y="1604865"/>
            <a:ext cx="8638727" cy="4516017"/>
          </a:xfrm>
          <a:prstGeom prst="rect">
            <a:avLst/>
          </a:prstGeom>
        </p:spPr>
      </p:pic>
    </p:spTree>
    <p:extLst>
      <p:ext uri="{BB962C8B-B14F-4D97-AF65-F5344CB8AC3E}">
        <p14:creationId xmlns:p14="http://schemas.microsoft.com/office/powerpoint/2010/main" val="262201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983760"/>
          </a:xfrm>
        </p:spPr>
        <p:txBody>
          <a:bodyPr>
            <a:noAutofit/>
          </a:bodyPr>
          <a:lstStyle/>
          <a:p>
            <a:r>
              <a:rPr lang="en-US" sz="4000" b="1" dirty="0"/>
              <a:t>Public Utilities Are Critical to Decarbonization Efforts</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49</a:t>
            </a:fld>
            <a:endParaRPr lang="en-US"/>
          </a:p>
        </p:txBody>
      </p:sp>
    </p:spTree>
    <p:extLst>
      <p:ext uri="{BB962C8B-B14F-4D97-AF65-F5344CB8AC3E}">
        <p14:creationId xmlns:p14="http://schemas.microsoft.com/office/powerpoint/2010/main" val="308870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335902" y="299190"/>
            <a:ext cx="11206065" cy="1268353"/>
          </a:xfrm>
        </p:spPr>
        <p:txBody>
          <a:bodyPr>
            <a:normAutofit fontScale="90000"/>
          </a:bodyPr>
          <a:lstStyle/>
          <a:p>
            <a:br>
              <a:rPr lang="en-US" sz="2400" b="1" i="0" u="none" strike="noStrike" dirty="0">
                <a:solidFill>
                  <a:srgbClr val="000000"/>
                </a:solidFill>
                <a:effectLst/>
                <a:latin typeface="+mj-lt"/>
              </a:rPr>
            </a:br>
            <a:br>
              <a:rPr lang="en-US" sz="2400" b="1" dirty="0">
                <a:solidFill>
                  <a:srgbClr val="000000"/>
                </a:solidFill>
                <a:latin typeface="+mj-lt"/>
              </a:rPr>
            </a:br>
            <a:r>
              <a:rPr lang="en-US" sz="2400" b="1" dirty="0">
                <a:solidFill>
                  <a:srgbClr val="000000"/>
                </a:solidFill>
                <a:latin typeface="Arial Black" panose="020B0A04020102020204" pitchFamily="34" charset="0"/>
              </a:rPr>
              <a:t>What was the f</a:t>
            </a:r>
            <a:r>
              <a:rPr lang="en-US" sz="2300" i="0" u="none" strike="noStrike" dirty="0">
                <a:solidFill>
                  <a:srgbClr val="000000"/>
                </a:solidFill>
                <a:effectLst/>
                <a:latin typeface="Arial Black" panose="020B0A04020102020204" pitchFamily="34" charset="0"/>
              </a:rPr>
              <a:t>astest simultaneous expansion of Treasury debt and the money supply since WWII helped to fuel rapid price inflation</a:t>
            </a:r>
            <a:br>
              <a:rPr lang="en-US" sz="2300" i="0" u="none" strike="noStrike" dirty="0">
                <a:solidFill>
                  <a:srgbClr val="000000"/>
                </a:solidFill>
                <a:effectLst/>
                <a:latin typeface="Arial Black" panose="020B0A04020102020204" pitchFamily="34" charset="0"/>
              </a:rPr>
            </a:br>
            <a:br>
              <a:rPr lang="en-US" sz="1800" i="0" u="none" strike="noStrike" dirty="0">
                <a:effectLst/>
                <a:latin typeface="+mn-lt"/>
              </a:rPr>
            </a:br>
            <a:r>
              <a:rPr lang="en-US" sz="1800" i="0" u="none" strike="noStrike" dirty="0">
                <a:effectLst/>
                <a:latin typeface="+mn-lt"/>
              </a:rPr>
              <a:t>Latest peak growth rates were 24% for Treasury debt and 23% for M2 during year-ended Q1-2021.</a:t>
            </a:r>
            <a:br>
              <a:rPr lang="en-US" sz="1800" i="0" u="none" strike="noStrike" dirty="0">
                <a:effectLst/>
                <a:latin typeface="+mn-lt"/>
              </a:rPr>
            </a:br>
            <a:br>
              <a:rPr lang="en-US" sz="1600" i="0" u="none" strike="noStrike" dirty="0">
                <a:effectLst/>
                <a:latin typeface="+mn-lt"/>
              </a:rPr>
            </a:br>
            <a:r>
              <a:rPr lang="en-US" sz="1800" i="0" u="none" strike="noStrike" dirty="0">
                <a:effectLst/>
                <a:latin typeface="+mn-lt"/>
              </a:rPr>
              <a:t>Great Recession’s peak growth rates of Q3-2009 were 26% for Treasury debt and 9% for M2.</a:t>
            </a:r>
            <a:br>
              <a:rPr lang="en-US" sz="1800" i="0" u="none" strike="noStrike" dirty="0">
                <a:effectLst/>
                <a:latin typeface="+mn-lt"/>
              </a:rPr>
            </a:br>
            <a:br>
              <a:rPr lang="en-US" sz="1800" i="0" u="none" strike="noStrike" dirty="0">
                <a:effectLst/>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3956180" y="6236512"/>
            <a:ext cx="7134652"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     </a:t>
            </a:r>
            <a:r>
              <a:rPr lang="en-US" sz="1200" b="0" i="1" u="none" strike="noStrike" dirty="0" err="1">
                <a:solidFill>
                  <a:srgbClr val="000000"/>
                </a:solidFill>
                <a:effectLst/>
                <a:latin typeface="Arial" panose="020B0604020202020204" pitchFamily="34" charset="0"/>
              </a:rPr>
              <a:t>yy</a:t>
            </a:r>
            <a:r>
              <a:rPr lang="en-US" sz="1200" b="0" i="1" u="none" strike="noStrike" dirty="0">
                <a:solidFill>
                  <a:srgbClr val="000000"/>
                </a:solidFill>
                <a:effectLst/>
                <a:latin typeface="Arial" panose="020B0604020202020204" pitchFamily="34" charset="0"/>
              </a:rPr>
              <a:t> % change of moving yearlong average; source: Federal Reserve, NBER, The Lonski Group</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5" name="Picture 4">
            <a:extLst>
              <a:ext uri="{FF2B5EF4-FFF2-40B4-BE49-F238E27FC236}">
                <a16:creationId xmlns:a16="http://schemas.microsoft.com/office/drawing/2014/main" id="{1705C015-78A0-11EB-B51F-89AC0D7339FA}"/>
              </a:ext>
            </a:extLst>
          </p:cNvPr>
          <p:cNvPicPr>
            <a:picLocks noChangeAspect="1"/>
          </p:cNvPicPr>
          <p:nvPr/>
        </p:nvPicPr>
        <p:blipFill>
          <a:blip r:embed="rId2"/>
          <a:stretch>
            <a:fillRect/>
          </a:stretch>
        </p:blipFill>
        <p:spPr>
          <a:xfrm>
            <a:off x="1147665" y="1922106"/>
            <a:ext cx="9573208" cy="4295744"/>
          </a:xfrm>
          <a:prstGeom prst="rect">
            <a:avLst/>
          </a:prstGeom>
        </p:spPr>
      </p:pic>
    </p:spTree>
    <p:extLst>
      <p:ext uri="{BB962C8B-B14F-4D97-AF65-F5344CB8AC3E}">
        <p14:creationId xmlns:p14="http://schemas.microsoft.com/office/powerpoint/2010/main" val="1896935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335898"/>
            <a:ext cx="10842171" cy="690468"/>
          </a:xfrm>
        </p:spPr>
        <p:txBody>
          <a:bodyPr>
            <a:normAutofit fontScale="90000"/>
          </a:bodyPr>
          <a:lstStyle/>
          <a:p>
            <a:br>
              <a:rPr lang="en-US" sz="1800" b="1" i="0" u="none" strike="noStrike" dirty="0">
                <a:solidFill>
                  <a:srgbClr val="000000"/>
                </a:solidFill>
                <a:effectLst/>
                <a:latin typeface="Arial" panose="020B0604020202020204" pitchFamily="34" charset="0"/>
              </a:rPr>
            </a:br>
            <a:r>
              <a:rPr lang="en-US" sz="2200" b="1" i="0" u="none" strike="noStrike" dirty="0">
                <a:solidFill>
                  <a:srgbClr val="000000"/>
                </a:solidFill>
                <a:effectLst/>
                <a:latin typeface="Montserrat Black" panose="00000A00000000000000" pitchFamily="2" charset="0"/>
              </a:rPr>
              <a:t>The 10-year moving average annual growth rate for electric power output has trended lower alongside a secular deceleration by US economic activity</a:t>
            </a:r>
            <a:br>
              <a:rPr lang="en-US" sz="2200" b="1" i="0" u="none" strike="noStrike" dirty="0">
                <a:solidFill>
                  <a:srgbClr val="000000"/>
                </a:solidFill>
                <a:effectLst/>
                <a:latin typeface="Montserrat Black" panose="00000A00000000000000" pitchFamily="2" charset="0"/>
              </a:rPr>
            </a:br>
            <a:br>
              <a:rPr lang="en-US" sz="1600" b="1" dirty="0">
                <a:solidFill>
                  <a:srgbClr val="000000"/>
                </a:solidFill>
                <a:latin typeface="Montserrat Black" panose="00000A00000000000000" pitchFamily="2" charset="0"/>
              </a:rPr>
            </a:br>
            <a:r>
              <a:rPr lang="en-US" sz="1700" i="0" u="none" strike="noStrike" dirty="0">
                <a:solidFill>
                  <a:srgbClr val="000000"/>
                </a:solidFill>
                <a:effectLst/>
                <a:latin typeface="+mn-lt"/>
              </a:rPr>
              <a:t>Climate change actions aim to accelerate electric utility output and shrink natural gas distribution.</a:t>
            </a: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50</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070020"/>
            <a:ext cx="863703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moving 10-year average annual percent changes by output;  source: Federal Reserve, NBER, The Lonski Group</a:t>
            </a:r>
            <a:endParaRPr lang="en-US" sz="1200" dirty="0">
              <a:latin typeface="Montserrat" panose="00000500000000000000" pitchFamily="2" charset="0"/>
            </a:endParaRPr>
          </a:p>
        </p:txBody>
      </p:sp>
      <p:pic>
        <p:nvPicPr>
          <p:cNvPr id="5" name="Picture 4">
            <a:extLst>
              <a:ext uri="{FF2B5EF4-FFF2-40B4-BE49-F238E27FC236}">
                <a16:creationId xmlns:a16="http://schemas.microsoft.com/office/drawing/2014/main" id="{5A2E1AD1-0187-7C20-87B1-F480FE2CA408}"/>
              </a:ext>
            </a:extLst>
          </p:cNvPr>
          <p:cNvPicPr>
            <a:picLocks noChangeAspect="1"/>
          </p:cNvPicPr>
          <p:nvPr/>
        </p:nvPicPr>
        <p:blipFill>
          <a:blip r:embed="rId2"/>
          <a:stretch>
            <a:fillRect/>
          </a:stretch>
        </p:blipFill>
        <p:spPr>
          <a:xfrm>
            <a:off x="1296955" y="1418253"/>
            <a:ext cx="9181323" cy="4497355"/>
          </a:xfrm>
          <a:prstGeom prst="rect">
            <a:avLst/>
          </a:prstGeom>
        </p:spPr>
      </p:pic>
    </p:spTree>
    <p:extLst>
      <p:ext uri="{BB962C8B-B14F-4D97-AF65-F5344CB8AC3E}">
        <p14:creationId xmlns:p14="http://schemas.microsoft.com/office/powerpoint/2010/main" val="1285908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363890"/>
            <a:ext cx="11178074" cy="1147667"/>
          </a:xfrm>
        </p:spPr>
        <p:txBody>
          <a:bodyPr>
            <a:normAutofit fontScale="90000"/>
          </a:bodyPr>
          <a:lstStyle/>
          <a:p>
            <a:br>
              <a:rPr lang="en-US" sz="1800" b="1" i="0" u="none" strike="noStrike" dirty="0">
                <a:solidFill>
                  <a:srgbClr val="000000"/>
                </a:solidFill>
                <a:effectLst/>
                <a:latin typeface="Arial" panose="020B0604020202020204" pitchFamily="34" charset="0"/>
              </a:rPr>
            </a:br>
            <a:r>
              <a:rPr lang="en-US" sz="3100" b="1" i="0" u="none" strike="noStrike" dirty="0">
                <a:solidFill>
                  <a:srgbClr val="000000"/>
                </a:solidFill>
                <a:effectLst/>
                <a:latin typeface="Montserrat ExtraBold" panose="00000900000000000000" pitchFamily="2" charset="0"/>
              </a:rPr>
              <a:t>Construction spending on electric power </a:t>
            </a:r>
            <a:r>
              <a:rPr lang="en-US" sz="3100" b="1" dirty="0">
                <a:solidFill>
                  <a:srgbClr val="000000"/>
                </a:solidFill>
                <a:latin typeface="Montserrat ExtraBold" panose="00000900000000000000" pitchFamily="2" charset="0"/>
              </a:rPr>
              <a:t>needs to lift-off in dramatic fashion if electrification goals are to be met</a:t>
            </a:r>
            <a:br>
              <a:rPr lang="en-US" sz="3100" b="1" dirty="0">
                <a:solidFill>
                  <a:srgbClr val="000000"/>
                </a:solidFill>
                <a:latin typeface="Montserrat ExtraBold" panose="00000900000000000000" pitchFamily="2" charset="0"/>
              </a:rPr>
            </a:br>
            <a:br>
              <a:rPr lang="en-US" sz="1600" b="1" dirty="0">
                <a:solidFill>
                  <a:srgbClr val="000000"/>
                </a:solidFill>
                <a:latin typeface="Montserrat ExtraBold" panose="00000900000000000000" pitchFamily="2" charset="0"/>
              </a:rPr>
            </a:br>
            <a:r>
              <a:rPr lang="en-US" sz="1800" dirty="0">
                <a:solidFill>
                  <a:srgbClr val="000000"/>
                </a:solidFill>
                <a:latin typeface="Arial" panose="020B0604020202020204" pitchFamily="34" charset="0"/>
                <a:cs typeface="Arial" panose="020B0604020202020204" pitchFamily="34" charset="0"/>
              </a:rPr>
              <a:t>Electric power construction spending is down by nearly 11% annually to slowest pace since summer of 2019.</a:t>
            </a:r>
            <a:br>
              <a:rPr lang="en-US" sz="2200" b="1" i="0" u="none" strike="noStrike" dirty="0">
                <a:solidFill>
                  <a:srgbClr val="000000"/>
                </a:solidFill>
                <a:effectLst/>
                <a:latin typeface="Montserrat ExtraBold" panose="00000900000000000000" pitchFamily="2" charset="0"/>
              </a:rPr>
            </a:br>
            <a:endParaRPr lang="en-US" sz="18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51</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Census Bureau, NBER, The Lonski Group</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37831F83-9D7C-B1CA-9A93-3FF68413704E}"/>
              </a:ext>
            </a:extLst>
          </p:cNvPr>
          <p:cNvPicPr>
            <a:picLocks noChangeAspect="1"/>
          </p:cNvPicPr>
          <p:nvPr/>
        </p:nvPicPr>
        <p:blipFill>
          <a:blip r:embed="rId2"/>
          <a:stretch>
            <a:fillRect/>
          </a:stretch>
        </p:blipFill>
        <p:spPr>
          <a:xfrm>
            <a:off x="1386349" y="1667465"/>
            <a:ext cx="9147912" cy="4551640"/>
          </a:xfrm>
          <a:prstGeom prst="rect">
            <a:avLst/>
          </a:prstGeom>
        </p:spPr>
      </p:pic>
    </p:spTree>
    <p:extLst>
      <p:ext uri="{BB962C8B-B14F-4D97-AF65-F5344CB8AC3E}">
        <p14:creationId xmlns:p14="http://schemas.microsoft.com/office/powerpoint/2010/main" val="183503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345228"/>
            <a:ext cx="10842171" cy="914407"/>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3300" b="1" i="0" u="none" strike="noStrike" dirty="0">
                <a:solidFill>
                  <a:srgbClr val="000000"/>
                </a:solidFill>
                <a:effectLst/>
                <a:latin typeface="Arial" panose="020B0604020202020204" pitchFamily="34" charset="0"/>
              </a:rPr>
              <a:t>Consumer energy service prices are surprisingly volatile</a:t>
            </a:r>
            <a:r>
              <a:rPr lang="en-US" sz="3300" dirty="0"/>
              <a:t> </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600" i="0" u="none" strike="noStrike" dirty="0">
                <a:solidFill>
                  <a:srgbClr val="000000"/>
                </a:solidFill>
                <a:effectLst/>
                <a:latin typeface="Arial" panose="020B0604020202020204" pitchFamily="34" charset="0"/>
              </a:rPr>
              <a:t>For Q1-2023, 12.7% yearly price jump by consumer energy services outran 5.8% </a:t>
            </a:r>
            <a:r>
              <a:rPr lang="en-US" sz="1600" dirty="0">
                <a:solidFill>
                  <a:srgbClr val="000000"/>
                </a:solidFill>
                <a:latin typeface="Arial" panose="020B0604020202020204" pitchFamily="34" charset="0"/>
              </a:rPr>
              <a:t>CPI inflation.</a:t>
            </a:r>
            <a:br>
              <a:rPr lang="en-US" sz="1600" dirty="0">
                <a:solidFill>
                  <a:srgbClr val="000000"/>
                </a:solidFill>
                <a:latin typeface="Arial" panose="020B0604020202020204" pitchFamily="34" charset="0"/>
              </a:rPr>
            </a:br>
            <a:br>
              <a:rPr lang="en-US" sz="1600" dirty="0">
                <a:solidFill>
                  <a:srgbClr val="000000"/>
                </a:solidFill>
                <a:latin typeface="Arial" panose="020B0604020202020204" pitchFamily="34" charset="0"/>
              </a:rPr>
            </a:br>
            <a:r>
              <a:rPr lang="en-US" sz="1600" dirty="0">
                <a:solidFill>
                  <a:srgbClr val="000000"/>
                </a:solidFill>
                <a:latin typeface="Arial" panose="020B0604020202020204" pitchFamily="34" charset="0"/>
              </a:rPr>
              <a:t>Q1-2023 showed yearly price increases of 11.6% for electricity and 15.5% for natural gas.</a:t>
            </a:r>
            <a:br>
              <a:rPr lang="en-US" sz="1600" dirty="0">
                <a:solidFill>
                  <a:srgbClr val="000000"/>
                </a:solidFill>
                <a:latin typeface="Arial" panose="020B0604020202020204" pitchFamily="34" charset="0"/>
              </a:rPr>
            </a:br>
            <a:br>
              <a:rPr lang="en-US" sz="1600" dirty="0">
                <a:solidFill>
                  <a:srgbClr val="000000"/>
                </a:solidFill>
                <a:latin typeface="Arial" panose="020B0604020202020204" pitchFamily="34" charset="0"/>
              </a:rPr>
            </a:br>
            <a:r>
              <a:rPr lang="en-US" sz="1600" dirty="0">
                <a:solidFill>
                  <a:srgbClr val="000000"/>
                </a:solidFill>
                <a:latin typeface="Arial" panose="020B0604020202020204" pitchFamily="34" charset="0"/>
              </a:rPr>
              <a:t>Since 1985, the average annual increases and accompanying standard deviations are 3.2% &amp; 12.6 percentage points for natural gas and 2.3% &amp; 3.8 points for electricity. </a:t>
            </a:r>
            <a:endParaRPr lang="en-US" sz="16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52</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116675"/>
            <a:ext cx="8637037"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a:t>
            </a:r>
            <a:r>
              <a:rPr lang="en-US" sz="1400" b="0" i="1" u="none" strike="noStrike" dirty="0" err="1">
                <a:solidFill>
                  <a:srgbClr val="000000"/>
                </a:solidFill>
                <a:effectLst/>
                <a:latin typeface="Arial" panose="020B0604020202020204" pitchFamily="34" charset="0"/>
              </a:rPr>
              <a:t>yy</a:t>
            </a:r>
            <a:r>
              <a:rPr lang="en-US" sz="1400" b="0" i="1" u="none" strike="noStrike" dirty="0">
                <a:solidFill>
                  <a:srgbClr val="000000"/>
                </a:solidFill>
                <a:effectLst/>
                <a:latin typeface="Arial" panose="020B0604020202020204" pitchFamily="34" charset="0"/>
              </a:rPr>
              <a:t> % change of moving 3-month average; source: BLS, NBER, The Lonski Group</a:t>
            </a:r>
            <a:endParaRPr lang="en-US" sz="1400" dirty="0">
              <a:latin typeface="Montserrat" panose="00000500000000000000" pitchFamily="2" charset="0"/>
            </a:endParaRPr>
          </a:p>
        </p:txBody>
      </p:sp>
      <p:pic>
        <p:nvPicPr>
          <p:cNvPr id="6" name="Picture 5">
            <a:extLst>
              <a:ext uri="{FF2B5EF4-FFF2-40B4-BE49-F238E27FC236}">
                <a16:creationId xmlns:a16="http://schemas.microsoft.com/office/drawing/2014/main" id="{D6BC8C00-8BB5-724A-78E4-C8E3DD67BB1D}"/>
              </a:ext>
            </a:extLst>
          </p:cNvPr>
          <p:cNvPicPr>
            <a:picLocks noChangeAspect="1"/>
          </p:cNvPicPr>
          <p:nvPr/>
        </p:nvPicPr>
        <p:blipFill>
          <a:blip r:embed="rId2"/>
          <a:stretch>
            <a:fillRect/>
          </a:stretch>
        </p:blipFill>
        <p:spPr>
          <a:xfrm>
            <a:off x="1427584" y="1978090"/>
            <a:ext cx="8509518" cy="4040155"/>
          </a:xfrm>
          <a:prstGeom prst="rect">
            <a:avLst/>
          </a:prstGeom>
        </p:spPr>
      </p:pic>
    </p:spTree>
    <p:extLst>
      <p:ext uri="{BB962C8B-B14F-4D97-AF65-F5344CB8AC3E}">
        <p14:creationId xmlns:p14="http://schemas.microsoft.com/office/powerpoint/2010/main" val="163066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477097"/>
            <a:ext cx="10764063" cy="924617"/>
          </a:xfrm>
        </p:spPr>
        <p:txBody>
          <a:bodyPr>
            <a:normAutofit/>
          </a:bodyPr>
          <a:lstStyle/>
          <a:p>
            <a:r>
              <a:rPr lang="en-US" sz="2200" b="1" dirty="0">
                <a:solidFill>
                  <a:srgbClr val="000000"/>
                </a:solidFill>
                <a:latin typeface="Montserrat Black" panose="00000A00000000000000" pitchFamily="2" charset="0"/>
              </a:rPr>
              <a:t>Year-to-year changes for March energy prices show declines by gasoline and heating oil and growth for public utility rates</a:t>
            </a:r>
            <a:endParaRPr lang="en-US" dirty="0">
              <a:latin typeface="+mn-lt"/>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53</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694923" y="6144545"/>
            <a:ext cx="7343191" cy="307777"/>
          </a:xfrm>
          <a:prstGeom prst="rect">
            <a:avLst/>
          </a:prstGeom>
          <a:noFill/>
        </p:spPr>
        <p:txBody>
          <a:bodyPr wrap="square">
            <a:spAutoFit/>
          </a:bodyPr>
          <a:lstStyle/>
          <a:p>
            <a:pPr lvl="1" algn="r"/>
            <a:r>
              <a:rPr lang="en-US" sz="1400" b="0" i="1" u="none" strike="noStrike" dirty="0">
                <a:solidFill>
                  <a:srgbClr val="000000"/>
                </a:solidFill>
                <a:effectLst/>
                <a:latin typeface="Arial" panose="020B0604020202020204" pitchFamily="34" charset="0"/>
              </a:rPr>
              <a:t>source: BLS, The Lonski Group</a:t>
            </a:r>
            <a:endParaRPr lang="en-US" sz="1400" dirty="0"/>
          </a:p>
        </p:txBody>
      </p:sp>
      <p:pic>
        <p:nvPicPr>
          <p:cNvPr id="14" name="Picture 13">
            <a:extLst>
              <a:ext uri="{FF2B5EF4-FFF2-40B4-BE49-F238E27FC236}">
                <a16:creationId xmlns:a16="http://schemas.microsoft.com/office/drawing/2014/main" id="{F689CEFE-19BD-7A8D-E182-7D25AE31A344}"/>
              </a:ext>
            </a:extLst>
          </p:cNvPr>
          <p:cNvPicPr>
            <a:picLocks noChangeAspect="1"/>
          </p:cNvPicPr>
          <p:nvPr/>
        </p:nvPicPr>
        <p:blipFill>
          <a:blip r:embed="rId2"/>
          <a:stretch>
            <a:fillRect/>
          </a:stretch>
        </p:blipFill>
        <p:spPr>
          <a:xfrm>
            <a:off x="1287624" y="1722881"/>
            <a:ext cx="9172908" cy="4295363"/>
          </a:xfrm>
          <a:prstGeom prst="rect">
            <a:avLst/>
          </a:prstGeom>
        </p:spPr>
      </p:pic>
    </p:spTree>
    <p:extLst>
      <p:ext uri="{BB962C8B-B14F-4D97-AF65-F5344CB8AC3E}">
        <p14:creationId xmlns:p14="http://schemas.microsoft.com/office/powerpoint/2010/main" val="3234925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1466-4032-41A6-9F61-49D074F8681E}"/>
              </a:ext>
            </a:extLst>
          </p:cNvPr>
          <p:cNvSpPr>
            <a:spLocks noGrp="1"/>
          </p:cNvSpPr>
          <p:nvPr>
            <p:ph type="title"/>
          </p:nvPr>
        </p:nvSpPr>
        <p:spPr>
          <a:xfrm>
            <a:off x="838200" y="374457"/>
            <a:ext cx="10515600" cy="641594"/>
          </a:xfrm>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053E6ED1-7D44-48C0-8B66-3E69631AEBF3}"/>
              </a:ext>
            </a:extLst>
          </p:cNvPr>
          <p:cNvSpPr>
            <a:spLocks noGrp="1"/>
          </p:cNvSpPr>
          <p:nvPr>
            <p:ph idx="1"/>
          </p:nvPr>
        </p:nvSpPr>
        <p:spPr>
          <a:xfrm>
            <a:off x="838200" y="1772823"/>
            <a:ext cx="10515600" cy="4246646"/>
          </a:xfrm>
        </p:spPr>
        <p:txBody>
          <a:bodyPr>
            <a:noAutofit/>
          </a:bodyPr>
          <a:lstStyle/>
          <a:p>
            <a:pPr>
              <a:buFont typeface="Wingdings" panose="05000000000000000000" pitchFamily="2" charset="2"/>
              <a:buChar char="§"/>
            </a:pPr>
            <a:r>
              <a:rPr lang="en-US" sz="1900" dirty="0"/>
              <a:t>Inverted yield curve, where both the 2- and 10-year Treasury yields are less than the federal funds rate, portends a recession. </a:t>
            </a:r>
          </a:p>
          <a:p>
            <a:pPr>
              <a:buFont typeface="Wingdings" panose="05000000000000000000" pitchFamily="2" charset="2"/>
              <a:buChar char="§"/>
            </a:pPr>
            <a:r>
              <a:rPr lang="en-US" sz="1900" dirty="0"/>
              <a:t>Rapid inflation and higher borrowing costs will eventually stall real consumer spending.</a:t>
            </a:r>
          </a:p>
          <a:p>
            <a:pPr>
              <a:buFont typeface="Wingdings" panose="05000000000000000000" pitchFamily="2" charset="2"/>
              <a:buChar char="§"/>
            </a:pPr>
            <a:r>
              <a:rPr lang="en-US" sz="1900" dirty="0"/>
              <a:t>Lower profits and higher interest rates will pare business outlays on capital equipment and staff.</a:t>
            </a:r>
          </a:p>
          <a:p>
            <a:pPr>
              <a:buFont typeface="Wingdings" panose="05000000000000000000" pitchFamily="2" charset="2"/>
              <a:buChar char="§"/>
            </a:pPr>
            <a:r>
              <a:rPr lang="en-US" sz="1900" dirty="0"/>
              <a:t>A recession will move the 10-year Treasury yield under 3%.</a:t>
            </a:r>
          </a:p>
          <a:p>
            <a:pPr>
              <a:buFont typeface="Wingdings" panose="05000000000000000000" pitchFamily="2" charset="2"/>
              <a:buChar char="§"/>
            </a:pPr>
            <a:r>
              <a:rPr lang="en-US" sz="1900" dirty="0"/>
              <a:t>Lower quality borrowers will face reduced access to credit.</a:t>
            </a:r>
          </a:p>
          <a:p>
            <a:pPr>
              <a:buFont typeface="Wingdings" panose="05000000000000000000" pitchFamily="2" charset="2"/>
              <a:buChar char="§"/>
            </a:pPr>
            <a:r>
              <a:rPr lang="en-US" sz="1900" dirty="0"/>
              <a:t>Populism and socialism favor less output at higher prices, or stagflation.</a:t>
            </a:r>
          </a:p>
          <a:p>
            <a:pPr>
              <a:buFont typeface="Wingdings" panose="05000000000000000000" pitchFamily="2" charset="2"/>
              <a:buChar char="§"/>
            </a:pPr>
            <a:r>
              <a:rPr lang="en-US" sz="1900" dirty="0"/>
              <a:t>More federal subsidies imply more federal regulation and lower efficiency.</a:t>
            </a:r>
          </a:p>
          <a:p>
            <a:pPr>
              <a:buFont typeface="Wingdings" panose="05000000000000000000" pitchFamily="2" charset="2"/>
              <a:buChar char="§"/>
            </a:pPr>
            <a:r>
              <a:rPr lang="en-US" sz="1900" dirty="0"/>
              <a:t>Less global competition warns of lower quality products at higher prices.</a:t>
            </a:r>
          </a:p>
          <a:p>
            <a:pPr>
              <a:buFont typeface="Wingdings" panose="05000000000000000000" pitchFamily="2" charset="2"/>
              <a:buChar char="§"/>
            </a:pPr>
            <a:r>
              <a:rPr lang="en-US" sz="1900" dirty="0"/>
              <a:t>Aging population and workforce will rein in US growth, inflation and interest rates.</a:t>
            </a:r>
          </a:p>
        </p:txBody>
      </p:sp>
      <p:sp>
        <p:nvSpPr>
          <p:cNvPr id="4" name="Content Placeholder 3">
            <a:extLst>
              <a:ext uri="{FF2B5EF4-FFF2-40B4-BE49-F238E27FC236}">
                <a16:creationId xmlns:a16="http://schemas.microsoft.com/office/drawing/2014/main" id="{C1FCADB5-F0D9-4F56-9D20-4B24D1B9146E}"/>
              </a:ext>
            </a:extLst>
          </p:cNvPr>
          <p:cNvSpPr>
            <a:spLocks noGrp="1"/>
          </p:cNvSpPr>
          <p:nvPr>
            <p:ph sz="quarter" idx="10"/>
          </p:nvPr>
        </p:nvSpPr>
        <p:spPr>
          <a:xfrm>
            <a:off x="838200" y="1099785"/>
            <a:ext cx="10515600" cy="505084"/>
          </a:xfrm>
        </p:spPr>
        <p:txBody>
          <a:bodyPr>
            <a:normAutofit/>
          </a:bodyPr>
          <a:lstStyle/>
          <a:p>
            <a:r>
              <a:rPr lang="en-US" b="1" dirty="0"/>
              <a:t>Downside risks dominate upside potential</a:t>
            </a:r>
          </a:p>
        </p:txBody>
      </p:sp>
      <p:sp>
        <p:nvSpPr>
          <p:cNvPr id="5" name="Slide Number Placeholder 4">
            <a:extLst>
              <a:ext uri="{FF2B5EF4-FFF2-40B4-BE49-F238E27FC236}">
                <a16:creationId xmlns:a16="http://schemas.microsoft.com/office/drawing/2014/main" id="{FB919BE3-A137-4F0F-801F-580C3B078301}"/>
              </a:ext>
            </a:extLst>
          </p:cNvPr>
          <p:cNvSpPr>
            <a:spLocks noGrp="1"/>
          </p:cNvSpPr>
          <p:nvPr>
            <p:ph type="sldNum" sz="quarter" idx="12"/>
          </p:nvPr>
        </p:nvSpPr>
        <p:spPr/>
        <p:txBody>
          <a:bodyPr/>
          <a:lstStyle/>
          <a:p>
            <a:fld id="{FC150DE4-D193-43A6-8FDA-030E274477F1}" type="slidenum">
              <a:rPr lang="en-US" smtClean="0"/>
              <a:t>54</a:t>
            </a:fld>
            <a:endParaRPr lang="en-US"/>
          </a:p>
        </p:txBody>
      </p:sp>
    </p:spTree>
    <p:extLst>
      <p:ext uri="{BB962C8B-B14F-4D97-AF65-F5344CB8AC3E}">
        <p14:creationId xmlns:p14="http://schemas.microsoft.com/office/powerpoint/2010/main" val="3757333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91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2" y="342900"/>
            <a:ext cx="10908322" cy="1228725"/>
          </a:xfrm>
        </p:spPr>
        <p:txBody>
          <a:bodyPr>
            <a:normAutofit fontScale="90000"/>
          </a:bodyPr>
          <a:lstStyle/>
          <a:p>
            <a:r>
              <a:rPr lang="en-US" sz="2400" b="1" i="0" u="none" strike="noStrike" dirty="0">
                <a:solidFill>
                  <a:srgbClr val="000000"/>
                </a:solidFill>
                <a:effectLst/>
                <a:latin typeface="Montserrat ExtraBold" panose="00000900000000000000" pitchFamily="2" charset="0"/>
              </a:rPr>
              <a:t>Declining ratio of M2 to GDP implies less excess cash  … In turn, prices either slow or decline for many goods, services and assets</a:t>
            </a:r>
            <a:br>
              <a:rPr lang="en-US" sz="2400" b="1" i="0" u="none" strike="noStrike" dirty="0">
                <a:solidFill>
                  <a:srgbClr val="000000"/>
                </a:solidFill>
                <a:effectLst/>
                <a:latin typeface="+mj-lt"/>
              </a:rPr>
            </a:br>
            <a:br>
              <a:rPr lang="en-US" sz="1600" b="1" i="0" u="none" strike="noStrike" dirty="0">
                <a:solidFill>
                  <a:srgbClr val="000000"/>
                </a:solidFill>
                <a:effectLst/>
                <a:latin typeface="+mj-lt"/>
              </a:rPr>
            </a:br>
            <a:r>
              <a:rPr lang="en-US" sz="1600" i="0" u="none" strike="noStrike" dirty="0">
                <a:solidFill>
                  <a:srgbClr val="000000"/>
                </a:solidFill>
                <a:effectLst/>
                <a:latin typeface="Arial" panose="020B0604020202020204" pitchFamily="34" charset="0"/>
                <a:cs typeface="Arial" panose="020B0604020202020204" pitchFamily="34" charset="0"/>
              </a:rPr>
              <a:t>Estimated excess cash has dropped from a Q3-2021 high of $3.4 trillion to a now $900 billion and should be gone by end of 2023</a:t>
            </a:r>
            <a:r>
              <a:rPr lang="en-US" sz="1600" dirty="0">
                <a:solidFill>
                  <a:srgbClr val="000000"/>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950689" y="6236512"/>
            <a:ext cx="5169614" cy="276999"/>
          </a:xfrm>
          <a:prstGeom prst="rect">
            <a:avLst/>
          </a:prstGeom>
        </p:spPr>
        <p:txBody>
          <a:bodyPr wrap="square">
            <a:spAutoFit/>
          </a:bodyPr>
          <a:lstStyle/>
          <a:p>
            <a:pPr algn="r"/>
            <a:r>
              <a:rPr lang="en-US" sz="1200" i="1" dirty="0"/>
              <a:t>source: Federal Reserve, NEA, NBER, The Lonski Group</a:t>
            </a:r>
            <a:r>
              <a:rPr lang="en-US" sz="1200" dirty="0"/>
              <a:t> </a:t>
            </a:r>
          </a:p>
        </p:txBody>
      </p:sp>
      <p:pic>
        <p:nvPicPr>
          <p:cNvPr id="6" name="Picture 5">
            <a:extLst>
              <a:ext uri="{FF2B5EF4-FFF2-40B4-BE49-F238E27FC236}">
                <a16:creationId xmlns:a16="http://schemas.microsoft.com/office/drawing/2014/main" id="{A6729434-18F6-919B-16A1-E9C3A37374F4}"/>
              </a:ext>
            </a:extLst>
          </p:cNvPr>
          <p:cNvPicPr>
            <a:picLocks noChangeAspect="1"/>
          </p:cNvPicPr>
          <p:nvPr/>
        </p:nvPicPr>
        <p:blipFill>
          <a:blip r:embed="rId2"/>
          <a:stretch>
            <a:fillRect/>
          </a:stretch>
        </p:blipFill>
        <p:spPr>
          <a:xfrm>
            <a:off x="1458685" y="1642124"/>
            <a:ext cx="9274629" cy="4523888"/>
          </a:xfrm>
          <a:prstGeom prst="rect">
            <a:avLst/>
          </a:prstGeom>
        </p:spPr>
      </p:pic>
    </p:spTree>
    <p:extLst>
      <p:ext uri="{BB962C8B-B14F-4D97-AF65-F5344CB8AC3E}">
        <p14:creationId xmlns:p14="http://schemas.microsoft.com/office/powerpoint/2010/main" val="28553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457200" y="380929"/>
            <a:ext cx="11047445" cy="1271173"/>
          </a:xfrm>
        </p:spPr>
        <p:txBody>
          <a:bodyPr>
            <a:normAutofit fontScale="90000"/>
          </a:bodyPr>
          <a:lstStyle/>
          <a:p>
            <a:r>
              <a:rPr lang="en-US" sz="2200" b="1" dirty="0">
                <a:solidFill>
                  <a:srgbClr val="000000"/>
                </a:solidFill>
                <a:latin typeface="Montserrat Black" panose="00000A00000000000000" pitchFamily="2" charset="0"/>
              </a:rPr>
              <a:t>Year-to-year percent change for</a:t>
            </a:r>
            <a:r>
              <a:rPr lang="en-US" sz="2200" b="1" i="0" u="none" strike="noStrike" dirty="0">
                <a:solidFill>
                  <a:srgbClr val="000000"/>
                </a:solidFill>
                <a:effectLst/>
                <a:latin typeface="Montserrat Black" panose="00000A00000000000000" pitchFamily="2" charset="0"/>
              </a:rPr>
              <a:t> M2 (or cash) quickly plummets goes from Feb-2021’s record fast 26.9% to Feb-2023’s record deep -2.4%</a:t>
            </a:r>
            <a:br>
              <a:rPr lang="en-US" sz="1700" dirty="0">
                <a:latin typeface="Montserrat Black" panose="00000A00000000000000" pitchFamily="2" charset="0"/>
              </a:rPr>
            </a:br>
            <a:br>
              <a:rPr lang="en-US" sz="1700" dirty="0"/>
            </a:br>
            <a:r>
              <a:rPr lang="en-US" sz="1600" dirty="0">
                <a:latin typeface="+mn-lt"/>
              </a:rPr>
              <a:t>Monetization of federal debt accelerated money supply growth … Washington effectively funded COVID-related spending with “helicopter money”.</a:t>
            </a:r>
            <a:br>
              <a:rPr lang="en-US" sz="1600" dirty="0">
                <a:latin typeface="+mn-lt"/>
              </a:rPr>
            </a:br>
            <a:br>
              <a:rPr lang="en-US" sz="1300" dirty="0">
                <a:latin typeface="+mn-lt"/>
              </a:rPr>
            </a:br>
            <a:r>
              <a:rPr lang="en-US" sz="1600" dirty="0">
                <a:latin typeface="+mn-lt"/>
              </a:rPr>
              <a:t>M2’s ongoing contraction now exposes misguided investment and hiring decisions when M2 surged.</a:t>
            </a: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7</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879909" y="6261913"/>
            <a:ext cx="6223519"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Federal Reserve, NBER, The Lonski Group</a:t>
            </a:r>
            <a:endParaRPr lang="en-US" sz="1200" dirty="0"/>
          </a:p>
        </p:txBody>
      </p:sp>
      <p:pic>
        <p:nvPicPr>
          <p:cNvPr id="4" name="Picture 3">
            <a:extLst>
              <a:ext uri="{FF2B5EF4-FFF2-40B4-BE49-F238E27FC236}">
                <a16:creationId xmlns:a16="http://schemas.microsoft.com/office/drawing/2014/main" id="{481E01EF-44B5-BD84-854E-FADC3F836A00}"/>
              </a:ext>
            </a:extLst>
          </p:cNvPr>
          <p:cNvPicPr>
            <a:picLocks noChangeAspect="1"/>
          </p:cNvPicPr>
          <p:nvPr/>
        </p:nvPicPr>
        <p:blipFill>
          <a:blip r:embed="rId2"/>
          <a:stretch>
            <a:fillRect/>
          </a:stretch>
        </p:blipFill>
        <p:spPr>
          <a:xfrm>
            <a:off x="1212979" y="1866122"/>
            <a:ext cx="9787813" cy="4395790"/>
          </a:xfrm>
          <a:prstGeom prst="rect">
            <a:avLst/>
          </a:prstGeom>
        </p:spPr>
      </p:pic>
    </p:spTree>
    <p:extLst>
      <p:ext uri="{BB962C8B-B14F-4D97-AF65-F5344CB8AC3E}">
        <p14:creationId xmlns:p14="http://schemas.microsoft.com/office/powerpoint/2010/main" val="388948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457200" y="270588"/>
            <a:ext cx="11047445" cy="1352939"/>
          </a:xfrm>
        </p:spPr>
        <p:txBody>
          <a:bodyPr>
            <a:normAutofit fontScale="90000"/>
          </a:bodyPr>
          <a:lstStyle/>
          <a:p>
            <a:r>
              <a:rPr lang="en-US" sz="2400" b="1" dirty="0">
                <a:solidFill>
                  <a:srgbClr val="000000"/>
                </a:solidFill>
                <a:latin typeface="Montserrat ExtraBold" panose="00000900000000000000" pitchFamily="2" charset="0"/>
              </a:rPr>
              <a:t>Federal budget deficits of $1.3 to $1.6 trillion may menace price stability</a:t>
            </a:r>
            <a:br>
              <a:rPr lang="en-US" sz="1700" dirty="0">
                <a:latin typeface="Montserrat ExtraBold" panose="00000900000000000000" pitchFamily="2" charset="0"/>
              </a:rPr>
            </a:br>
            <a:br>
              <a:rPr lang="en-US" sz="1700" dirty="0"/>
            </a:br>
            <a:r>
              <a:rPr lang="en-US" sz="1800" i="0" u="none" strike="noStrike" dirty="0">
                <a:solidFill>
                  <a:srgbClr val="000000"/>
                </a:solidFill>
                <a:effectLst/>
                <a:latin typeface="Arial" panose="020B0604020202020204" pitchFamily="34" charset="0"/>
              </a:rPr>
              <a:t>Federal budget deficit is expected to average 5.3% of GDP during 2023-2025, which tops 2015-2019's 3.5% average.</a:t>
            </a:r>
            <a:br>
              <a:rPr lang="en-US" sz="1800" i="0" u="none" strike="noStrike" dirty="0">
                <a:solidFill>
                  <a:srgbClr val="000000"/>
                </a:solidFill>
                <a:effectLst/>
                <a:latin typeface="Arial" panose="020B0604020202020204" pitchFamily="34" charset="0"/>
              </a:rPr>
            </a:br>
            <a:br>
              <a:rPr lang="en-US" sz="1300" dirty="0">
                <a:latin typeface="+mn-lt"/>
              </a:rPr>
            </a:br>
            <a:r>
              <a:rPr lang="en-US" sz="1800" dirty="0">
                <a:latin typeface="Arial" panose="020B0604020202020204" pitchFamily="34" charset="0"/>
                <a:cs typeface="Arial" panose="020B0604020202020204" pitchFamily="34" charset="0"/>
              </a:rPr>
              <a:t>Will the Inflation Reduction Act play out as the Inflation Preservation Act?</a:t>
            </a: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8</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879909" y="6261913"/>
            <a:ext cx="6223519"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CBO, FRED, NBER, The Lonski Group</a:t>
            </a:r>
            <a:endParaRPr lang="en-US" sz="1200" dirty="0"/>
          </a:p>
        </p:txBody>
      </p:sp>
      <p:pic>
        <p:nvPicPr>
          <p:cNvPr id="5" name="Picture 4">
            <a:extLst>
              <a:ext uri="{FF2B5EF4-FFF2-40B4-BE49-F238E27FC236}">
                <a16:creationId xmlns:a16="http://schemas.microsoft.com/office/drawing/2014/main" id="{70021C4A-AE3F-72E3-C0E0-5542DE3C5E23}"/>
              </a:ext>
            </a:extLst>
          </p:cNvPr>
          <p:cNvPicPr>
            <a:picLocks noChangeAspect="1"/>
          </p:cNvPicPr>
          <p:nvPr/>
        </p:nvPicPr>
        <p:blipFill>
          <a:blip r:embed="rId2"/>
          <a:stretch>
            <a:fillRect/>
          </a:stretch>
        </p:blipFill>
        <p:spPr>
          <a:xfrm>
            <a:off x="1343608" y="1623527"/>
            <a:ext cx="9134670" cy="4638386"/>
          </a:xfrm>
          <a:prstGeom prst="rect">
            <a:avLst/>
          </a:prstGeom>
        </p:spPr>
      </p:pic>
    </p:spTree>
    <p:extLst>
      <p:ext uri="{BB962C8B-B14F-4D97-AF65-F5344CB8AC3E}">
        <p14:creationId xmlns:p14="http://schemas.microsoft.com/office/powerpoint/2010/main" val="116355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304524"/>
            <a:ext cx="11353800" cy="1113857"/>
          </a:xfrm>
        </p:spPr>
        <p:txBody>
          <a:bodyPr>
            <a:normAutofit fontScale="90000"/>
          </a:bodyPr>
          <a:lstStyle/>
          <a:p>
            <a:br>
              <a:rPr lang="en-US" sz="2400" b="1" i="0" u="none" strike="noStrike" dirty="0">
                <a:solidFill>
                  <a:srgbClr val="000000"/>
                </a:solidFill>
                <a:effectLst/>
                <a:latin typeface="+mj-lt"/>
              </a:rPr>
            </a:br>
            <a:br>
              <a:rPr lang="en-US" sz="1800" b="1" dirty="0">
                <a:solidFill>
                  <a:srgbClr val="000000"/>
                </a:solidFill>
                <a:latin typeface="+mj-lt"/>
              </a:rPr>
            </a:br>
            <a:r>
              <a:rPr lang="en-US" sz="2200" b="1" i="0" u="none" strike="noStrike" dirty="0">
                <a:solidFill>
                  <a:srgbClr val="000000"/>
                </a:solidFill>
                <a:effectLst/>
                <a:latin typeface="Montserrat Black" panose="00000A00000000000000" pitchFamily="2" charset="0"/>
              </a:rPr>
              <a:t>Systemic leverage grows as the underlying rate of economic growth slows</a:t>
            </a:r>
            <a:br>
              <a:rPr lang="en-US" sz="2200" b="1" i="0" u="none" strike="noStrike" dirty="0">
                <a:solidFill>
                  <a:srgbClr val="000000"/>
                </a:solidFill>
                <a:effectLst/>
                <a:latin typeface="Montserrat Black" panose="00000A00000000000000" pitchFamily="2" charset="0"/>
              </a:rPr>
            </a:br>
            <a:br>
              <a:rPr lang="en-US" sz="1700" b="1" dirty="0">
                <a:solidFill>
                  <a:srgbClr val="000000"/>
                </a:solidFill>
                <a:latin typeface="Montserrat Black" panose="00000A00000000000000" pitchFamily="2" charset="0"/>
              </a:rPr>
            </a:br>
            <a:r>
              <a:rPr lang="en-US" sz="1800" dirty="0">
                <a:solidFill>
                  <a:srgbClr val="000000"/>
                </a:solidFill>
                <a:latin typeface="+mn-lt"/>
              </a:rPr>
              <a:t>Leverage may or may not boost production capabilities – borrow to just spend or invest?</a:t>
            </a:r>
            <a:br>
              <a:rPr lang="en-US" sz="1800" i="0" u="none" strike="noStrike" dirty="0">
                <a:effectLst/>
                <a:latin typeface="+mn-lt"/>
              </a:rPr>
            </a:br>
            <a:r>
              <a:rPr lang="en-US" sz="1400" i="0" u="none" strike="noStrike" dirty="0">
                <a:effectLst/>
                <a:latin typeface="+mn-lt"/>
              </a:rPr>
              <a:t> </a:t>
            </a:r>
            <a:br>
              <a:rPr lang="en-US" sz="1800" i="0" u="none" strike="noStrike" dirty="0">
                <a:effectLst/>
                <a:latin typeface="+mn-lt"/>
              </a:rPr>
            </a:br>
            <a:r>
              <a:rPr lang="en-US" sz="1800" i="0" u="none" strike="noStrike" dirty="0">
                <a:effectLst/>
                <a:latin typeface="+mn-lt"/>
              </a:rPr>
              <a:t>Higher leverage lessens financial flexibility and, thereby, reduces upside for economic growth.</a:t>
            </a:r>
            <a:br>
              <a:rPr lang="en-US" sz="1800" i="0" u="none" strike="noStrike" dirty="0">
                <a:effectLst/>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a:xfrm>
            <a:off x="10728960" y="6232415"/>
            <a:ext cx="989275" cy="365125"/>
          </a:xfrm>
        </p:spPr>
        <p:txBody>
          <a:bodyPr/>
          <a:lstStyle/>
          <a:p>
            <a:fld id="{FC150DE4-D193-43A6-8FDA-030E274477F1}" type="slidenum">
              <a:rPr lang="en-US" smtClean="0"/>
              <a:t>9</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6820678" y="6276477"/>
            <a:ext cx="3881215"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BEA, Federal Reserve, The Lonski Group</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9" name="Chart Placeholder 8">
            <a:extLst>
              <a:ext uri="{FF2B5EF4-FFF2-40B4-BE49-F238E27FC236}">
                <a16:creationId xmlns:a16="http://schemas.microsoft.com/office/drawing/2014/main" id="{CDEA7C33-B867-3E12-1B4F-FA0ACD8F6C11}"/>
              </a:ext>
            </a:extLst>
          </p:cNvPr>
          <p:cNvPicPr>
            <a:picLocks noGrp="1" noChangeAspect="1"/>
          </p:cNvPicPr>
          <p:nvPr>
            <p:ph type="chart" sz="quarter" idx="13"/>
          </p:nvPr>
        </p:nvPicPr>
        <p:blipFill>
          <a:blip r:embed="rId2"/>
          <a:stretch>
            <a:fillRect/>
          </a:stretch>
        </p:blipFill>
        <p:spPr>
          <a:xfrm>
            <a:off x="1222311" y="1726163"/>
            <a:ext cx="9405256" cy="4506252"/>
          </a:xfrm>
          <a:prstGeom prst="rect">
            <a:avLst/>
          </a:prstGeom>
        </p:spPr>
      </p:pic>
    </p:spTree>
    <p:extLst>
      <p:ext uri="{BB962C8B-B14F-4D97-AF65-F5344CB8AC3E}">
        <p14:creationId xmlns:p14="http://schemas.microsoft.com/office/powerpoint/2010/main" val="239396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EAB1EDF4385640BD94BAA20EFECB3D" ma:contentTypeVersion="13" ma:contentTypeDescription="Create a new document." ma:contentTypeScope="" ma:versionID="6a6bae71e4a6f59d6b6f29cad830a87f">
  <xsd:schema xmlns:xsd="http://www.w3.org/2001/XMLSchema" xmlns:xs="http://www.w3.org/2001/XMLSchema" xmlns:p="http://schemas.microsoft.com/office/2006/metadata/properties" xmlns:ns3="53e48a79-cd51-4faa-ae51-96e192c54cd8" xmlns:ns4="b261fe06-fd2b-4765-b6b8-538351e2b027" targetNamespace="http://schemas.microsoft.com/office/2006/metadata/properties" ma:root="true" ma:fieldsID="062b505fd89e3c91be896958ba0109a5" ns3:_="" ns4:_="">
    <xsd:import namespace="53e48a79-cd51-4faa-ae51-96e192c54cd8"/>
    <xsd:import namespace="b261fe06-fd2b-4765-b6b8-538351e2b02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48a79-cd51-4faa-ae51-96e192c54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61fe06-fd2b-4765-b6b8-538351e2b0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7FD9F-BCF7-4A2F-932D-4DC43E4E7175}">
  <ds:schemaRefs>
    <ds:schemaRef ds:uri="http://schemas.microsoft.com/sharepoint/v3/contenttype/forms"/>
  </ds:schemaRefs>
</ds:datastoreItem>
</file>

<file path=customXml/itemProps2.xml><?xml version="1.0" encoding="utf-8"?>
<ds:datastoreItem xmlns:ds="http://schemas.openxmlformats.org/officeDocument/2006/customXml" ds:itemID="{AED873B3-103B-48E8-A826-7165B02B1125}">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b261fe06-fd2b-4765-b6b8-538351e2b027"/>
    <ds:schemaRef ds:uri="http://purl.org/dc/dcmitype/"/>
    <ds:schemaRef ds:uri="http://schemas.openxmlformats.org/package/2006/metadata/core-properties"/>
    <ds:schemaRef ds:uri="53e48a79-cd51-4faa-ae51-96e192c54cd8"/>
    <ds:schemaRef ds:uri="http://schemas.microsoft.com/office/2006/metadata/properties"/>
  </ds:schemaRefs>
</ds:datastoreItem>
</file>

<file path=customXml/itemProps3.xml><?xml version="1.0" encoding="utf-8"?>
<ds:datastoreItem xmlns:ds="http://schemas.openxmlformats.org/officeDocument/2006/customXml" ds:itemID="{9F822DFB-FC6C-49F2-97CC-0EBAF3988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48a79-cd51-4faa-ae51-96e192c54cd8"/>
    <ds:schemaRef ds:uri="b261fe06-fd2b-4765-b6b8-538351e2b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1422</TotalTime>
  <Words>3005</Words>
  <Application>Microsoft Office PowerPoint</Application>
  <PresentationFormat>Widescreen</PresentationFormat>
  <Paragraphs>187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 Black</vt:lpstr>
      <vt:lpstr>Calibri</vt:lpstr>
      <vt:lpstr>Montserrat</vt:lpstr>
      <vt:lpstr>Montserrat Black</vt:lpstr>
      <vt:lpstr>Montserrat ExtraBold</vt:lpstr>
      <vt:lpstr>Montserrat Medium</vt:lpstr>
      <vt:lpstr>Montserrat SemiBold</vt:lpstr>
      <vt:lpstr>Wingdings</vt:lpstr>
      <vt:lpstr>Office Theme</vt:lpstr>
      <vt:lpstr>PowerPoint Presentation</vt:lpstr>
      <vt:lpstr>PowerPoint Presentation</vt:lpstr>
      <vt:lpstr>Surge by US government debt fuels rapid price inflation   Average annual growth rates since 2007 are 10.4% for US government debt, 4.8% for corporate debt, 1.9% for household debt, 0.6% for state &amp; local government debt (to $3.2 trillion), and 3.9% for nominal GDP.  </vt:lpstr>
      <vt:lpstr>  Federal debt soars from 2007's 41% to recent 104% of GDP  Chaos ensued after household-sector debt jumped up from 1999’s 67% to 2008’s 98% of GDP.  </vt:lpstr>
      <vt:lpstr>  What was the fastest simultaneous expansion of Treasury debt and the money supply since WWII helped to fuel rapid price inflation  Latest peak growth rates were 24% for Treasury debt and 23% for M2 during year-ended Q1-2021.  Great Recession’s peak growth rates of Q3-2009 were 26% for Treasury debt and 9% for M2.  </vt:lpstr>
      <vt:lpstr>Declining ratio of M2 to GDP implies less excess cash  … In turn, prices either slow or decline for many goods, services and assets  Estimated excess cash has dropped from a Q3-2021 high of $3.4 trillion to a now $900 billion and should be gone by end of 2023.</vt:lpstr>
      <vt:lpstr>Year-to-year percent change for M2 (or cash) quickly plummets goes from Feb-2021’s record fast 26.9% to Feb-2023’s record deep -2.4%  Monetization of federal debt accelerated money supply growth … Washington effectively funded COVID-related spending with “helicopter money”.  M2’s ongoing contraction now exposes misguided investment and hiring decisions when M2 surged.</vt:lpstr>
      <vt:lpstr>Federal budget deficits of $1.3 to $1.6 trillion may menace price stability  Federal budget deficit is expected to average 5.3% of GDP during 2023-2025, which tops 2015-2019's 3.5% average.  Will the Inflation Reduction Act play out as the Inflation Preservation Act?</vt:lpstr>
      <vt:lpstr>  Systemic leverage grows as the underlying rate of economic growth slows  Leverage may or may not boost production capabilities – borrow to just spend or invest?   Higher leverage lessens financial flexibility and, thereby, reduces upside for economic growth. </vt:lpstr>
      <vt:lpstr>PowerPoint Presentation</vt:lpstr>
      <vt:lpstr>Consensus outlook for the unemployment rate suggests nothing worse than a mild recession    </vt:lpstr>
      <vt:lpstr>  Recent jobs growth suffers from bad breadth  </vt:lpstr>
      <vt:lpstr>Steepest upswing by unit labor costs since 1979-1982 complements recession forecasts  2022’s 6.5% climb by unit labor costs stems from a 4.7% increase by labor compensation per hour and a -1.7% contraction by labor productivity  2017-2019’s averages are 2.0% for unit labor costs, 3.6% for hourly labor compensation, and 1.6% for labor productivity.</vt:lpstr>
      <vt:lpstr>  Demographic change portends record small monthly increases by jobs during the next 10 years ended 2033  Expect the median monthly addition to payrolls to drop from 208K for the 10-years-ended 2022 to 65K for the next 10-years. </vt:lpstr>
      <vt:lpstr>  Economic growth slows as the US ages  The US’ median age of 28 years in 1970 resembles median age of current day India.  Labor productivity and immigration are important unknowns regarding long-term economic growth.  </vt:lpstr>
      <vt:lpstr>   Boomers go from making the workforce very young in the 1970s to much older in the 2020s  "I'd rather be in my 20s in the 70s than in my 70s in the 20s“, Joe Walsh. , 1970s and 1980s had much greater upside for burst in spending associated with household formation.  </vt:lpstr>
      <vt:lpstr>  Inflation trended sharply higher when the workforce became younger from the mid-1960s to 1980 … Subsequent aging of workforce saw inflation slow     </vt:lpstr>
      <vt:lpstr>Labor force participation rate varies considerably across age cohorts  Percent of working age population aged 65 or older rises from Mar-2010’s 16.3% to Mar-2023’s 21.7%.  Aging population rules out a return of labor force participation rate to Q1-2000’s zenith of 67.3%.  Peak average for the prime labor force participation rate is 1997-1999’s 84.1%.</vt:lpstr>
      <vt:lpstr>PowerPoint Presentation</vt:lpstr>
      <vt:lpstr>COVID relief and ultra-low interest rates catapulted household net worth up from Q1-2020's 485% to Q4-2021's unsustainably high 591% of GDP  Surge in net worth also boosted early retirements and consumer price inflation  </vt:lpstr>
      <vt:lpstr>Despite plunge by personal savings rate, household cash still approximates a near record high of after-tax personal income  COVID-driven cash windfall gives less support to consumer expenditures and should be largely depleted by end of 2023 </vt:lpstr>
      <vt:lpstr>Retail Sales of Durable Goods  Lag, while Service-Sector Sales Boom  Housing’s slump explains the year-to-year drop by Q1-2023’s housing-related retail sales.</vt:lpstr>
      <vt:lpstr>Real consumer spending on services fully recovers from COVID-shutdown plunge</vt:lpstr>
      <vt:lpstr>Real consumer spending on durable goods is unsustainably high relative to its trend line</vt:lpstr>
      <vt:lpstr>Supply chain issues ease but costlier auto loans and slower real income growth to weigh on sales of cars and light trucks  March’s 14.8-million units sales pace was 14% under 2017-2019’s average of 17.2-million units.  Auto sales expected to average roughly 15-million units annually for 2023-2024.</vt:lpstr>
      <vt:lpstr>Drop by 30-year mortgage yield from Oct-2022’s 21-year high of 6.90% to Jan-2023’s 6.24% powers feeble rebound by unit home sales  Though up from recent lows, Feb-2023's total home sales were down 22% YY and 13% under 2016-2019's average</vt:lpstr>
      <vt:lpstr>Latest 30-year mortgage yield of 6.31% is far above its 3.95% average of the          10-years-ended 2022  Recent 10-year Treasury yield of 3.5% surpassed its 2.15% average of the 10-years-ended 2022.  During 2017-2019, average yields were 2.46% for the 10-year Treasury and 4.16% for the 30-year mortgage.  Consensus expects 2023-2024’s 1.3-million units pace for housing starts to top 2017-2019’s 1..25-million units average. </vt:lpstr>
      <vt:lpstr>Now very wide gap between 30-year mortgage rate and Treasury yield reflects worry over higher Treasury yields and lower home prices  March’s spread of 2.86 percentage points is much wider than 1.69-point average of 2017-2019  If  2017-2019’s spread held, the recent 30-year mortgage yield would drop from the actual 6.27% to 5.20%. </vt:lpstr>
      <vt:lpstr>Housing is overpriced relative to after-tax personal income   Home price deflation will help to lower the ratio from Q4-2022’s 227% to 2017-2019’s 178%.  </vt:lpstr>
      <vt:lpstr>Case Shiller home price index is down by -4.7% from June 2022's zenith  Comparatively high mortgage rates and elevated home prices take their toll.  Home price index plunged by -34% from April 2006’s high to March 2012’s bottom.</vt:lpstr>
      <vt:lpstr>Index describing tightness of US' rental-apartment market plunges to a recessionary reading  Earlier surge by rents and ultra-low borrowing costs trigger overbuilding.`  Redfin reports March 2023’s median rent fell 0.4% year-to-year for first annual drop since March 2020. </vt:lpstr>
      <vt:lpstr>PowerPoint Presentation</vt:lpstr>
      <vt:lpstr>Further slide by after-tax corporate profits is likely  Higher costs and slower revenue growth will shrink profits. </vt:lpstr>
      <vt:lpstr>S&amp;P 500’s earnings growth expected to jump up from 2023’s 1.9% to 2024’s 12.1% as revenue growth accelerates from 2.1% to 5.1%                                                      But nominal GDP growth is expected to slow from 2022’s 9.2% to 2023’s 4.8% and 2024’s 3.4%.  </vt:lpstr>
      <vt:lpstr>Q1-2023's index of obstacles to business, or C&amp;I, lending jumped up to level that always has been associated with a recession  Index equals the average of the net percent of banks tightening business loan standards and the net percent widening the spread between the rate charged on loans and the cost of bank funds</vt:lpstr>
      <vt:lpstr>High-yield bond spread now exceeds its long-term median of 453 basis points and warns of more high-yield defaults  The median high-yield spread during the six months preceding the last four recessions is 561 basis points.  Wide high-yield spreads supplied false negatives in 2015-2016, 2011, 2002, and 1998.   Moody’s Investors Service predicts a climb by US high-yield default rate from Feb-2023’s 2.5% to Feb-2024’s 5.4% versus long-term average of 4.7%. </vt:lpstr>
      <vt:lpstr>Recent Baa corporate bond yield of 5.5% is well above 2016-2020’s 4.25% average  Q1-2023's investment-grade corporate bond issuance sank by -16% year-over-year.   Q1-2023 also showed yearly issuance setbacks of -18% for high-yield bonds and -55% for leveraged loans.</vt:lpstr>
      <vt:lpstr>Declining Market Values of Underutilized Office Properties and Shopping Malls Are a Problem  </vt:lpstr>
      <vt:lpstr>Slide by 10-year Treasury yield from 4% to 3.5% prompts uptick by price-to-earnings ratios despite lower profits  Average annual increases for 10-years-ended Q4-2022 were 10.1% for market value of equity and 4.7% for profits.  </vt:lpstr>
      <vt:lpstr>Corporate cash sinks from Q4-2021's record high $3.2 trillion to Q4-2022's $2.8 trillion  Large amount of 2020’s corporate cash surge was debt funded and cash then funded repayment of such debt.  Excess cash also funds equity buybacks, acquisitions, and dividends.  Corporate cash’s average annual growth rates are 7.9% for 3-years-ended 2022 and 7.5% for 3-years-ended 2019.</vt:lpstr>
      <vt:lpstr>PowerPoint Presentation</vt:lpstr>
      <vt:lpstr>Deepest discount of 10-year Treasury yield to fed funds rate since early 1980s … Inverted yield curve warns of recession by late 2023 or early 2024   May-August’s predicted fed funds rate of 5.125% also tops recent 4.1% 2-year Treasury yield.</vt:lpstr>
      <vt:lpstr>Rapid CPI inflation warns of a "hard landing"  Rapid CPI inflation of 1946-1948 and 1951 was cured without the help of very high interest rates.</vt:lpstr>
      <vt:lpstr>Energy price plunge drives CPI inflation lower</vt:lpstr>
      <vt:lpstr>Slowing CPI inflation to 2% requires that wage growth approximate 3%</vt:lpstr>
      <vt:lpstr>Recession would drop the annual growth rate of wage and salary income’s yearlong average under 6%    </vt:lpstr>
      <vt:lpstr>Record high ratio of US' private- and public-sector debt to GDP deepens loss of economic activity to higher interest rates  Lower Treasury bond yields have led to higher systemic leverage.  Higher leverage deepens the drop by business activity in response to any increase in interest rates.   In turn, higher leverage, or a higher ratio of debt to GDP, lowers the upside for Treasury bond yields.</vt:lpstr>
      <vt:lpstr>Lower government bond yields of other advanced economies help to limit the upside for US Treasury yields  Still relatively low yields of other major economies reflect global expectations of contained inflation.</vt:lpstr>
      <vt:lpstr>PowerPoint Presentation</vt:lpstr>
      <vt:lpstr> The 10-year moving average annual growth rate for electric power output has trended lower alongside a secular deceleration by US economic activity  Climate change actions aim to accelerate electric utility output and shrink natural gas distribution.</vt:lpstr>
      <vt:lpstr> Construction spending on electric power needs to lift-off in dramatic fashion if electrification goals are to be met  Electric power construction spending is down by nearly 11% annually to slowest pace since summer of 2019. </vt:lpstr>
      <vt:lpstr>  Consumer energy service prices are surprisingly volatile   For Q1-2023, 12.7% yearly price jump by consumer energy services outran 5.8% CPI inflation.  Q1-2023 showed yearly price increases of 11.6% for electricity and 15.5% for natural gas.  Since 1985, the average annual increases and accompanying standard deviations are 3.2% &amp; 12.6 percentage points for natural gas and 2.3% &amp; 3.8 points for electricity. </vt:lpstr>
      <vt:lpstr>Year-to-year changes for March energy prices show declines by gasoline and heating oil and growth for public utility rates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Dafler, Charles</dc:creator>
  <cp:lastModifiedBy>John Lonski</cp:lastModifiedBy>
  <cp:revision>301</cp:revision>
  <cp:lastPrinted>2023-04-17T17:14:35Z</cp:lastPrinted>
  <dcterms:created xsi:type="dcterms:W3CDTF">2021-06-09T01:51:48Z</dcterms:created>
  <dcterms:modified xsi:type="dcterms:W3CDTF">2023-04-19T01:41:52Z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0x0101006CEAB1EDF4385640BD94BAA20EFECB3D</vt:lpwstr>
  </property>
</Properties>
</file>