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6"/>
  </p:notesMasterIdLst>
  <p:sldIdLst>
    <p:sldId id="256" r:id="rId6"/>
    <p:sldId id="259" r:id="rId7"/>
    <p:sldId id="264" r:id="rId8"/>
    <p:sldId id="262" r:id="rId9"/>
    <p:sldId id="263" r:id="rId10"/>
    <p:sldId id="265" r:id="rId11"/>
    <p:sldId id="266" r:id="rId12"/>
    <p:sldId id="268" r:id="rId13"/>
    <p:sldId id="267" r:id="rId14"/>
    <p:sldId id="260" r:id="rId1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>
        <p:scale>
          <a:sx n="79" d="100"/>
          <a:sy n="79" d="100"/>
        </p:scale>
        <p:origin x="773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162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E7E9F-F114-4309-9A69-C1335033C575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B8093-C9BC-465E-9515-0B74A6CC19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92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for inviting me to participate on this panel today.</a:t>
            </a:r>
          </a:p>
          <a:p>
            <a:r>
              <a:rPr lang="en-US" dirty="0"/>
              <a:t>Disclaimer-my presentation and remarks represent my opinions and do not represent the positions of the PA OCA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6B8093-C9BC-465E-9515-0B74A6CC19F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84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6B8093-C9BC-465E-9515-0B74A6CC19F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40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6B8093-C9BC-465E-9515-0B74A6CC19F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145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6B8093-C9BC-465E-9515-0B74A6CC19F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034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5038" y="1282700"/>
            <a:ext cx="4987925" cy="28067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Incentives are an exception to rate base/</a:t>
            </a:r>
            <a:r>
              <a:rPr lang="en-US" altLang="en-US" sz="1100" dirty="0">
                <a:solidFill>
                  <a:prstClr val="black"/>
                </a:solidFill>
                <a:latin typeface="Calibri" panose="020F0502020204030204"/>
              </a:rPr>
              <a:t>R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 ratemaking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Management performance adders to cost of equity-</a:t>
            </a:r>
          </a:p>
          <a:p>
            <a:pPr marL="685800" lvl="1" indent="-22860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is above the cost of equity calculated by the ROR; claim based on superior performance-should be scrutiny of support of claims; doing what is required is not above-average or superior performance</a:t>
            </a:r>
          </a:p>
          <a:p>
            <a:pPr marL="685800" lvl="1" indent="-22860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rate of return is often the largest adjustment to the utility’s case.  What is the impact of an additional 10 BP on equity on revenue requirement? </a:t>
            </a:r>
            <a:r>
              <a:rPr lang="en-US" altLang="en-US" sz="1100" dirty="0">
                <a:solidFill>
                  <a:prstClr val="black"/>
                </a:solidFill>
                <a:latin typeface="Calibri" panose="020F0502020204030204"/>
              </a:rPr>
              <a:t>Does the utility also have a capital structure that is heavy on equity?  </a:t>
            </a:r>
            <a:endParaRPr kumimoji="0" lang="en-US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Fully Projected Future Test Years-</a:t>
            </a:r>
          </a:p>
          <a:p>
            <a:pPr marL="685800" lvl="1" indent="-22860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1100" dirty="0">
                <a:solidFill>
                  <a:prstClr val="black"/>
                </a:solidFill>
                <a:latin typeface="Calibri" panose="020F0502020204030204"/>
              </a:rPr>
              <a:t>Rates based on 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projections that are a full year after rates go into effect</a:t>
            </a:r>
          </a:p>
          <a:p>
            <a:pPr marL="685800" lvl="1" indent="-22860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it’s a long way from a historic test year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Infrastructure surcharges</a:t>
            </a:r>
          </a:p>
          <a:p>
            <a:pPr marL="685800" lvl="1" indent="-22860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-have been around for a long time</a:t>
            </a:r>
          </a:p>
          <a:p>
            <a:pPr marL="685800" lvl="1" indent="-22860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provides capital recovery earlier-no need to wait until file next case</a:t>
            </a:r>
          </a:p>
          <a:p>
            <a:pPr marL="685800" lvl="1" indent="-22860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1100" dirty="0">
                <a:solidFill>
                  <a:prstClr val="black"/>
                </a:solidFill>
                <a:latin typeface="Calibri" panose="020F0502020204030204"/>
              </a:rPr>
              <a:t>Incentive to accelerate replacement of distribution system;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6B8093-C9BC-465E-9515-0B74A6CC19F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889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Acquisition adjustments</a:t>
            </a:r>
          </a:p>
          <a:p>
            <a:pPr marL="685800" lvl="1" indent="-22860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-exception to reflecting depreciated original cost of acquired assets 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Alternative ratemaking</a:t>
            </a:r>
          </a:p>
          <a:p>
            <a:pPr marL="685800" lvl="1" indent="-22860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very broad; may be defined by statute and regulations</a:t>
            </a:r>
          </a:p>
          <a:p>
            <a:pPr marL="228600" indent="-22860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1100" dirty="0">
                <a:solidFill>
                  <a:prstClr val="black"/>
                </a:solidFill>
                <a:latin typeface="Calibri" panose="020F0502020204030204"/>
              </a:rPr>
              <a:t>FMV: the provisions vary across the jurisdictions who have this in statute, but generally provides an incentive to the W/WW IOU to acquire municipal systems by using higher rate bases calculated using FMV, rather than depreciated original cost.  1.8x higher in PA</a:t>
            </a:r>
            <a:endParaRPr kumimoji="0" lang="en-US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indent="-22860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/>
              <a:t>Why are the incentives needed?</a:t>
            </a:r>
          </a:p>
          <a:p>
            <a:pPr marL="685800" lvl="1" indent="-22860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/>
              <a:t>Ask for substantive basis for incentives; just b/c something can be calculated doesn’t always mean that it results in just and reasonable rates</a:t>
            </a:r>
          </a:p>
          <a:p>
            <a:pPr marL="685800" lvl="1" indent="-22860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/>
              <a:t>what benefit will the incentives provide to shareholders? Ratepayers?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6B8093-C9BC-465E-9515-0B74A6CC19F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668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dirty="0"/>
              <a:t>Incentives are usually discussed as individual proposals.  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dirty="0"/>
              <a:t>However, the incentives can be applied simultaneously. 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utilities may have all of these incentives and more-Many of these incentives are on top of the normal increased cap ex, O&amp;M, that are reflected in the rate case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dirty="0"/>
              <a:t>This layering of incentives, or the cumulative effect on rates of a multitude of incentives is not usually reviewed.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concern about impact of each incentive on revenue requirement but should be concerned about cumulative impact too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Generally, surcharges usually add to the total bill; </a:t>
            </a:r>
          </a:p>
          <a:p>
            <a:r>
              <a:rPr lang="en-US" dirty="0"/>
              <a:t>Incentives, like management adders, acquisition premium, increase the revenue requirement and thus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6B8093-C9BC-465E-9515-0B74A6CC19F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815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6B8093-C9BC-465E-9515-0B74A6CC19F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140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water and wastewater utilities do no have established programs, use lessons learned from energy programs</a:t>
            </a:r>
          </a:p>
          <a:p>
            <a:endParaRPr lang="en-US" dirty="0"/>
          </a:p>
          <a:p>
            <a:r>
              <a:rPr lang="en-US" dirty="0"/>
              <a:t>Let’s make enrollment a one stop shop for customers-it helps the customers, it reduces cost and administrative burdens for the utilities and CBOs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6B8093-C9BC-465E-9515-0B74A6CC19F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9037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6B8093-C9BC-465E-9515-0B74A6CC19F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961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A2548-EF53-12C2-950B-C2159E057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6D98E-4ADF-4734-A612-3A147E98C548}" type="datetimeFigureOut">
              <a:rPr lang="en-US"/>
              <a:pPr>
                <a:defRPr/>
              </a:pPr>
              <a:t>4/25/2023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A30EC-4650-1BCA-F77A-9068559A1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F8FF7-3592-D250-CBD2-F6277B8B1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D9503-C3C4-4E81-B482-5CAFAC3BE51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763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F8043-BA96-CA62-1B61-6F055637D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072F6-54B6-4660-A6F9-3BD9BF56146E}" type="datetimeFigureOut">
              <a:rPr lang="en-US"/>
              <a:pPr>
                <a:defRPr/>
              </a:pPr>
              <a:t>4/25/2023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1B521-916D-B226-8440-84D3EFCE5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05DA0-3608-1712-7B62-99F8A934D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74CA9-C6A8-47F6-B52A-9FF9D5DA7B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090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69ABA-2CF1-79C9-603E-1DE847888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A1A8B-219B-49B6-B91E-001794AD6249}" type="datetimeFigureOut">
              <a:rPr lang="en-US"/>
              <a:pPr>
                <a:defRPr/>
              </a:pPr>
              <a:t>4/25/2023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46974-AAD7-61F1-6EF4-554A4DE3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2A8AF-919B-B387-FE51-C2F60EEF8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12B71-CBDA-4D13-AFAB-F8295AB930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347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940B-1BCF-AD38-C933-979BD6C01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07D99-3B93-442D-94C3-6351CC5AC8CF}" type="datetimeFigureOut">
              <a:rPr lang="en-US"/>
              <a:pPr>
                <a:defRPr/>
              </a:pPr>
              <a:t>4/25/2023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DC9D9-7611-3D34-AC0A-0CD376AB4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4F0AF-059E-7C71-F3A8-66C7A75EA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7E54D-4214-44A4-837F-4ABF97DA2A7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5379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107BA-E414-F882-65D3-C68BD365E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BD8EB-5007-42AF-9C21-FE61BA080BF4}" type="datetimeFigureOut">
              <a:rPr lang="en-US"/>
              <a:pPr>
                <a:defRPr/>
              </a:pPr>
              <a:t>4/25/2023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A1F3C-FE85-45B2-C040-01AD7E3C6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A894A-9307-22A4-26C0-57CDA17C8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28BC4-E5E0-4428-B57F-EF1E4AA6419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6310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08ACD-08AA-D8DC-8F2E-EEB9DDF2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19591-184C-469C-8392-B45101A7AD5F}" type="datetimeFigureOut">
              <a:rPr lang="en-US"/>
              <a:pPr>
                <a:defRPr/>
              </a:pPr>
              <a:t>4/25/2023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47F33-5893-C7E0-BFA0-A6BC4783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32608-C882-7E6C-21DF-A307A87CE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58A5B-7B30-42F2-8404-8DFA156943D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684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76EB2AC-E5C8-C3CE-89F6-2B07160FF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1DC98-0DE9-48FC-8084-3EBBCCEF6209}" type="datetimeFigureOut">
              <a:rPr lang="en-US"/>
              <a:pPr>
                <a:defRPr/>
              </a:pPr>
              <a:t>4/25/2023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CCFD210-5DD2-7A71-78DE-B1F1B5F60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B843BBC-E937-C6E5-8C29-82A2D0E92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96AB8-9835-4151-A7EA-389CED37817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96988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35D217E-21C2-A8C9-49E0-2DC79DDF7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E34F-8940-41D9-B9FC-D59E0F549866}" type="datetimeFigureOut">
              <a:rPr lang="en-US"/>
              <a:pPr>
                <a:defRPr/>
              </a:pPr>
              <a:t>4/25/2023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A325E64-CA35-F112-3D8B-00FCC3F57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316869D-2BA0-B420-CD15-7E49FC038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D2E5-3341-4AFA-93E6-32011046ACD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8730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7CD7CD5-4E9D-6599-3172-64281FD54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AB64C-89F3-4ADE-8CCE-DF2CFBBA0691}" type="datetimeFigureOut">
              <a:rPr lang="en-US"/>
              <a:pPr>
                <a:defRPr/>
              </a:pPr>
              <a:t>4/25/2023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BC8B5FC-82AF-D4B4-F33B-5A0E11783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0EC54B8-7307-1E03-BE82-4FD367504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49675-769D-474B-BEC3-396040F4C55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845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4A44B14-2D54-EDED-E0A4-635180E12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51E38-A622-48E6-A6F9-27B20FFFF7C0}" type="datetimeFigureOut">
              <a:rPr lang="en-US"/>
              <a:pPr>
                <a:defRPr/>
              </a:pPr>
              <a:t>4/25/2023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1001D05-6CB4-A458-6334-9186F5909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F9AA3CC-04D6-2CDC-FF50-FEABA3BA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D81EC-9491-4B4A-98EB-D7E6C6F184F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9510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5DA13C-34DA-D13F-E893-5FB388CD4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26FAB-6D4D-4AC7-B10B-A8872207D8F0}" type="datetimeFigureOut">
              <a:rPr lang="en-US"/>
              <a:pPr>
                <a:defRPr/>
              </a:pPr>
              <a:t>4/25/2023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B807CC-D454-7BC5-26D7-A79F6CABB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12BA40F-6AAF-AEB2-5D36-BF5C3EB8D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39645-067D-4E97-A9EC-FD15C8AC9E3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199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C0CCEFB-F137-11CE-16A7-CBFE8B13A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7C378-722A-4089-8BB1-91585D6688F0}" type="datetimeFigureOut">
              <a:rPr lang="en-US"/>
              <a:pPr>
                <a:defRPr/>
              </a:pPr>
              <a:t>4/25/2023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8491671-3024-6DF8-F390-5EC096BA3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DC05BE9-BE0E-4B88-156F-35F32D1D6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67D1C-11E6-46D3-B08B-F412DC310A5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5817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C2B212D-11EE-C7AF-8857-30A903E777E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ACE2671-1B8A-3760-5FDA-6FBA1AA455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C1EA4-D929-C72E-88D2-A237E08A22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28A465-C46E-4C6D-84FD-85074634AC75}" type="datetimeFigureOut">
              <a:rPr lang="en-US"/>
              <a:pPr>
                <a:defRPr/>
              </a:pPr>
              <a:t>4/25/2023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3F605-69F6-FCDC-D8A1-34F583B21D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4CE8F-10B9-7EFD-033E-8E9C919991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A82E148-06E6-46D2-96AF-44BE902904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B2E12E6E-EE3D-9701-9263-55C7B24B29D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C2BB0201-6680-8468-9E38-262544084E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AB627-0044-B45B-0432-AF09FFE61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76C1142-AA33-48E3-B392-8E17AF7D4CEF}" type="datetimeFigureOut">
              <a:rPr lang="en-US"/>
              <a:pPr>
                <a:defRPr/>
              </a:pPr>
              <a:t>4/25/2023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F2D19-7876-BDCB-87E9-85F15CB7C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2AD13-6639-D6AD-C090-28546D733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185524E-A4A7-40AD-AC8A-83C1DFC7B7E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oca.pa.gov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2">
            <a:extLst>
              <a:ext uri="{FF2B5EF4-FFF2-40B4-BE49-F238E27FC236}">
                <a16:creationId xmlns:a16="http://schemas.microsoft.com/office/drawing/2014/main" id="{FACECFEA-4573-12FA-F730-45047521C5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5953125"/>
            <a:ext cx="3906838" cy="781050"/>
          </a:xfrm>
        </p:spPr>
        <p:txBody>
          <a:bodyPr/>
          <a:lstStyle/>
          <a:p>
            <a:pPr eaLnBrk="1" hangingPunct="1"/>
            <a:r>
              <a:rPr lang="en-US" altLang="en-US" dirty="0"/>
              <a:t>Christine Maloni Hoover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EA340AF-DEF5-BBD9-FD93-0FA12CC8F358}"/>
              </a:ext>
            </a:extLst>
          </p:cNvPr>
          <p:cNvSpPr txBox="1">
            <a:spLocks/>
          </p:cNvSpPr>
          <p:nvPr/>
        </p:nvSpPr>
        <p:spPr>
          <a:xfrm>
            <a:off x="1571625" y="166688"/>
            <a:ext cx="8186738" cy="1328737"/>
          </a:xfrm>
          <a:prstGeom prst="rect">
            <a:avLst/>
          </a:prstGeom>
          <a:solidFill>
            <a:schemeClr val="accent6">
              <a:alpha val="0"/>
            </a:schemeClr>
          </a:solidFill>
        </p:spPr>
        <p:txBody>
          <a:bodyPr anchor="b">
            <a:normAutofit fontScale="5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5300" dirty="0">
                <a:latin typeface="Arial Black" panose="020B0A04020102020204" pitchFamily="34" charset="0"/>
              </a:rPr>
              <a:t>Regulatory Incentives While Maintaining Affordability</a:t>
            </a:r>
          </a:p>
          <a:p>
            <a:pPr fontAlgn="auto">
              <a:spcAft>
                <a:spcPts val="0"/>
              </a:spcAft>
              <a:defRPr/>
            </a:pPr>
            <a:br>
              <a:rPr lang="en-US" sz="4400" dirty="0">
                <a:latin typeface="Engravers MT" panose="02090707080505020304" pitchFamily="18" charset="0"/>
              </a:rPr>
            </a:br>
            <a:r>
              <a:rPr lang="en-US" sz="4600" dirty="0">
                <a:latin typeface="Calibri" panose="020F0502020204030204" pitchFamily="34" charset="0"/>
                <a:cs typeface="Calibri" panose="020F0502020204030204" pitchFamily="34" charset="0"/>
              </a:rPr>
              <a:t>SURFA 54</a:t>
            </a:r>
            <a:r>
              <a:rPr lang="en-US" sz="4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4600" dirty="0">
                <a:latin typeface="Calibri" panose="020F0502020204030204" pitchFamily="34" charset="0"/>
                <a:cs typeface="Calibri" panose="020F0502020204030204" pitchFamily="34" charset="0"/>
              </a:rPr>
              <a:t> Financial Forum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14A8521F-AC72-F1A3-69F2-6BE7B23E22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263" y="1692275"/>
            <a:ext cx="4002087" cy="384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Subtitle 2">
            <a:extLst>
              <a:ext uri="{FF2B5EF4-FFF2-40B4-BE49-F238E27FC236}">
                <a16:creationId xmlns:a16="http://schemas.microsoft.com/office/drawing/2014/main" id="{23F90F00-9E21-6D97-EA66-001BB2CC7729}"/>
              </a:ext>
            </a:extLst>
          </p:cNvPr>
          <p:cNvSpPr txBox="1">
            <a:spLocks/>
          </p:cNvSpPr>
          <p:nvPr/>
        </p:nvSpPr>
        <p:spPr bwMode="auto">
          <a:xfrm>
            <a:off x="7499350" y="5953125"/>
            <a:ext cx="4516438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400" dirty="0">
                <a:latin typeface="+mn-lt"/>
              </a:rPr>
              <a:t>April 20, 2023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F96FAF-2C65-C7AF-19F9-9E75EBA9D217}"/>
              </a:ext>
            </a:extLst>
          </p:cNvPr>
          <p:cNvSpPr/>
          <p:nvPr/>
        </p:nvSpPr>
        <p:spPr>
          <a:xfrm>
            <a:off x="0" y="0"/>
            <a:ext cx="12192000" cy="1636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940A67C4-15E3-4F07-12A7-AD664A664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9925" y="103188"/>
            <a:ext cx="8143875" cy="1327150"/>
          </a:xfrm>
        </p:spPr>
        <p:txBody>
          <a:bodyPr/>
          <a:lstStyle/>
          <a:p>
            <a:pPr algn="ctr" eaLnBrk="1" hangingPunct="1"/>
            <a:r>
              <a:rPr lang="en-US" altLang="en-US" sz="3600" dirty="0">
                <a:latin typeface="Engravers MT" panose="02090707080505020304" pitchFamily="18" charset="0"/>
              </a:rPr>
              <a:t>Contact Information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810D3F8D-3A87-1E0D-B99D-099030858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3775" y="1277938"/>
            <a:ext cx="7820025" cy="1666875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Christine Maloni Hoover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Deputy Consumer Advocate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choover@paoca.org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dirty="0"/>
              <a:t>717-599-8957</a:t>
            </a:r>
          </a:p>
        </p:txBody>
      </p:sp>
      <p:sp>
        <p:nvSpPr>
          <p:cNvPr id="41988" name="TextBox 3">
            <a:extLst>
              <a:ext uri="{FF2B5EF4-FFF2-40B4-BE49-F238E27FC236}">
                <a16:creationId xmlns:a16="http://schemas.microsoft.com/office/drawing/2014/main" id="{94EDD53E-5246-5B6F-C183-1F23D1758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5175" y="629602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541F1247-F711-4D96-B1C0-C29041AD53D7}" type="slidenum">
              <a:rPr lang="en-US" altLang="en-US" sz="1800"/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800" dirty="0"/>
          </a:p>
        </p:txBody>
      </p:sp>
      <p:pic>
        <p:nvPicPr>
          <p:cNvPr id="41989" name="Picture 4">
            <a:extLst>
              <a:ext uri="{FF2B5EF4-FFF2-40B4-BE49-F238E27FC236}">
                <a16:creationId xmlns:a16="http://schemas.microsoft.com/office/drawing/2014/main" id="{55349CAB-A52C-D4D8-80DD-AF0FE1992C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9238"/>
            <a:ext cx="21177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TextBox 5">
            <a:extLst>
              <a:ext uri="{FF2B5EF4-FFF2-40B4-BE49-F238E27FC236}">
                <a16:creationId xmlns:a16="http://schemas.microsoft.com/office/drawing/2014/main" id="{581530F1-61E4-8497-27BD-DA57E9418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063875"/>
            <a:ext cx="5972175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Office of Consumer Advocate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555 Walnut Street, 5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 Floor Forum Place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Harrisburg, PA 17101-1923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Phone: (717) 783-5048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400" dirty="0">
                <a:latin typeface="+mn-lt"/>
                <a:hlinkClick r:id="rId4"/>
              </a:rPr>
              <a:t>www.OCA.PA.GOV</a:t>
            </a:r>
            <a:endParaRPr lang="en-US" altLang="en-US" sz="1400" dirty="0">
              <a:latin typeface="+mn-lt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1400" dirty="0">
              <a:latin typeface="+mn-lt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400" dirty="0">
                <a:latin typeface="+mn-lt"/>
              </a:rPr>
              <a:t>	</a:t>
            </a:r>
            <a:r>
              <a:rPr lang="en-US" altLang="en-US" sz="1800" dirty="0">
                <a:latin typeface="+mn-lt"/>
              </a:rPr>
              <a:t>Twitter: @pa_oca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1400" dirty="0">
              <a:latin typeface="+mn-lt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1400" dirty="0">
              <a:latin typeface="+mn-lt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Office of consumer advocate or pennoca</a:t>
            </a:r>
            <a:br>
              <a:rPr lang="en-US" altLang="en-US" sz="1800" dirty="0">
                <a:latin typeface="+mn-lt"/>
              </a:rPr>
            </a:br>
            <a:endParaRPr lang="en-US" altLang="en-US" sz="1800" dirty="0">
              <a:latin typeface="+mn-lt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pic>
        <p:nvPicPr>
          <p:cNvPr id="41991" name="Picture 4" descr="Related image">
            <a:extLst>
              <a:ext uri="{FF2B5EF4-FFF2-40B4-BE49-F238E27FC236}">
                <a16:creationId xmlns:a16="http://schemas.microsoft.com/office/drawing/2014/main" id="{A92F8F2B-E0B3-5DDF-5F6C-4BD65AEB3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8" y="3197225"/>
            <a:ext cx="47434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>
            <a:extLst>
              <a:ext uri="{FF2B5EF4-FFF2-40B4-BE49-F238E27FC236}">
                <a16:creationId xmlns:a16="http://schemas.microsoft.com/office/drawing/2014/main" id="{D1DD81A2-6510-E376-EF5D-F1147F3145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11" y="5280560"/>
            <a:ext cx="576532" cy="57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>
            <a:extLst>
              <a:ext uri="{FF2B5EF4-FFF2-40B4-BE49-F238E27FC236}">
                <a16:creationId xmlns:a16="http://schemas.microsoft.com/office/drawing/2014/main" id="{F2A03B9B-D848-1FAA-D530-231960F220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11" y="5953125"/>
            <a:ext cx="564511" cy="508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607F3E5A-17AD-AEB3-986F-397C79A1D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9925" y="365125"/>
            <a:ext cx="8143875" cy="1325563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Overview	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95FB899F-A217-46FC-E16E-E10C458D6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6975"/>
            <a:ext cx="10515600" cy="37099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Basics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What incentives, </a:t>
            </a:r>
            <a:r>
              <a:rPr lang="en-US" altLang="en-US" b="1" dirty="0"/>
              <a:t>if any</a:t>
            </a:r>
            <a:r>
              <a:rPr lang="en-US" altLang="en-US" dirty="0"/>
              <a:t>, are needed for water and wastewater?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Incentives= higher rates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Higher rates do not help affordability issues</a:t>
            </a:r>
          </a:p>
        </p:txBody>
      </p:sp>
      <p:sp>
        <p:nvSpPr>
          <p:cNvPr id="4100" name="TextBox 3">
            <a:extLst>
              <a:ext uri="{FF2B5EF4-FFF2-40B4-BE49-F238E27FC236}">
                <a16:creationId xmlns:a16="http://schemas.microsoft.com/office/drawing/2014/main" id="{F0024A0D-6E17-037A-A4A7-BD132AE25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5175" y="629602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389090DE-5839-4138-BD66-304704CCC73D}" type="slidenum">
              <a:rPr lang="en-US" altLang="en-US" sz="1800"/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800" dirty="0"/>
          </a:p>
        </p:txBody>
      </p:sp>
      <p:pic>
        <p:nvPicPr>
          <p:cNvPr id="4101" name="Picture 4">
            <a:extLst>
              <a:ext uri="{FF2B5EF4-FFF2-40B4-BE49-F238E27FC236}">
                <a16:creationId xmlns:a16="http://schemas.microsoft.com/office/drawing/2014/main" id="{C342FC6D-D511-37AA-9D7A-72504F6D61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9238"/>
            <a:ext cx="21177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Box 1">
            <a:extLst>
              <a:ext uri="{FF2B5EF4-FFF2-40B4-BE49-F238E27FC236}">
                <a16:creationId xmlns:a16="http://schemas.microsoft.com/office/drawing/2014/main" id="{D3AC1437-35E2-9EB0-CA9D-C5832CBEB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296025"/>
            <a:ext cx="7246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Engravers MT" panose="02090707080505020304" pitchFamily="18" charset="0"/>
              </a:rPr>
              <a:t>COMMITTED TO PROTECTING THE INTERESTS OF PUBLIC UTILITY CONSUMERS SINCE 1976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91E3902-D394-C3F0-FE16-272A7C5F8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9925" y="365125"/>
            <a:ext cx="8143875" cy="1325563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Basics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459E1C11-DB87-0260-AC3A-3E4854FB4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6975"/>
            <a:ext cx="10515600" cy="37099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Rate base/rate of return ratemaking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Rates cover the costs to run the system (capital expenditures, operation and maintenance expenses, return on and of capital)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If use future test year, partially historic and partially projected snap shot of cap ex, O&amp;M, return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If fully projected future test year, rates set to cover cap ex, O&amp;M, return for the entire first year that rates are in effect.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Utility must provide safe, reliable, adequate service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7172" name="TextBox 3">
            <a:extLst>
              <a:ext uri="{FF2B5EF4-FFF2-40B4-BE49-F238E27FC236}">
                <a16:creationId xmlns:a16="http://schemas.microsoft.com/office/drawing/2014/main" id="{DD806812-8494-820D-FADD-6DB0D99FD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5175" y="629602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DF957C11-A80B-46DA-918E-E080514DDA18}" type="slidenum">
              <a:rPr lang="en-US" altLang="en-US" sz="1800"/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800" dirty="0"/>
          </a:p>
        </p:txBody>
      </p:sp>
      <p:pic>
        <p:nvPicPr>
          <p:cNvPr id="7173" name="Picture 4">
            <a:extLst>
              <a:ext uri="{FF2B5EF4-FFF2-40B4-BE49-F238E27FC236}">
                <a16:creationId xmlns:a16="http://schemas.microsoft.com/office/drawing/2014/main" id="{C79E2D3A-4BB5-B052-7005-610CBA763B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9238"/>
            <a:ext cx="21177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1">
            <a:extLst>
              <a:ext uri="{FF2B5EF4-FFF2-40B4-BE49-F238E27FC236}">
                <a16:creationId xmlns:a16="http://schemas.microsoft.com/office/drawing/2014/main" id="{43806FB8-A275-121D-8136-DBAF4C6DB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296025"/>
            <a:ext cx="7246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Engravers MT" panose="02090707080505020304" pitchFamily="18" charset="0"/>
              </a:rPr>
              <a:t>COMMITTED TO PROTECTING THE INTERESTS OF PUBLIC UTILITY CONSUMERS SINCE 1976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894CE0AB-2808-8890-F95D-A75AFCDDC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9925" y="365125"/>
            <a:ext cx="8143875" cy="1325563"/>
          </a:xfrm>
        </p:spPr>
        <p:txBody>
          <a:bodyPr/>
          <a:lstStyle/>
          <a:p>
            <a:pPr eaLnBrk="1" hangingPunct="1"/>
            <a:r>
              <a:rPr lang="en-US" altLang="en-US" dirty="0"/>
              <a:t>What incentives are needed for water and wastewater?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226112A8-7609-C0FF-8FFD-F764384C0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6975"/>
            <a:ext cx="10515600" cy="3709988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Already have </a:t>
            </a:r>
            <a:r>
              <a:rPr lang="en-US" altLang="en-US" dirty="0">
                <a:solidFill>
                  <a:prstClr val="black"/>
                </a:solidFill>
                <a:latin typeface="Calibri" panose="020F0502020204030204"/>
              </a:rPr>
              <a:t>many incentives: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lang="en-US" altLang="en-US" dirty="0">
              <a:solidFill>
                <a:prstClr val="black"/>
              </a:solidFill>
              <a:latin typeface="Calibri" panose="020F0502020204030204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Management performance adders to cost of equity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en-US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Fully Projected Future Test Years</a:t>
            </a:r>
          </a:p>
          <a:p>
            <a:pPr marL="0" indent="0" eaLnBrk="1" hangingPunct="1">
              <a:buNone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Infrastructure surcharges</a:t>
            </a:r>
          </a:p>
          <a:p>
            <a:pPr marL="0" indent="0" eaLnBrk="1" hangingPunct="1">
              <a:buNone/>
            </a:pPr>
            <a:endParaRPr lang="en-US" altLang="en-US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5124" name="TextBox 3">
            <a:extLst>
              <a:ext uri="{FF2B5EF4-FFF2-40B4-BE49-F238E27FC236}">
                <a16:creationId xmlns:a16="http://schemas.microsoft.com/office/drawing/2014/main" id="{A3DF5C55-B70A-C158-D548-EFC004B69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5175" y="629602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1E203084-FE4E-49E9-9E13-B4BD8CF83562}" type="slidenum">
              <a:rPr lang="en-US" altLang="en-US" sz="1800"/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800" dirty="0"/>
          </a:p>
        </p:txBody>
      </p:sp>
      <p:pic>
        <p:nvPicPr>
          <p:cNvPr id="5125" name="Picture 4">
            <a:extLst>
              <a:ext uri="{FF2B5EF4-FFF2-40B4-BE49-F238E27FC236}">
                <a16:creationId xmlns:a16="http://schemas.microsoft.com/office/drawing/2014/main" id="{B20ED656-47D4-F6AB-C3E6-2991F6BFCE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9238"/>
            <a:ext cx="21177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Box 1">
            <a:extLst>
              <a:ext uri="{FF2B5EF4-FFF2-40B4-BE49-F238E27FC236}">
                <a16:creationId xmlns:a16="http://schemas.microsoft.com/office/drawing/2014/main" id="{3E81E733-E3C8-FC51-31D8-82643DF0D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296025"/>
            <a:ext cx="7246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Engravers MT" panose="02090707080505020304" pitchFamily="18" charset="0"/>
              </a:rPr>
              <a:t>COMMITTED TO PROTECTING THE INTERESTS OF PUBLIC UTILITY CONSUMERS SINCE 1976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562AB923-3ED1-2BAD-5C8D-2225F4F47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9925" y="365125"/>
            <a:ext cx="8143875" cy="1325563"/>
          </a:xfrm>
        </p:spPr>
        <p:txBody>
          <a:bodyPr/>
          <a:lstStyle/>
          <a:p>
            <a:pPr eaLnBrk="1" hangingPunct="1"/>
            <a:r>
              <a:rPr kumimoji="0" lang="en-US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What incentives are needed for water and wastewater, cont.</a:t>
            </a:r>
            <a:br>
              <a:rPr kumimoji="0" lang="en-US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lang="en-US" altLang="en-US" dirty="0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FFD5B847-1903-0C20-1DD3-C62A57342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6975"/>
            <a:ext cx="10515600" cy="3709988"/>
          </a:xfrm>
        </p:spPr>
        <p:txBody>
          <a:bodyPr/>
          <a:lstStyle/>
          <a:p>
            <a:pPr lvl="0" eaLnBrk="1" hangingPunct="1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prstClr val="black"/>
                </a:solidFill>
              </a:rPr>
              <a:t>Acquisition adjustments</a:t>
            </a:r>
          </a:p>
          <a:p>
            <a:pPr marL="0" lvl="0" indent="0" eaLnBrk="1" hangingPunct="1">
              <a:buNone/>
            </a:pPr>
            <a:endParaRPr lang="en-US" altLang="en-US" dirty="0">
              <a:solidFill>
                <a:prstClr val="black"/>
              </a:solidFill>
            </a:endParaRPr>
          </a:p>
          <a:p>
            <a:pPr lvl="0" eaLnBrk="1" hangingPunct="1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prstClr val="black"/>
                </a:solidFill>
              </a:rPr>
              <a:t>Alternative ratemaking</a:t>
            </a:r>
          </a:p>
          <a:p>
            <a:pPr marL="0" lvl="0" indent="0" eaLnBrk="1" hangingPunct="1">
              <a:buNone/>
            </a:pPr>
            <a:endParaRPr lang="en-US" altLang="en-US" dirty="0">
              <a:solidFill>
                <a:prstClr val="black"/>
              </a:solidFill>
            </a:endParaRPr>
          </a:p>
          <a:p>
            <a:pPr lvl="0" eaLnBrk="1" hangingPunct="1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prstClr val="black"/>
                </a:solidFill>
              </a:rPr>
              <a:t>Fair Market Value</a:t>
            </a:r>
          </a:p>
          <a:p>
            <a:pPr lvl="0" eaLnBrk="1" hangingPunct="1">
              <a:buFont typeface="Wingdings" panose="05000000000000000000" pitchFamily="2" charset="2"/>
              <a:buChar char="§"/>
            </a:pPr>
            <a:endParaRPr lang="en-US" altLang="en-US" dirty="0">
              <a:solidFill>
                <a:prstClr val="black"/>
              </a:solidFill>
            </a:endParaRPr>
          </a:p>
          <a:p>
            <a:pPr lvl="0" eaLnBrk="1" hangingPunct="1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prstClr val="black"/>
                </a:solidFill>
              </a:rPr>
              <a:t>Why are incentives needed?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6148" name="TextBox 3">
            <a:extLst>
              <a:ext uri="{FF2B5EF4-FFF2-40B4-BE49-F238E27FC236}">
                <a16:creationId xmlns:a16="http://schemas.microsoft.com/office/drawing/2014/main" id="{563EACC6-E1D5-7949-76AD-AB8889CF3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5175" y="629602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39C46838-6AD2-4205-BA2D-8FD0CB7876D3}" type="slidenum">
              <a:rPr lang="en-US" altLang="en-US" sz="1800"/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800" dirty="0"/>
          </a:p>
        </p:txBody>
      </p:sp>
      <p:pic>
        <p:nvPicPr>
          <p:cNvPr id="6149" name="Picture 4">
            <a:extLst>
              <a:ext uri="{FF2B5EF4-FFF2-40B4-BE49-F238E27FC236}">
                <a16:creationId xmlns:a16="http://schemas.microsoft.com/office/drawing/2014/main" id="{B1F7491E-A049-3C2E-1313-316BB64DD9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9238"/>
            <a:ext cx="21177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Box 1">
            <a:extLst>
              <a:ext uri="{FF2B5EF4-FFF2-40B4-BE49-F238E27FC236}">
                <a16:creationId xmlns:a16="http://schemas.microsoft.com/office/drawing/2014/main" id="{A93787BD-2A2A-9DDD-DE9B-9CC9988BF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296025"/>
            <a:ext cx="7246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Engravers MT" panose="02090707080505020304" pitchFamily="18" charset="0"/>
              </a:rPr>
              <a:t>COMMITTED TO PROTECTING THE INTERESTS OF PUBLIC UTILITY CONSUMERS SINCE 1976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EB1FBC5-47B1-AF15-C2A6-C9881D8ED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9925" y="365125"/>
            <a:ext cx="8143875" cy="1325563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Rate Impact of Incentives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BE9E057E-3665-C629-7D91-0182295EA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6975"/>
            <a:ext cx="10515600" cy="37099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Layering of Incentives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Impact on bills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proposed surcharge to collect revenue deficiencies related to acquisitions represented $38 million or 5% of the annual revenue requirement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Initial impact of 19 fair market value acquisitions in PA is more than $68 million just to reflect ratemaking ratebase for new customers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Management adders can add millions of dollars to the proposed revenue requirement-know the impact!</a:t>
            </a:r>
          </a:p>
        </p:txBody>
      </p:sp>
      <p:sp>
        <p:nvSpPr>
          <p:cNvPr id="8196" name="TextBox 3">
            <a:extLst>
              <a:ext uri="{FF2B5EF4-FFF2-40B4-BE49-F238E27FC236}">
                <a16:creationId xmlns:a16="http://schemas.microsoft.com/office/drawing/2014/main" id="{D2C1E46E-D7D5-C3B0-CADE-0AD4992B5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5175" y="629602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F93E2DF6-100F-4A8E-A829-7FBD1D169B31}" type="slidenum">
              <a:rPr lang="en-US" altLang="en-US" sz="1800"/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800" dirty="0"/>
          </a:p>
        </p:txBody>
      </p:sp>
      <p:pic>
        <p:nvPicPr>
          <p:cNvPr id="8197" name="Picture 4">
            <a:extLst>
              <a:ext uri="{FF2B5EF4-FFF2-40B4-BE49-F238E27FC236}">
                <a16:creationId xmlns:a16="http://schemas.microsoft.com/office/drawing/2014/main" id="{B6CD99D5-6942-04A9-2C06-54D747D7FB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9238"/>
            <a:ext cx="21177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Box 1">
            <a:extLst>
              <a:ext uri="{FF2B5EF4-FFF2-40B4-BE49-F238E27FC236}">
                <a16:creationId xmlns:a16="http://schemas.microsoft.com/office/drawing/2014/main" id="{B6A46BB6-E88E-A642-2A0F-F2FED73F2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296025"/>
            <a:ext cx="7246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Engravers MT" panose="02090707080505020304" pitchFamily="18" charset="0"/>
              </a:rPr>
              <a:t>COMMITTED TO PROTECTING THE INTERESTS OF PUBLIC UTILITY CONSUMERS SINCE 1976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989643A3-8DF5-17B4-2D67-BAA53389A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9925" y="365125"/>
            <a:ext cx="8143875" cy="1325563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Affordability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C49A534A-37B5-92E7-7579-9A87D0F92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6975"/>
            <a:ext cx="10515600" cy="37099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Increased rates will exacerbate affordability issues</a:t>
            </a:r>
          </a:p>
          <a:p>
            <a:pPr marL="0" indent="0" eaLnBrk="1" hangingPunct="1">
              <a:buNone/>
            </a:pPr>
            <a:endParaRPr lang="en-US" altLang="en-US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Is there a determination by your state commission of what affordability is for water and wastewater?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Is there a review of the effectiveness of the programs?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How are the costs to run the customer assistance programs allocated in rates-do all customer classes pay those costs?</a:t>
            </a:r>
          </a:p>
        </p:txBody>
      </p:sp>
      <p:sp>
        <p:nvSpPr>
          <p:cNvPr id="9220" name="TextBox 3">
            <a:extLst>
              <a:ext uri="{FF2B5EF4-FFF2-40B4-BE49-F238E27FC236}">
                <a16:creationId xmlns:a16="http://schemas.microsoft.com/office/drawing/2014/main" id="{3DB01FF6-7C7F-7BB1-D0BC-19703EE50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5175" y="629602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D5177FB9-A0B5-41FF-8F65-795819FB9DA2}" type="slidenum">
              <a:rPr lang="en-US" altLang="en-US" sz="1800"/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800" dirty="0"/>
          </a:p>
        </p:txBody>
      </p:sp>
      <p:pic>
        <p:nvPicPr>
          <p:cNvPr id="9221" name="Picture 4">
            <a:extLst>
              <a:ext uri="{FF2B5EF4-FFF2-40B4-BE49-F238E27FC236}">
                <a16:creationId xmlns:a16="http://schemas.microsoft.com/office/drawing/2014/main" id="{140C728F-DD71-82B1-2BA6-EDFB265880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9238"/>
            <a:ext cx="21177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Box 1">
            <a:extLst>
              <a:ext uri="{FF2B5EF4-FFF2-40B4-BE49-F238E27FC236}">
                <a16:creationId xmlns:a16="http://schemas.microsoft.com/office/drawing/2014/main" id="{9BC5108C-978C-81C0-4528-233737C98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296025"/>
            <a:ext cx="7246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Engravers MT" panose="02090707080505020304" pitchFamily="18" charset="0"/>
              </a:rPr>
              <a:t>COMMITTED TO PROTECTING THE INTERESTS OF PUBLIC UTILITY CONSUMERS SINCE 1976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989643A3-8DF5-17B4-2D67-BAA53389A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9925" y="365125"/>
            <a:ext cx="8143875" cy="1325563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Affordability, cont.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C49A534A-37B5-92E7-7579-9A87D0F92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6975"/>
            <a:ext cx="10515600" cy="3709988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If utility does not have a bill discount and arrearage forgiveness management program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Has utility looked at arrearages to identify customers who are struggling to pay bills?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Has the utility identified confirmed low income customers?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If utility has a bill discount and arrearage forgiveness management program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How will existing program be modified based on increased rates?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Has utility looked at the effectiveness of its existing programs</a:t>
            </a:r>
          </a:p>
          <a:p>
            <a:pPr lvl="3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For example, what percentage of its eligible low income customers are enrolled?</a:t>
            </a:r>
          </a:p>
          <a:p>
            <a:pPr lvl="3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How effective is utility’s outreach to customers who are not enrolled but would qualify?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Do the electric, natural gas, water, and wastewater utilities serving in the same city work together to streamline enrollment? </a:t>
            </a:r>
          </a:p>
        </p:txBody>
      </p:sp>
      <p:sp>
        <p:nvSpPr>
          <p:cNvPr id="9220" name="TextBox 3">
            <a:extLst>
              <a:ext uri="{FF2B5EF4-FFF2-40B4-BE49-F238E27FC236}">
                <a16:creationId xmlns:a16="http://schemas.microsoft.com/office/drawing/2014/main" id="{3DB01FF6-7C7F-7BB1-D0BC-19703EE50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5175" y="629602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D5177FB9-A0B5-41FF-8F65-795819FB9DA2}" type="slidenum">
              <a:rPr lang="en-US" altLang="en-US" sz="1800"/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800" dirty="0"/>
          </a:p>
        </p:txBody>
      </p:sp>
      <p:pic>
        <p:nvPicPr>
          <p:cNvPr id="9221" name="Picture 4">
            <a:extLst>
              <a:ext uri="{FF2B5EF4-FFF2-40B4-BE49-F238E27FC236}">
                <a16:creationId xmlns:a16="http://schemas.microsoft.com/office/drawing/2014/main" id="{140C728F-DD71-82B1-2BA6-EDFB265880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9238"/>
            <a:ext cx="21177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Box 1">
            <a:extLst>
              <a:ext uri="{FF2B5EF4-FFF2-40B4-BE49-F238E27FC236}">
                <a16:creationId xmlns:a16="http://schemas.microsoft.com/office/drawing/2014/main" id="{9BC5108C-978C-81C0-4528-233737C98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296025"/>
            <a:ext cx="7246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Engravers MT" panose="02090707080505020304" pitchFamily="18" charset="0"/>
              </a:rPr>
              <a:t>COMMITTED TO PROTECTING THE INTERESTS OF PUBLIC UTILITY CONSUMERS SINCE 1976</a:t>
            </a:r>
          </a:p>
        </p:txBody>
      </p:sp>
    </p:spTree>
    <p:extLst>
      <p:ext uri="{BB962C8B-B14F-4D97-AF65-F5344CB8AC3E}">
        <p14:creationId xmlns:p14="http://schemas.microsoft.com/office/powerpoint/2010/main" val="2919741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52AE1DD9-AE05-3185-519B-A019C29D5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9925" y="365125"/>
            <a:ext cx="8143875" cy="1325563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Conclusion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E410F204-BD97-C462-231E-85304D75D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6975"/>
            <a:ext cx="10515600" cy="37099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Incentives are departures from rate base/rate of return ratemaking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Incentives provide a benefit to shareholders 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What about ratepayers?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What is the revenue requirement associated with the incentive?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Is the impact on rates even talked about? Remember cumulative impact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10244" name="TextBox 3">
            <a:extLst>
              <a:ext uri="{FF2B5EF4-FFF2-40B4-BE49-F238E27FC236}">
                <a16:creationId xmlns:a16="http://schemas.microsoft.com/office/drawing/2014/main" id="{6FAEBF8B-4E40-5B45-82AF-F9C41A6BA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5175" y="629602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B1B26369-1768-4369-9598-14C1CA8E0305}" type="slidenum">
              <a:rPr lang="en-US" altLang="en-US" sz="1800"/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800" dirty="0"/>
          </a:p>
        </p:txBody>
      </p:sp>
      <p:pic>
        <p:nvPicPr>
          <p:cNvPr id="10245" name="Picture 4">
            <a:extLst>
              <a:ext uri="{FF2B5EF4-FFF2-40B4-BE49-F238E27FC236}">
                <a16:creationId xmlns:a16="http://schemas.microsoft.com/office/drawing/2014/main" id="{2F1DF146-B42A-C48B-21ED-758EC73AB8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9238"/>
            <a:ext cx="21177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Box 1">
            <a:extLst>
              <a:ext uri="{FF2B5EF4-FFF2-40B4-BE49-F238E27FC236}">
                <a16:creationId xmlns:a16="http://schemas.microsoft.com/office/drawing/2014/main" id="{71F27A80-19CE-B8DE-76E0-8DFD6EA96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296025"/>
            <a:ext cx="7246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Engravers MT" panose="02090707080505020304" pitchFamily="18" charset="0"/>
              </a:rPr>
              <a:t>COMMITTED TO PROTECTING THE INTERESTS OF PUBLIC UTILITY CONSUMERS SINCE 1976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RFA Presentation CMH April2023.potx" id="{48A40FEB-90AE-4105-A244-9FAE020CBF5E}" vid="{4E434E44-8A45-4F73-8A5B-ED3C2F1B8D5A}"/>
    </a:ext>
  </a:extLst>
</a:theme>
</file>

<file path=ppt/theme/theme2.xml><?xml version="1.0" encoding="utf-8"?>
<a:theme xmlns:a="http://schemas.openxmlformats.org/drawingml/2006/main" name="ppt1B47.tm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RFA Presentation CMH April2023.potx" id="{48A40FEB-90AE-4105-A244-9FAE020CBF5E}" vid="{2DD85614-1426-489A-A451-B3BA0D8BD76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87448E35F359468B6AD1FD9C3FDE9D" ma:contentTypeVersion="6" ma:contentTypeDescription="Create a new document." ma:contentTypeScope="" ma:versionID="16cae68d7a9c0e0e0d486124d6703d5f">
  <xsd:schema xmlns:xsd="http://www.w3.org/2001/XMLSchema" xmlns:xs="http://www.w3.org/2001/XMLSchema" xmlns:p="http://schemas.microsoft.com/office/2006/metadata/properties" xmlns:ns3="cc257055-8261-4c28-8606-114e7f5201b4" xmlns:ns4="5e31194e-4de8-4990-8926-4eac76634309" targetNamespace="http://schemas.microsoft.com/office/2006/metadata/properties" ma:root="true" ma:fieldsID="e272ddc80baffcefcdb462c95628046c" ns3:_="" ns4:_="">
    <xsd:import namespace="cc257055-8261-4c28-8606-114e7f5201b4"/>
    <xsd:import namespace="5e31194e-4de8-4990-8926-4eac766343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257055-8261-4c28-8606-114e7f5201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1194e-4de8-4990-8926-4eac7663430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c257055-8261-4c28-8606-114e7f5201b4" xsi:nil="true"/>
  </documentManagement>
</p:properties>
</file>

<file path=customXml/itemProps1.xml><?xml version="1.0" encoding="utf-8"?>
<ds:datastoreItem xmlns:ds="http://schemas.openxmlformats.org/officeDocument/2006/customXml" ds:itemID="{D3E46992-FEED-4452-97E5-8A92C13345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257055-8261-4c28-8606-114e7f5201b4"/>
    <ds:schemaRef ds:uri="5e31194e-4de8-4990-8926-4eac766343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FEE731-9C18-459F-A575-6441D7AB69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4DEAED-F96D-434D-A18A-CB9607D5A71F}">
  <ds:schemaRefs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e31194e-4de8-4990-8926-4eac76634309"/>
    <ds:schemaRef ds:uri="cc257055-8261-4c28-8606-114e7f5201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HOOVER - SURFA Presentation CMH April2023</Template>
  <TotalTime>2</TotalTime>
  <Words>1099</Words>
  <Application>Microsoft Office PowerPoint</Application>
  <PresentationFormat>Widescreen</PresentationFormat>
  <Paragraphs>140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Engravers MT</vt:lpstr>
      <vt:lpstr>Wingdings</vt:lpstr>
      <vt:lpstr>Office Theme</vt:lpstr>
      <vt:lpstr>ppt1B47.tmp</vt:lpstr>
      <vt:lpstr>PowerPoint Presentation</vt:lpstr>
      <vt:lpstr>Overview  </vt:lpstr>
      <vt:lpstr>Basics</vt:lpstr>
      <vt:lpstr>What incentives are needed for water and wastewater? </vt:lpstr>
      <vt:lpstr>What incentives are needed for water and wastewater, cont. </vt:lpstr>
      <vt:lpstr>Rate Impact of Incentives</vt:lpstr>
      <vt:lpstr>Affordability</vt:lpstr>
      <vt:lpstr>Affordability, cont.</vt:lpstr>
      <vt:lpstr>Conclusion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Pauline Ahern</dc:creator>
  <cp:lastModifiedBy>Pauline Ahern</cp:lastModifiedBy>
  <cp:revision>1</cp:revision>
  <dcterms:created xsi:type="dcterms:W3CDTF">2023-04-25T17:02:07Z</dcterms:created>
  <dcterms:modified xsi:type="dcterms:W3CDTF">2023-04-25T17:04:35Z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0x010100C287448E35F359468B6AD1FD9C3FDE9D</vt:lpwstr>
  </property>
</Properties>
</file>