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75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5294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4/13/2023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4/13/2023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rysham1@comcast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049" y="200152"/>
            <a:ext cx="4846320" cy="2387600"/>
          </a:xfrm>
        </p:spPr>
        <p:txBody>
          <a:bodyPr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1700" b="1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Financial Forum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Incentives for Water &amp; Wastewater</a:t>
            </a:r>
            <a:r>
              <a:rPr lang="en-US" sz="17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Maintaining Affordability</a:t>
            </a: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2770632"/>
            <a:ext cx="4846320" cy="448056"/>
          </a:xfrm>
        </p:spPr>
        <p:txBody>
          <a:bodyPr>
            <a:normAutofit fontScale="25000" lnSpcReduction="20000"/>
          </a:bodyPr>
          <a:lstStyle/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Gary D. Shambaugh, Managing Principal</a:t>
            </a:r>
            <a:endParaRPr lang="en-US" sz="6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SHAMBAUGH UTILITY CONSULTING, LLC</a:t>
            </a:r>
            <a:endParaRPr lang="en-US" sz="6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1260 Mountain View Road</a:t>
            </a:r>
            <a:endParaRPr lang="en-US" sz="6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Shermans Dale, PA  17090</a:t>
            </a:r>
            <a:r>
              <a:rPr lang="en-US" sz="6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6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i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garysham1@comcast.net</a:t>
            </a:r>
            <a:endParaRPr lang="en-US" sz="6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Phone: 717-991-4180</a:t>
            </a:r>
            <a:endParaRPr lang="en-US" sz="6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AFFORADABLE WATER &amp; WASTEWATER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871" y="1876130"/>
            <a:ext cx="9371948" cy="4620682"/>
          </a:xfrm>
        </p:spPr>
        <p:txBody>
          <a:bodyPr>
            <a:norm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Definition of “Affordable Rates?”</a:t>
            </a: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Customers’ Perception of Affordable Rates?</a:t>
            </a: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Customers’ Perceptions Usually Change During the Course of a Rate Case or During a Natural Disaster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1100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Financial Forum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Incentives for Water &amp; Wastewater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Maintaining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HURRICANE KATRINA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871" y="1849465"/>
            <a:ext cx="9371948" cy="4620682"/>
          </a:xfrm>
        </p:spPr>
        <p:txBody>
          <a:bodyPr/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Meetings Prior to Hurricane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Meetings After Hurricane Katrina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 on Supply and not Rates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 Know Exactly what to Say to Regulators to Impact a Rate Filing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1100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Financial Forum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Incentives for Water &amp; Wastewater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Maintaining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REGULATORY INCENTIVES FOR WATER &amp; WASTEWATER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867753"/>
            <a:ext cx="9371948" cy="4620682"/>
          </a:xfrm>
        </p:spPr>
        <p:txBody>
          <a:bodyPr>
            <a:norm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Rate Making Rules &amp; Regulations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be Modified to Encourage Investment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Test Year Filings Do Not Provide Full Incentive for Investment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to Include Capital Investment Beyond a Future Test Year for Several Years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Capital Investments to be Recovered Through Rates Utilizing a Modified Rate Approach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1100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Financial Forum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Incentives for Water &amp; Wastewater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Maintaining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9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REGULATORY INCENTIVES FOR WATER &amp; WASTEWATER INFRASTRUCTURE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7" y="1867753"/>
            <a:ext cx="9371948" cy="4620682"/>
          </a:xfrm>
        </p:spPr>
        <p:txBody>
          <a:bodyPr/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Cases Assume Litigation Which Delays Recovery of Future Test Year Investments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Utilities Resist Capital Investments With Delayed Recovery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kern="1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 Need to be in Place to Allow Capital Recovery Outside a Traditional Rate Case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4/13/2023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1100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Financial Forum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Incentives for Water &amp; Wastewater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Maintaining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0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17</TotalTime>
  <Words>235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Ecology 16x9</vt:lpstr>
      <vt:lpstr>SURFA 54TH Financial Forum Regulatory Incentives for Water &amp; Wastewater While Maintaining Affordability</vt:lpstr>
      <vt:lpstr>AFFORADABLE WATER &amp; WASTEWATER RATES</vt:lpstr>
      <vt:lpstr>HURRICANE KATRINA</vt:lpstr>
      <vt:lpstr>REGULATORY INCENTIVES FOR WATER &amp; WASTEWATER INFRASTRUCTURE</vt:lpstr>
      <vt:lpstr>REGULATORY INCENTIVES FOR WATER &amp; WASTEWATER INFRASTRUCTURE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 54TH Financial Forum Regulatory Incentives for Water &amp; Wastewater While Maintaining Affordability</dc:title>
  <dc:creator>Bart Kilar</dc:creator>
  <cp:lastModifiedBy>Richard Michelfelder</cp:lastModifiedBy>
  <cp:revision>1</cp:revision>
  <dcterms:created xsi:type="dcterms:W3CDTF">2023-04-13T00:42:28Z</dcterms:created>
  <dcterms:modified xsi:type="dcterms:W3CDTF">2023-04-13T14:08:20Z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