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24"/>
  </p:notesMasterIdLst>
  <p:sldIdLst>
    <p:sldId id="256" r:id="rId8"/>
    <p:sldId id="257" r:id="rId9"/>
    <p:sldId id="4671" r:id="rId10"/>
    <p:sldId id="4669" r:id="rId11"/>
    <p:sldId id="261" r:id="rId12"/>
    <p:sldId id="282" r:id="rId13"/>
    <p:sldId id="310" r:id="rId14"/>
    <p:sldId id="281" r:id="rId15"/>
    <p:sldId id="687" r:id="rId16"/>
    <p:sldId id="322" r:id="rId17"/>
    <p:sldId id="321" r:id="rId18"/>
    <p:sldId id="4672" r:id="rId19"/>
    <p:sldId id="4673" r:id="rId20"/>
    <p:sldId id="264" r:id="rId21"/>
    <p:sldId id="286" r:id="rId22"/>
    <p:sldId id="4670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626201-C859-49BB-A739-5223339DBE74}" v="29" dt="2023-04-20T20:05:41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076" autoAdjust="0"/>
  </p:normalViewPr>
  <p:slideViewPr>
    <p:cSldViewPr snapToGrid="0">
      <p:cViewPr varScale="1">
        <p:scale>
          <a:sx n="55" d="100"/>
          <a:sy n="55" d="100"/>
        </p:scale>
        <p:origin x="126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gos, Zeryai (DPS)" userId="744f7417-fe7f-4db2-a952-9eaa3b8d77c9" providerId="ADAL" clId="{B1626201-C859-49BB-A739-5223339DBE74}"/>
    <pc:docChg chg="custSel addSld modSld">
      <pc:chgData name="Hagos, Zeryai (DPS)" userId="744f7417-fe7f-4db2-a952-9eaa3b8d77c9" providerId="ADAL" clId="{B1626201-C859-49BB-A739-5223339DBE74}" dt="2023-04-20T20:05:41.946" v="205"/>
      <pc:docMkLst>
        <pc:docMk/>
      </pc:docMkLst>
      <pc:sldChg chg="modSp modNotesTx">
        <pc:chgData name="Hagos, Zeryai (DPS)" userId="744f7417-fe7f-4db2-a952-9eaa3b8d77c9" providerId="ADAL" clId="{B1626201-C859-49BB-A739-5223339DBE74}" dt="2023-04-20T01:50:35.433" v="14" actId="208"/>
        <pc:sldMkLst>
          <pc:docMk/>
          <pc:sldMk cId="2731407944" sldId="257"/>
        </pc:sldMkLst>
        <pc:graphicFrameChg chg="mod">
          <ac:chgData name="Hagos, Zeryai (DPS)" userId="744f7417-fe7f-4db2-a952-9eaa3b8d77c9" providerId="ADAL" clId="{B1626201-C859-49BB-A739-5223339DBE74}" dt="2023-04-20T01:50:35.433" v="14" actId="208"/>
          <ac:graphicFrameMkLst>
            <pc:docMk/>
            <pc:sldMk cId="2731407944" sldId="257"/>
            <ac:graphicFrameMk id="26" creationId="{D870AEDC-286C-4EAA-9171-F453677C5026}"/>
          </ac:graphicFrameMkLst>
        </pc:graphicFrameChg>
      </pc:sldChg>
      <pc:sldChg chg="addSp modSp mod">
        <pc:chgData name="Hagos, Zeryai (DPS)" userId="744f7417-fe7f-4db2-a952-9eaa3b8d77c9" providerId="ADAL" clId="{B1626201-C859-49BB-A739-5223339DBE74}" dt="2023-04-20T01:59:33.195" v="204" actId="1035"/>
        <pc:sldMkLst>
          <pc:docMk/>
          <pc:sldMk cId="388436918" sldId="281"/>
        </pc:sldMkLst>
        <pc:spChg chg="mod">
          <ac:chgData name="Hagos, Zeryai (DPS)" userId="744f7417-fe7f-4db2-a952-9eaa3b8d77c9" providerId="ADAL" clId="{B1626201-C859-49BB-A739-5223339DBE74}" dt="2023-04-20T01:59:33.195" v="204" actId="1035"/>
          <ac:spMkLst>
            <pc:docMk/>
            <pc:sldMk cId="388436918" sldId="281"/>
            <ac:spMk id="6" creationId="{74488936-1CE2-40CF-8854-17BE7872595F}"/>
          </ac:spMkLst>
        </pc:spChg>
        <pc:spChg chg="mod">
          <ac:chgData name="Hagos, Zeryai (DPS)" userId="744f7417-fe7f-4db2-a952-9eaa3b8d77c9" providerId="ADAL" clId="{B1626201-C859-49BB-A739-5223339DBE74}" dt="2023-04-20T01:57:49.077" v="28" actId="947"/>
          <ac:spMkLst>
            <pc:docMk/>
            <pc:sldMk cId="388436918" sldId="281"/>
            <ac:spMk id="7" creationId="{A6897A2A-940A-4974-9715-C381977879E7}"/>
          </ac:spMkLst>
        </pc:spChg>
        <pc:spChg chg="add mod">
          <ac:chgData name="Hagos, Zeryai (DPS)" userId="744f7417-fe7f-4db2-a952-9eaa3b8d77c9" providerId="ADAL" clId="{B1626201-C859-49BB-A739-5223339DBE74}" dt="2023-04-20T01:59:25.551" v="200" actId="1038"/>
          <ac:spMkLst>
            <pc:docMk/>
            <pc:sldMk cId="388436918" sldId="281"/>
            <ac:spMk id="10" creationId="{ACEC2C08-05ED-4C15-B315-8AA21D833AE9}"/>
          </ac:spMkLst>
        </pc:spChg>
      </pc:sldChg>
      <pc:sldChg chg="addSp delSp modSp mod">
        <pc:chgData name="Hagos, Zeryai (DPS)" userId="744f7417-fe7f-4db2-a952-9eaa3b8d77c9" providerId="ADAL" clId="{B1626201-C859-49BB-A739-5223339DBE74}" dt="2023-04-20T01:57:32.104" v="17" actId="478"/>
        <pc:sldMkLst>
          <pc:docMk/>
          <pc:sldMk cId="2512633723" sldId="310"/>
        </pc:sldMkLst>
        <pc:spChg chg="add del mod">
          <ac:chgData name="Hagos, Zeryai (DPS)" userId="744f7417-fe7f-4db2-a952-9eaa3b8d77c9" providerId="ADAL" clId="{B1626201-C859-49BB-A739-5223339DBE74}" dt="2023-04-20T01:57:32.104" v="17" actId="478"/>
          <ac:spMkLst>
            <pc:docMk/>
            <pc:sldMk cId="2512633723" sldId="310"/>
            <ac:spMk id="7" creationId="{CE1B74A4-DF21-4C30-A81D-14E55C482890}"/>
          </ac:spMkLst>
        </pc:spChg>
      </pc:sldChg>
      <pc:sldChg chg="modNotesTx">
        <pc:chgData name="Hagos, Zeryai (DPS)" userId="744f7417-fe7f-4db2-a952-9eaa3b8d77c9" providerId="ADAL" clId="{B1626201-C859-49BB-A739-5223339DBE74}" dt="2023-04-20T01:43:04.901" v="2" actId="6549"/>
        <pc:sldMkLst>
          <pc:docMk/>
          <pc:sldMk cId="1444027781" sldId="322"/>
        </pc:sldMkLst>
      </pc:sldChg>
      <pc:sldChg chg="modNotesTx">
        <pc:chgData name="Hagos, Zeryai (DPS)" userId="744f7417-fe7f-4db2-a952-9eaa3b8d77c9" providerId="ADAL" clId="{B1626201-C859-49BB-A739-5223339DBE74}" dt="2023-04-20T01:42:44.607" v="1" actId="6549"/>
        <pc:sldMkLst>
          <pc:docMk/>
          <pc:sldMk cId="283702151" sldId="4669"/>
        </pc:sldMkLst>
      </pc:sldChg>
      <pc:sldChg chg="modNotesTx">
        <pc:chgData name="Hagos, Zeryai (DPS)" userId="744f7417-fe7f-4db2-a952-9eaa3b8d77c9" providerId="ADAL" clId="{B1626201-C859-49BB-A739-5223339DBE74}" dt="2023-04-20T01:43:12.986" v="3" actId="6549"/>
        <pc:sldMkLst>
          <pc:docMk/>
          <pc:sldMk cId="3173534431" sldId="4672"/>
        </pc:sldMkLst>
      </pc:sldChg>
      <pc:sldChg chg="add">
        <pc:chgData name="Hagos, Zeryai (DPS)" userId="744f7417-fe7f-4db2-a952-9eaa3b8d77c9" providerId="ADAL" clId="{B1626201-C859-49BB-A739-5223339DBE74}" dt="2023-04-20T20:05:41.946" v="205"/>
        <pc:sldMkLst>
          <pc:docMk/>
          <pc:sldMk cId="2846680626" sldId="467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ysemail-my.sharepoint.com/personal/zeryai_hagos_dps_ny_gov/Documents/Transportation/Market/EV_Sales/EV_Deployment_in_NY_Chart_2022103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nysemail-my.sharepoint.com/personal/zeryai_hagos_dps_ny_gov/Documents/Transportation/Market/EV_Sales/Consumer_Preferences_NY_202304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nysemail-my.sharepoint.com/personal/zeryai_hagos_dps_ny_gov/Documents/Transportation/Make-Ready_Program/MDHD/Chart_Proceedings_Timelin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nysemail-my.sharepoint.com/personal/zeryai_hagos_dps_ny_gov/Documents/Transportation/Make-Ready_Program/Order/Briefing_Material/Presentations/Developer_Economics_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2020</c:v>
                </c:pt>
                <c:pt idx="2">
                  <c:v>2022</c:v>
                </c:pt>
                <c:pt idx="5">
                  <c:v>2025</c:v>
                </c:pt>
                <c:pt idx="10">
                  <c:v>2030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 formatCode="_(* #,##0_);_(* \(#,##0\);_(* &quot;-&quot;??_);_(@_)">
                  <c:v>50000</c:v>
                </c:pt>
                <c:pt idx="2" formatCode="_(* #,##0_);_(* \(#,##0\);_(* &quot;-&quot;??_);_(@_)">
                  <c:v>120000</c:v>
                </c:pt>
                <c:pt idx="10" formatCode="_(* #,##0_);_(* \(#,##0\);_(* &quot;-&quot;??_);_(@_)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A5-4950-B2F2-2BD6EB2707EC}"/>
            </c:ext>
          </c:extLst>
        </c:ser>
        <c:ser>
          <c:idx val="1"/>
          <c:order val="1"/>
          <c:spPr>
            <a:noFill/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2020</c:v>
                </c:pt>
                <c:pt idx="2">
                  <c:v>2022</c:v>
                </c:pt>
                <c:pt idx="5">
                  <c:v>2025</c:v>
                </c:pt>
                <c:pt idx="10">
                  <c:v>2030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5" formatCode="_(* #,##0_);_(* \(#,##0\);_(* &quot;-&quot;??_);_(@_)">
                  <c:v>450000</c:v>
                </c:pt>
                <c:pt idx="10" formatCode="_(* #,##0_);_(* \(#,##0\);_(* &quot;-&quot;??_);_(@_)">
                  <c:v>1800000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A5-4950-B2F2-2BD6EB2707EC}"/>
            </c:ext>
          </c:extLst>
        </c:ser>
        <c:ser>
          <c:idx val="2"/>
          <c:order val="2"/>
          <c:spPr>
            <a:pattFill prst="pct75">
              <a:fgClr>
                <a:srgbClr val="00B05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2020</c:v>
                </c:pt>
                <c:pt idx="2">
                  <c:v>2022</c:v>
                </c:pt>
                <c:pt idx="5">
                  <c:v>2025</c:v>
                </c:pt>
                <c:pt idx="10">
                  <c:v>2030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5" formatCode="_(* #,##0_);_(* \(#,##0\);_(* &quot;-&quot;??_);_(@_)">
                  <c:v>400000</c:v>
                </c:pt>
                <c:pt idx="10" formatCode="_(* #,##0_);_(* \(#,##0\);_(* &quot;-&quot;??_);_(@_)">
                  <c:v>1200000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A5-4950-B2F2-2BD6EB270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2015488"/>
        <c:axId val="312017456"/>
      </c:barChart>
      <c:lineChart>
        <c:grouping val="standard"/>
        <c:varyColors val="0"/>
        <c:ser>
          <c:idx val="3"/>
          <c:order val="3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2020</c:v>
                </c:pt>
                <c:pt idx="2">
                  <c:v>2022</c:v>
                </c:pt>
                <c:pt idx="5">
                  <c:v>2025</c:v>
                </c:pt>
                <c:pt idx="10">
                  <c:v>2030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 formatCode="_(* #,##0_);_(* \(#,##0\);_(* &quot;-&quot;??_);_(@_)">
                  <c:v>50000</c:v>
                </c:pt>
                <c:pt idx="2" formatCode="_(* #,##0_);_(* \(#,##0\);_(* &quot;-&quot;??_);_(@_)">
                  <c:v>120000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C0-4351-9ECD-E6FA05C16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015488"/>
        <c:axId val="312017456"/>
      </c:lineChart>
      <c:catAx>
        <c:axId val="3120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17456"/>
        <c:crosses val="autoZero"/>
        <c:auto val="1"/>
        <c:lblAlgn val="ctr"/>
        <c:lblOffset val="100"/>
        <c:noMultiLvlLbl val="0"/>
      </c:catAx>
      <c:valAx>
        <c:axId val="312017456"/>
        <c:scaling>
          <c:orientation val="minMax"/>
          <c:max val="3000000"/>
          <c:min val="0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F96-484E-8FF1-6BEF305EDB04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F96-484E-8FF1-6BEF305EDB04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F96-484E-8FF1-6BEF305EDB04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F96-484E-8FF1-6BEF305EDB04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F96-484E-8FF1-6BEF305EDB04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F76-4D3E-A8E5-C4DCF7465754}"/>
              </c:ext>
            </c:extLst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76-4D3E-A8E5-C4DCF7465754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F76-4D3E-A8E5-C4DCF74657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Table!$A$6:$A$16</c:f>
              <c:strCache>
                <c:ptCount val="11"/>
                <c:pt idx="0">
                  <c:v>Lack of alternate power source (e.g., solar) at home</c:v>
                </c:pt>
                <c:pt idx="1">
                  <c:v>Increased need to plan trips </c:v>
                </c:pt>
                <c:pt idx="2">
                  <c:v>Safety concerns with battery technology </c:v>
                </c:pt>
                <c:pt idx="3">
                  <c:v>Lack of sustainability (i.e., battery manufacturing/recycling)</c:v>
                </c:pt>
                <c:pt idx="4">
                  <c:v>Cold weather performance</c:v>
                </c:pt>
                <c:pt idx="5">
                  <c:v>Ongoing charging and running costs </c:v>
                </c:pt>
                <c:pt idx="6">
                  <c:v>Lack of a charger at home </c:v>
                </c:pt>
                <c:pt idx="7">
                  <c:v>Lack of public electric vehicle charging infrastructure </c:v>
                </c:pt>
                <c:pt idx="8">
                  <c:v>Time required to charge </c:v>
                </c:pt>
                <c:pt idx="9">
                  <c:v>Driving range </c:v>
                </c:pt>
                <c:pt idx="10">
                  <c:v>Cost/price premium</c:v>
                </c:pt>
              </c:strCache>
            </c:strRef>
          </c:cat>
          <c:val>
            <c:numRef>
              <c:f>Table!$B$6:$B$16</c:f>
              <c:numCache>
                <c:formatCode>0%</c:formatCode>
                <c:ptCount val="11"/>
                <c:pt idx="0">
                  <c:v>0.23</c:v>
                </c:pt>
                <c:pt idx="1">
                  <c:v>0.27</c:v>
                </c:pt>
                <c:pt idx="2">
                  <c:v>0.3</c:v>
                </c:pt>
                <c:pt idx="3">
                  <c:v>0.3</c:v>
                </c:pt>
                <c:pt idx="4">
                  <c:v>0.33</c:v>
                </c:pt>
                <c:pt idx="5">
                  <c:v>0.33</c:v>
                </c:pt>
                <c:pt idx="6">
                  <c:v>0.4</c:v>
                </c:pt>
                <c:pt idx="7">
                  <c:v>0.46</c:v>
                </c:pt>
                <c:pt idx="8">
                  <c:v>0.47</c:v>
                </c:pt>
                <c:pt idx="9">
                  <c:v>0.48</c:v>
                </c:pt>
                <c:pt idx="10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6-4D3E-A8E5-C4DCF7465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592872"/>
        <c:axId val="193591888"/>
      </c:barChart>
      <c:catAx>
        <c:axId val="193592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591888"/>
        <c:crosses val="autoZero"/>
        <c:auto val="1"/>
        <c:lblAlgn val="ctr"/>
        <c:lblOffset val="100"/>
        <c:noMultiLvlLbl val="0"/>
      </c:catAx>
      <c:valAx>
        <c:axId val="1935918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3592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6136164797582E-2"/>
          <c:y val="0.54694345025053692"/>
          <c:w val="0.97587719298245612"/>
          <c:h val="2.2984761674206929E-2"/>
        </c:manualLayout>
      </c:layout>
      <c:scatterChart>
        <c:scatterStyle val="lineMarker"/>
        <c:varyColors val="0"/>
        <c:ser>
          <c:idx val="0"/>
          <c:order val="0"/>
          <c:tx>
            <c:strRef>
              <c:f>Subset!$A$1</c:f>
              <c:strCache>
                <c:ptCount val="1"/>
                <c:pt idx="0">
                  <c:v>Ref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1"/>
                </a:solidFill>
                <a:ln w="76200">
                  <a:solidFill>
                    <a:schemeClr val="accent1">
                      <a:alpha val="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AC0-498A-A064-96E56A01F2A8}"/>
              </c:ext>
            </c:extLst>
          </c:dPt>
          <c:dPt>
            <c:idx val="13"/>
            <c:marker>
              <c:symbol val="circle"/>
              <c:size val="5"/>
              <c:spPr>
                <a:solidFill>
                  <a:schemeClr val="accent1"/>
                </a:solidFill>
                <a:ln w="762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AC0-498A-A064-96E56A01F2A8}"/>
              </c:ext>
            </c:extLst>
          </c:dPt>
          <c:xVal>
            <c:numRef>
              <c:f>Subset!$B$2:$B$16</c:f>
              <c:numCache>
                <c:formatCode>m/d/yyyy</c:formatCode>
                <c:ptCount val="15"/>
                <c:pt idx="0">
                  <c:v>43101</c:v>
                </c:pt>
                <c:pt idx="1">
                  <c:v>43214</c:v>
                </c:pt>
                <c:pt idx="2">
                  <c:v>43419</c:v>
                </c:pt>
                <c:pt idx="3">
                  <c:v>43503</c:v>
                </c:pt>
                <c:pt idx="4">
                  <c:v>43843</c:v>
                </c:pt>
                <c:pt idx="5">
                  <c:v>44028</c:v>
                </c:pt>
                <c:pt idx="6">
                  <c:v>44351</c:v>
                </c:pt>
                <c:pt idx="7">
                  <c:v>44561</c:v>
                </c:pt>
                <c:pt idx="8">
                  <c:v>44756</c:v>
                </c:pt>
                <c:pt idx="9">
                  <c:v>44756</c:v>
                </c:pt>
                <c:pt idx="10">
                  <c:v>44803</c:v>
                </c:pt>
                <c:pt idx="11">
                  <c:v>44830</c:v>
                </c:pt>
                <c:pt idx="12">
                  <c:v>44945</c:v>
                </c:pt>
                <c:pt idx="13">
                  <c:v>44986</c:v>
                </c:pt>
                <c:pt idx="14">
                  <c:v>45291</c:v>
                </c:pt>
              </c:numCache>
            </c:numRef>
          </c:xVal>
          <c:yVal>
            <c:numRef>
              <c:f>Subset!$A$2:$A$16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AC0-498A-A064-96E56A01F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451968"/>
        <c:axId val="317454592"/>
      </c:scatterChart>
      <c:valAx>
        <c:axId val="317451968"/>
        <c:scaling>
          <c:orientation val="minMax"/>
        </c:scaling>
        <c:delete val="1"/>
        <c:axPos val="b"/>
        <c:numFmt formatCode="m/d/yyyy" sourceLinked="1"/>
        <c:majorTickMark val="none"/>
        <c:minorTickMark val="none"/>
        <c:tickLblPos val="nextTo"/>
        <c:crossAx val="317454592"/>
        <c:crosses val="autoZero"/>
        <c:crossBetween val="midCat"/>
      </c:valAx>
      <c:valAx>
        <c:axId val="317454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7451968"/>
        <c:crosses val="autoZero"/>
        <c:crossBetween val="midCat"/>
      </c:valAx>
      <c:spPr>
        <a:noFill/>
        <a:ln w="762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spPr>
            <a:solidFill>
              <a:schemeClr val="tx1">
                <a:lumMod val="95000"/>
                <a:lumOff val="5000"/>
                <a:alpha val="10000"/>
              </a:schemeClr>
            </a:solidFill>
            <a:ln w="25400">
              <a:noFill/>
            </a:ln>
            <a:effectLst/>
          </c:spPr>
          <c:invertIfNegative val="0"/>
          <c:val>
            <c:numRef>
              <c:f>Order!$B$7:$E$7</c:f>
              <c:numCache>
                <c:formatCode>General</c:formatCode>
                <c:ptCount val="4"/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3-487B-9B6C-4231BEE51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96329080"/>
        <c:axId val="396327768"/>
      </c:barChart>
      <c:lineChart>
        <c:grouping val="standard"/>
        <c:varyColors val="0"/>
        <c:ser>
          <c:idx val="0"/>
          <c:order val="0"/>
          <c:tx>
            <c:strRef>
              <c:f>Order!$A$4</c:f>
              <c:strCache>
                <c:ptCount val="1"/>
                <c:pt idx="0">
                  <c:v>No Make-Ready Support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cat>
            <c:multiLvlStrRef>
              <c:f>Order!$B$2:$E$3</c:f>
              <c:multiLvlStrCache>
                <c:ptCount val="4"/>
                <c:lvl>
                  <c:pt idx="0">
                    <c:v>4 X 150 kW</c:v>
                  </c:pt>
                  <c:pt idx="1">
                    <c:v>4 X 150 kW</c:v>
                  </c:pt>
                  <c:pt idx="2">
                    <c:v>4 X 150 kW</c:v>
                  </c:pt>
                  <c:pt idx="3">
                    <c:v>4 X 150 kW</c:v>
                  </c:pt>
                </c:lvl>
                <c:lvl>
                  <c:pt idx="0">
                    <c:v>Upstate</c:v>
                  </c:pt>
                  <c:pt idx="1">
                    <c:v>NY Metro</c:v>
                  </c:pt>
                  <c:pt idx="2">
                    <c:v>Upstate</c:v>
                  </c:pt>
                  <c:pt idx="3">
                    <c:v>NY Metro</c:v>
                  </c:pt>
                </c:lvl>
              </c:multiLvlStrCache>
            </c:multiLvlStrRef>
          </c:cat>
          <c:val>
            <c:numRef>
              <c:f>Order!$B$4:$E$4</c:f>
              <c:numCache>
                <c:formatCode>0.0%</c:formatCode>
                <c:ptCount val="4"/>
                <c:pt idx="1">
                  <c:v>-0.113</c:v>
                </c:pt>
                <c:pt idx="2">
                  <c:v>-0.1</c:v>
                </c:pt>
                <c:pt idx="3">
                  <c:v>5.1999999999999998E-2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F3-487B-9B6C-4231BEE51FF3}"/>
            </c:ext>
          </c:extLst>
        </c:ser>
        <c:ser>
          <c:idx val="1"/>
          <c:order val="1"/>
          <c:tx>
            <c:strRef>
              <c:f>Order!$A$5</c:f>
              <c:strCache>
                <c:ptCount val="1"/>
                <c:pt idx="0">
                  <c:v>90% Make-Ready Support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multiLvlStrRef>
              <c:f>Order!$B$2:$E$3</c:f>
              <c:multiLvlStrCache>
                <c:ptCount val="4"/>
                <c:lvl>
                  <c:pt idx="0">
                    <c:v>4 X 150 kW</c:v>
                  </c:pt>
                  <c:pt idx="1">
                    <c:v>4 X 150 kW</c:v>
                  </c:pt>
                  <c:pt idx="2">
                    <c:v>4 X 150 kW</c:v>
                  </c:pt>
                  <c:pt idx="3">
                    <c:v>4 X 150 kW</c:v>
                  </c:pt>
                </c:lvl>
                <c:lvl>
                  <c:pt idx="0">
                    <c:v>Upstate</c:v>
                  </c:pt>
                  <c:pt idx="1">
                    <c:v>NY Metro</c:v>
                  </c:pt>
                  <c:pt idx="2">
                    <c:v>Upstate</c:v>
                  </c:pt>
                  <c:pt idx="3">
                    <c:v>NY Metro</c:v>
                  </c:pt>
                </c:lvl>
              </c:multiLvlStrCache>
            </c:multiLvlStrRef>
          </c:cat>
          <c:val>
            <c:numRef>
              <c:f>Order!$B$5:$E$5</c:f>
              <c:numCache>
                <c:formatCode>0.0%</c:formatCode>
                <c:ptCount val="4"/>
                <c:pt idx="0">
                  <c:v>-0.04</c:v>
                </c:pt>
                <c:pt idx="1">
                  <c:v>0.16400000000000001</c:v>
                </c:pt>
                <c:pt idx="2">
                  <c:v>0.13800000000000001</c:v>
                </c:pt>
                <c:pt idx="3">
                  <c:v>0.46500000000000002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F3-487B-9B6C-4231BEE51FF3}"/>
            </c:ext>
          </c:extLst>
        </c:ser>
        <c:ser>
          <c:idx val="2"/>
          <c:order val="2"/>
          <c:tx>
            <c:strRef>
              <c:f>Order!$A$6</c:f>
              <c:strCache>
                <c:ptCount val="1"/>
                <c:pt idx="0">
                  <c:v>Appr. Investment-Grade IRR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Order!$B$2:$E$3</c:f>
              <c:multiLvlStrCache>
                <c:ptCount val="4"/>
                <c:lvl>
                  <c:pt idx="0">
                    <c:v>4 X 150 kW</c:v>
                  </c:pt>
                  <c:pt idx="1">
                    <c:v>4 X 150 kW</c:v>
                  </c:pt>
                  <c:pt idx="2">
                    <c:v>4 X 150 kW</c:v>
                  </c:pt>
                  <c:pt idx="3">
                    <c:v>4 X 150 kW</c:v>
                  </c:pt>
                </c:lvl>
                <c:lvl>
                  <c:pt idx="0">
                    <c:v>Upstate</c:v>
                  </c:pt>
                  <c:pt idx="1">
                    <c:v>NY Metro</c:v>
                  </c:pt>
                  <c:pt idx="2">
                    <c:v>Upstate</c:v>
                  </c:pt>
                  <c:pt idx="3">
                    <c:v>NY Metro</c:v>
                  </c:pt>
                </c:lvl>
              </c:multiLvlStrCache>
            </c:multiLvlStrRef>
          </c:cat>
          <c:val>
            <c:numRef>
              <c:f>Order!$B$6:$E$6</c:f>
              <c:numCache>
                <c:formatCode>0.0%</c:formatCode>
                <c:ptCount val="4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F3-487B-9B6C-4231BEE51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475408"/>
        <c:axId val="409478032"/>
      </c:lineChart>
      <c:catAx>
        <c:axId val="40947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478032"/>
        <c:crosses val="autoZero"/>
        <c:auto val="1"/>
        <c:lblAlgn val="ctr"/>
        <c:lblOffset val="100"/>
        <c:noMultiLvlLbl val="0"/>
      </c:catAx>
      <c:valAx>
        <c:axId val="4094780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IRR (10-year)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475408"/>
        <c:crosses val="autoZero"/>
        <c:crossBetween val="between"/>
      </c:valAx>
      <c:valAx>
        <c:axId val="396327768"/>
        <c:scaling>
          <c:orientation val="minMax"/>
          <c:max val="1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329080"/>
        <c:crosses val="max"/>
        <c:crossBetween val="between"/>
      </c:valAx>
      <c:catAx>
        <c:axId val="396329080"/>
        <c:scaling>
          <c:orientation val="minMax"/>
        </c:scaling>
        <c:delete val="1"/>
        <c:axPos val="b"/>
        <c:majorTickMark val="out"/>
        <c:minorTickMark val="none"/>
        <c:tickLblPos val="nextTo"/>
        <c:crossAx val="396327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0.28538</cdr:x>
      <cdr:y>0.79013</cdr:y>
    </cdr:from>
    <cdr:to>
      <cdr:x>0.36251</cdr:x>
      <cdr:y>0.79465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802C62DA-0F8D-4B2B-A247-C3BAB0029848}"/>
            </a:ext>
          </a:extLst>
        </cdr:cNvPr>
        <cdr:cNvCxnSpPr/>
      </cdr:nvCxnSpPr>
      <cdr:spPr>
        <a:xfrm xmlns:a="http://schemas.openxmlformats.org/drawingml/2006/main" flipV="1">
          <a:off x="1174282" y="1733998"/>
          <a:ext cx="317367" cy="990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0.41502</cdr:x>
      <cdr:y>0.63684</cdr:y>
    </cdr:from>
    <cdr:to>
      <cdr:x>0.54195</cdr:x>
      <cdr:y>0.77118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8C61BAF-86FF-4129-88CC-B8275CB4DF4A}"/>
            </a:ext>
          </a:extLst>
        </cdr:cNvPr>
        <cdr:cNvCxnSpPr/>
      </cdr:nvCxnSpPr>
      <cdr:spPr>
        <a:xfrm xmlns:a="http://schemas.openxmlformats.org/drawingml/2006/main" flipV="1">
          <a:off x="1707724" y="1397577"/>
          <a:ext cx="522290" cy="2948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0.63488</cdr:x>
      <cdr:y>0.09138</cdr:y>
    </cdr:from>
    <cdr:to>
      <cdr:x>0.88538</cdr:x>
      <cdr:y>0.61411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5D358824-9BD7-4045-96A1-FCB535CD7F8A}"/>
            </a:ext>
          </a:extLst>
        </cdr:cNvPr>
        <cdr:cNvCxnSpPr/>
      </cdr:nvCxnSpPr>
      <cdr:spPr>
        <a:xfrm xmlns:a="http://schemas.openxmlformats.org/drawingml/2006/main" flipV="1">
          <a:off x="2612400" y="200545"/>
          <a:ext cx="1030778" cy="11471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0.65723</cdr:x>
      <cdr:y>0.1173</cdr:y>
    </cdr:from>
    <cdr:to>
      <cdr:x>0.76834</cdr:x>
      <cdr:y>0.28397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F1DCCA9D-4B06-4BE9-9A51-A11EFD610C68}"/>
            </a:ext>
          </a:extLst>
        </cdr:cNvPr>
        <cdr:cNvSpPr txBox="1"/>
      </cdr:nvSpPr>
      <cdr:spPr>
        <a:xfrm xmlns:a="http://schemas.openxmlformats.org/drawingml/2006/main">
          <a:off x="2704388" y="257431"/>
          <a:ext cx="457196" cy="365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 anchor="ctr" anchorCtr="0"/>
        <a:lstStyle xmlns:a="http://schemas.openxmlformats.org/drawingml/2006/main"/>
        <a:p xmlns:a="http://schemas.openxmlformats.org/drawingml/2006/main">
          <a:pPr algn="ctr"/>
          <a:r>
            <a:rPr lang="en-US" sz="1000" b="1" dirty="0">
              <a:solidFill>
                <a:schemeClr val="accent1"/>
              </a:solidFill>
            </a:rPr>
            <a:t>16-30% CAGR</a:t>
          </a:r>
        </a:p>
      </cdr:txBody>
    </cdr:sp>
  </cdr:relSizeAnchor>
  <cdr:relSizeAnchor xmlns:cdr="http://schemas.openxmlformats.org/drawingml/2006/chartDrawing">
    <cdr:from>
      <cdr:x>0.40746</cdr:x>
      <cdr:y>0.50661</cdr:y>
    </cdr:from>
    <cdr:to>
      <cdr:x>0.51744</cdr:x>
      <cdr:y>0.67327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9F5E98F8-43B2-4303-8ADB-931C390F11CD}"/>
            </a:ext>
          </a:extLst>
        </cdr:cNvPr>
        <cdr:cNvSpPr txBox="1"/>
      </cdr:nvSpPr>
      <cdr:spPr>
        <a:xfrm xmlns:a="http://schemas.openxmlformats.org/drawingml/2006/main">
          <a:off x="1676633" y="1111777"/>
          <a:ext cx="452510" cy="365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>
              <a:solidFill>
                <a:schemeClr val="accent1"/>
              </a:solidFill>
            </a:rPr>
            <a:t>55- 75% CAGR</a:t>
          </a:r>
        </a:p>
      </cdr:txBody>
    </cdr:sp>
  </cdr:relSizeAnchor>
  <cdr:relSizeAnchor xmlns:cdr="http://schemas.openxmlformats.org/drawingml/2006/chartDrawing">
    <cdr:from>
      <cdr:x>0.26687</cdr:x>
      <cdr:y>0.58632</cdr:y>
    </cdr:from>
    <cdr:to>
      <cdr:x>0.35575</cdr:x>
      <cdr:y>0.75298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9F5E98F8-43B2-4303-8ADB-931C390F11CD}"/>
            </a:ext>
          </a:extLst>
        </cdr:cNvPr>
        <cdr:cNvSpPr txBox="1"/>
      </cdr:nvSpPr>
      <cdr:spPr>
        <a:xfrm xmlns:a="http://schemas.openxmlformats.org/drawingml/2006/main">
          <a:off x="1098098" y="1286704"/>
          <a:ext cx="365760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>
              <a:solidFill>
                <a:schemeClr val="accent1"/>
              </a:solidFill>
            </a:rPr>
            <a:t>~60% CAGR</a:t>
          </a:r>
        </a:p>
      </cdr:txBody>
    </cdr:sp>
  </cdr:relSizeAnchor>
  <cdr:relSizeAnchor xmlns:cdr="http://schemas.openxmlformats.org/drawingml/2006/chartDrawing">
    <cdr:from>
      <cdr:x>0.63488</cdr:x>
      <cdr:y>0.37169</cdr:y>
    </cdr:from>
    <cdr:to>
      <cdr:x>0.88134</cdr:x>
      <cdr:y>0.70502</cdr:y>
    </cdr:to>
    <cdr:cxnSp macro="">
      <cdr:nvCxnSpPr>
        <cdr:cNvPr id="10" name="Straight Arrow Connector 9">
          <a:extLst xmlns:a="http://schemas.openxmlformats.org/drawingml/2006/main">
            <a:ext uri="{FF2B5EF4-FFF2-40B4-BE49-F238E27FC236}">
              <a16:creationId xmlns:a16="http://schemas.microsoft.com/office/drawing/2014/main" id="{CBCEDAAB-8940-4D8D-A478-2CCBC7FD70D5}"/>
            </a:ext>
          </a:extLst>
        </cdr:cNvPr>
        <cdr:cNvCxnSpPr/>
      </cdr:nvCxnSpPr>
      <cdr:spPr>
        <a:xfrm xmlns:a="http://schemas.openxmlformats.org/drawingml/2006/main" flipV="1">
          <a:off x="2612400" y="815686"/>
          <a:ext cx="1014153" cy="73152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0.41093</cdr:x>
      <cdr:y>0.71151</cdr:y>
    </cdr:from>
    <cdr:to>
      <cdr:x>0.54368</cdr:x>
      <cdr:y>0.78186</cdr:y>
    </cdr:to>
    <cdr:cxnSp macro="">
      <cdr:nvCxnSpPr>
        <cdr:cNvPr id="11" name="Straight Arrow Connector 10">
          <a:extLst xmlns:a="http://schemas.openxmlformats.org/drawingml/2006/main">
            <a:ext uri="{FF2B5EF4-FFF2-40B4-BE49-F238E27FC236}">
              <a16:creationId xmlns:a16="http://schemas.microsoft.com/office/drawing/2014/main" id="{B9A190B5-C2F9-4F2A-B669-E55D9B35FB48}"/>
            </a:ext>
          </a:extLst>
        </cdr:cNvPr>
        <cdr:cNvCxnSpPr/>
      </cdr:nvCxnSpPr>
      <cdr:spPr>
        <a:xfrm xmlns:a="http://schemas.openxmlformats.org/drawingml/2006/main" flipV="1">
          <a:off x="1690875" y="1561457"/>
          <a:ext cx="546265" cy="15437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646569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778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1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11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87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12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8F1FEE-DA94-4AC3-A295-D6C024A886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29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3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90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4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A04F0A3-A94E-44B4-9959-8E2D26E302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5143499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BC2E40-94F8-47C5-BE6B-BFB0848BA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023" y="4869657"/>
            <a:ext cx="406977" cy="273844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8CC6BB-C3D2-4223-AD7D-B48D1BB4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3F41B2-2F2B-4B89-B159-F1494E5BE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217" y="1601798"/>
            <a:ext cx="8326805" cy="3263504"/>
          </a:xfrm>
          <a:prstGeom prst="rect">
            <a:avLst/>
          </a:prstGeom>
        </p:spPr>
        <p:txBody>
          <a:bodyPr/>
          <a:lstStyle>
            <a:lvl1pPr marL="205740" marR="0" indent="-20574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63666A"/>
              </a:buClr>
              <a:buSzTx/>
              <a:buFont typeface="Arial" panose="020B0604020202020204" pitchFamily="34" charset="0"/>
              <a:buChar char="&gt;"/>
              <a:tabLst/>
              <a:defRPr sz="1500">
                <a:solidFill>
                  <a:srgbClr val="63666A"/>
                </a:solidFill>
                <a:latin typeface="Roboto Lt" pitchFamily="2" charset="0"/>
                <a:ea typeface="Roboto Lt" pitchFamily="2" charset="0"/>
                <a:cs typeface="Arial" panose="020B0604020202020204" pitchFamily="34" charset="0"/>
              </a:defRPr>
            </a:lvl1pPr>
            <a:lvl2pPr marL="411480" indent="-205740">
              <a:spcBef>
                <a:spcPts val="450"/>
              </a:spcBef>
              <a:buClr>
                <a:srgbClr val="63666A"/>
              </a:buClr>
              <a:defRPr sz="1350">
                <a:solidFill>
                  <a:srgbClr val="63666A"/>
                </a:solidFill>
                <a:latin typeface="Roboto Lt" pitchFamily="2" charset="0"/>
                <a:ea typeface="Roboto Lt" pitchFamily="2" charset="0"/>
                <a:cs typeface="Arial" panose="020B0604020202020204" pitchFamily="34" charset="0"/>
              </a:defRPr>
            </a:lvl2pPr>
            <a:lvl3pPr marL="617220" indent="-205740">
              <a:spcBef>
                <a:spcPts val="225"/>
              </a:spcBef>
              <a:buClr>
                <a:srgbClr val="63666A"/>
              </a:buClr>
              <a:buFont typeface="Arial" panose="020B0604020202020204" pitchFamily="34" charset="0"/>
              <a:buChar char="-"/>
              <a:defRPr sz="1125">
                <a:solidFill>
                  <a:srgbClr val="63666A"/>
                </a:solidFill>
                <a:latin typeface="Roboto Lt" pitchFamily="2" charset="0"/>
                <a:ea typeface="Roboto Lt" pitchFamily="2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198A16-5CAF-4407-A13A-3E6F8687B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18" y="412826"/>
            <a:ext cx="7886700" cy="994172"/>
          </a:xfrm>
          <a:prstGeom prst="rect">
            <a:avLst/>
          </a:prstGeom>
        </p:spPr>
        <p:txBody>
          <a:bodyPr anchor="ctr" anchorCtr="0"/>
          <a:lstStyle>
            <a:lvl1pPr>
              <a:defRPr sz="3000">
                <a:solidFill>
                  <a:srgbClr val="002D72"/>
                </a:solidFill>
                <a:latin typeface="Roboto Lt" pitchFamily="2" charset="0"/>
                <a:ea typeface="Roboto Lt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276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29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782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25" name="Rectangle 24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7" r:id="rId2"/>
    <p:sldLayoutId id="2147483688" r:id="rId3"/>
    <p:sldLayoutId id="2147483689" r:id="rId4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82296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Utility EV Programs in New York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7924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NYS Programs &amp; Deployments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F0194-9F5A-425B-8EBB-EB7328192BA8}"/>
              </a:ext>
            </a:extLst>
          </p:cNvPr>
          <p:cNvSpPr txBox="1"/>
          <p:nvPr/>
        </p:nvSpPr>
        <p:spPr>
          <a:xfrm>
            <a:off x="457200" y="4248150"/>
            <a:ext cx="5791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21, 2023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4B9A948-8F98-4F4A-A65D-5A6D52AFBF40}"/>
              </a:ext>
            </a:extLst>
          </p:cNvPr>
          <p:cNvSpPr/>
          <p:nvPr/>
        </p:nvSpPr>
        <p:spPr>
          <a:xfrm>
            <a:off x="1371600" y="4163926"/>
            <a:ext cx="6400800" cy="45720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Demand charge relief needed in advance of wide-spread EV deployments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38150"/>
            <a:ext cx="9144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EV-specific tariffs ↓ utility bills for fast charging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9895" y="1743140"/>
            <a:ext cx="3678705" cy="16158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off-peak delivery and supply rates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customer charge with proof of EV registration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One-year bill guarantee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can save $150-$300 per year compared to standard rates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A13CC4-182A-48E6-BFE5-7E459F82619A}"/>
              </a:ext>
            </a:extLst>
          </p:cNvPr>
          <p:cNvSpPr txBox="1"/>
          <p:nvPr/>
        </p:nvSpPr>
        <p:spPr>
          <a:xfrm>
            <a:off x="4428982" y="1679704"/>
            <a:ext cx="4638818" cy="24160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Charge phases in as load factor increases</a:t>
            </a:r>
          </a:p>
          <a:p>
            <a:pPr marL="640080" lvl="1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 ≤ 10%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 Rates only</a:t>
            </a:r>
          </a:p>
          <a:p>
            <a:pPr marL="640080" lvl="1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 [&gt;10%, ≤ 15%]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75% of RR</a:t>
            </a:r>
            <a:r>
              <a:rPr lang="en-US" sz="1400" baseline="300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through TOU Energy Rates,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Demand Charge</a:t>
            </a:r>
          </a:p>
          <a:p>
            <a:pPr marL="640080" lvl="1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 [&gt;15%, ≤ 20%]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50% RR through TOU Energy Rates,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Demand Charge</a:t>
            </a:r>
          </a:p>
          <a:p>
            <a:pPr marL="640080" lvl="1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 [&gt;20%, &lt;25%]</a:t>
            </a: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25% RR through TOU Energy Rates,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Demand Charge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further treatment when Load Factor ≥ 25%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9EFC69-E619-4998-A8CD-08CAFFD2BFA0}"/>
              </a:ext>
            </a:extLst>
          </p:cNvPr>
          <p:cNvSpPr/>
          <p:nvPr/>
        </p:nvSpPr>
        <p:spPr>
          <a:xfrm>
            <a:off x="4364504" y="1125706"/>
            <a:ext cx="457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Commercial EV Phase-in Rate</a:t>
            </a:r>
          </a:p>
          <a:p>
            <a:r>
              <a:rPr lang="en-US" sz="1200" i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(Utilities currently implementing following 1/19/2023 PSC Order</a:t>
            </a:r>
            <a:r>
              <a:rPr lang="en-US" sz="1200" i="1" baseline="300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1</a:t>
            </a:r>
            <a:r>
              <a:rPr lang="en-US" sz="1200" i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)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9C2A85-BFCC-4965-9754-CE22713F4C11}"/>
              </a:ext>
            </a:extLst>
          </p:cNvPr>
          <p:cNvSpPr/>
          <p:nvPr/>
        </p:nvSpPr>
        <p:spPr>
          <a:xfrm>
            <a:off x="384279" y="1125706"/>
            <a:ext cx="35019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Residential Time-of-Use Rates</a:t>
            </a:r>
          </a:p>
          <a:p>
            <a:r>
              <a:rPr lang="en-US" sz="1200" i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(Available since April 2019)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E765D7-0FDB-45AA-87E7-38B03F6AB742}"/>
              </a:ext>
            </a:extLst>
          </p:cNvPr>
          <p:cNvSpPr txBox="1"/>
          <p:nvPr/>
        </p:nvSpPr>
        <p:spPr>
          <a:xfrm>
            <a:off x="1371600" y="4720677"/>
            <a:ext cx="67226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 – Utilities will provide a 50% demand charge discount until the Commercial Phase-in Rate is available.</a:t>
            </a:r>
          </a:p>
          <a:p>
            <a:r>
              <a:rPr lang="en-US" sz="1100" dirty="0"/>
              <a:t>2 – RR = Revenue Requirement.</a:t>
            </a:r>
          </a:p>
        </p:txBody>
      </p:sp>
    </p:spTree>
    <p:extLst>
      <p:ext uri="{BB962C8B-B14F-4D97-AF65-F5344CB8AC3E}">
        <p14:creationId xmlns:p14="http://schemas.microsoft.com/office/powerpoint/2010/main" val="144402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4B9A948-8F98-4F4A-A65D-5A6D52AFBF40}"/>
              </a:ext>
            </a:extLst>
          </p:cNvPr>
          <p:cNvSpPr/>
          <p:nvPr/>
        </p:nvSpPr>
        <p:spPr>
          <a:xfrm>
            <a:off x="1828800" y="4400550"/>
            <a:ext cx="5486400" cy="45720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$13.4 billion</a:t>
            </a:r>
            <a:r>
              <a:rPr lang="en-US" sz="16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avoided distribution costs by 2050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38150"/>
            <a:ext cx="9144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Charging Drives Beneficial Behavior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1679942"/>
            <a:ext cx="3962400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$98 million administrative budget for 6 IOUs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passive and 4 active programs approved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AB6102-2310-4DCB-8B28-2F163DEC8C40}"/>
              </a:ext>
            </a:extLst>
          </p:cNvPr>
          <p:cNvSpPr/>
          <p:nvPr/>
        </p:nvSpPr>
        <p:spPr>
          <a:xfrm>
            <a:off x="5140176" y="1098268"/>
            <a:ext cx="264687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Commercial Programs</a:t>
            </a:r>
          </a:p>
          <a:p>
            <a:r>
              <a:rPr lang="en-US" sz="1200" i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(Approved in 1/19/2023 PSC Order)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EF2D43-983E-4656-889C-860DED95DC6B}"/>
              </a:ext>
            </a:extLst>
          </p:cNvPr>
          <p:cNvSpPr/>
          <p:nvPr/>
        </p:nvSpPr>
        <p:spPr>
          <a:xfrm>
            <a:off x="533400" y="1070342"/>
            <a:ext cx="26244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Residential </a:t>
            </a:r>
            <a:r>
              <a:rPr lang="en-US" b="1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Programs </a:t>
            </a:r>
          </a:p>
          <a:p>
            <a:r>
              <a:rPr lang="en-US" sz="1200" i="1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</a:t>
            </a:r>
            <a:r>
              <a:rPr lang="en-US" sz="1200" i="1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Approved in 7/14/2022 PSC Order)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A13CC4-182A-48E6-BFE5-7E459F82619A}"/>
              </a:ext>
            </a:extLst>
          </p:cNvPr>
          <p:cNvSpPr txBox="1"/>
          <p:nvPr/>
        </p:nvSpPr>
        <p:spPr>
          <a:xfrm>
            <a:off x="4632960" y="1679942"/>
            <a:ext cx="4434840" cy="81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$/kW &amp; $/kWh value-based credits to avoid system and local area network peaks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subsidies to offset utility bills in near-term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DFC15B-0333-4C15-9C19-AC4E0E23EC6B}"/>
              </a:ext>
            </a:extLst>
          </p:cNvPr>
          <p:cNvSpPr txBox="1"/>
          <p:nvPr/>
        </p:nvSpPr>
        <p:spPr>
          <a:xfrm>
            <a:off x="1589314" y="485551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1 - Transportation Electrification Distribution System Impact Study, NYSERDA Report Number 22-13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789687B-5A19-4910-B45E-BBC8A731DA5B}"/>
              </a:ext>
            </a:extLst>
          </p:cNvPr>
          <p:cNvGrpSpPr/>
          <p:nvPr/>
        </p:nvGrpSpPr>
        <p:grpSpPr>
          <a:xfrm>
            <a:off x="838200" y="2495550"/>
            <a:ext cx="7498080" cy="1645920"/>
            <a:chOff x="790575" y="2855952"/>
            <a:chExt cx="7820025" cy="209365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195DF7E-A251-43DB-BF2B-550E32C11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0575" y="2902330"/>
              <a:ext cx="7315200" cy="204727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29359E-01BD-4545-AC92-38878D48A3A5}"/>
                </a:ext>
              </a:extLst>
            </p:cNvPr>
            <p:cNvSpPr txBox="1"/>
            <p:nvPr/>
          </p:nvSpPr>
          <p:spPr>
            <a:xfrm>
              <a:off x="990600" y="2855952"/>
              <a:ext cx="1981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dirty="0">
                  <a:solidFill>
                    <a:schemeClr val="tx2"/>
                  </a:solidFill>
                </a:rPr>
                <a:t>Active</a:t>
              </a:r>
            </a:p>
            <a:p>
              <a:pPr algn="r"/>
              <a:r>
                <a:rPr lang="en-US" sz="1400" dirty="0">
                  <a:solidFill>
                    <a:schemeClr val="tx2"/>
                  </a:solidFill>
                </a:rPr>
                <a:t>(To match solar peak)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452159B-5EAB-4FEF-A6C6-54FE52B5039A}"/>
                </a:ext>
              </a:extLst>
            </p:cNvPr>
            <p:cNvSpPr txBox="1"/>
            <p:nvPr/>
          </p:nvSpPr>
          <p:spPr>
            <a:xfrm>
              <a:off x="3657600" y="2855952"/>
              <a:ext cx="1981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dirty="0">
                  <a:solidFill>
                    <a:srgbClr val="00B0F0"/>
                  </a:solidFill>
                </a:rPr>
                <a:t>Passive</a:t>
              </a:r>
            </a:p>
            <a:p>
              <a:pPr algn="r"/>
              <a:r>
                <a:rPr lang="en-US" sz="1400" dirty="0">
                  <a:solidFill>
                    <a:srgbClr val="00B0F0"/>
                  </a:solidFill>
                </a:rPr>
                <a:t>(11 pm off-peak TOU)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15B304C-6EFB-43A4-A30E-F34A8A23ED35}"/>
                </a:ext>
              </a:extLst>
            </p:cNvPr>
            <p:cNvSpPr txBox="1"/>
            <p:nvPr/>
          </p:nvSpPr>
          <p:spPr>
            <a:xfrm>
              <a:off x="6629400" y="2855952"/>
              <a:ext cx="1981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2"/>
                  </a:solidFill>
                </a:rPr>
                <a:t>Active</a:t>
              </a:r>
            </a:p>
            <a:p>
              <a:pPr algn="ctr"/>
              <a:r>
                <a:rPr lang="en-US" sz="1400" dirty="0">
                  <a:solidFill>
                    <a:schemeClr val="tx2"/>
                  </a:solidFill>
                </a:rPr>
                <a:t>(smooth charging load)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40EBE87-2C0E-4EDD-9186-CDD3E02E4F67}"/>
              </a:ext>
            </a:extLst>
          </p:cNvPr>
          <p:cNvSpPr txBox="1"/>
          <p:nvPr/>
        </p:nvSpPr>
        <p:spPr>
          <a:xfrm>
            <a:off x="762000" y="4139238"/>
            <a:ext cx="7086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Source: BMW of North America, 2016 with edits by Smart Electric Power Alliance, 2017 &amp; NYS Department of Public Service, 2022</a:t>
            </a:r>
          </a:p>
        </p:txBody>
      </p:sp>
    </p:spTree>
    <p:extLst>
      <p:ext uri="{BB962C8B-B14F-4D97-AF65-F5344CB8AC3E}">
        <p14:creationId xmlns:p14="http://schemas.microsoft.com/office/powerpoint/2010/main" val="2286437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E9B4-B857-425B-8738-6F337F17D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8201"/>
            <a:ext cx="8229600" cy="8572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Widespread adoption of managed charging required to maximize ratepayer benefits of EVs</a:t>
            </a:r>
            <a:endParaRPr lang="en-US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F509F79-8113-4AEE-AC0D-ABB2D7734E8A}"/>
              </a:ext>
            </a:extLst>
          </p:cNvPr>
          <p:cNvSpPr/>
          <p:nvPr/>
        </p:nvSpPr>
        <p:spPr>
          <a:xfrm>
            <a:off x="1554480" y="4447230"/>
            <a:ext cx="603504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Development of metering standards for managed charging enabling technologies paves the way for a frictionless enrollment process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E56C6B-EE52-4D08-84AD-674CCCDCD9B2}"/>
              </a:ext>
            </a:extLst>
          </p:cNvPr>
          <p:cNvGrpSpPr/>
          <p:nvPr/>
        </p:nvGrpSpPr>
        <p:grpSpPr>
          <a:xfrm>
            <a:off x="222304" y="1472541"/>
            <a:ext cx="8803783" cy="2904608"/>
            <a:chOff x="222304" y="1472541"/>
            <a:chExt cx="8803783" cy="290460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90046FE-2F4F-4423-8DC4-EC4101384A5C}"/>
                </a:ext>
              </a:extLst>
            </p:cNvPr>
            <p:cNvGrpSpPr/>
            <p:nvPr/>
          </p:nvGrpSpPr>
          <p:grpSpPr>
            <a:xfrm>
              <a:off x="222304" y="1472541"/>
              <a:ext cx="1124874" cy="2743200"/>
              <a:chOff x="222304" y="1876861"/>
              <a:chExt cx="1124874" cy="2439738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588A8A48-35CB-449B-A1AD-332B7AD484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0800000">
                <a:off x="1024062" y="1876861"/>
                <a:ext cx="323116" cy="2439738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43E3B0-72A4-477F-9636-5FBB8CECE59D}"/>
                  </a:ext>
                </a:extLst>
              </p:cNvPr>
              <p:cNvSpPr txBox="1"/>
              <p:nvPr/>
            </p:nvSpPr>
            <p:spPr>
              <a:xfrm>
                <a:off x="239516" y="1987881"/>
                <a:ext cx="884111" cy="29042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/>
                  <a:t>1/10/23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5FC2F6-8BF1-4B72-B090-75119B8C8152}"/>
                  </a:ext>
                </a:extLst>
              </p:cNvPr>
              <p:cNvSpPr txBox="1"/>
              <p:nvPr/>
            </p:nvSpPr>
            <p:spPr>
              <a:xfrm>
                <a:off x="222304" y="2536488"/>
                <a:ext cx="884111" cy="29042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/>
                  <a:t>7/14/23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B8325B-6EB3-4EB5-A7AA-85A7F9B300DF}"/>
                  </a:ext>
                </a:extLst>
              </p:cNvPr>
              <p:cNvSpPr txBox="1"/>
              <p:nvPr/>
            </p:nvSpPr>
            <p:spPr>
              <a:xfrm>
                <a:off x="239516" y="3655520"/>
                <a:ext cx="884111" cy="29042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/>
                  <a:t>7/14/24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7A7771-FB36-4E6D-8DC7-1A317C1CD4CF}"/>
                  </a:ext>
                </a:extLst>
              </p:cNvPr>
              <p:cNvSpPr txBox="1"/>
              <p:nvPr/>
            </p:nvSpPr>
            <p:spPr>
              <a:xfrm>
                <a:off x="228479" y="3935270"/>
                <a:ext cx="884111" cy="29042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1600" b="1" dirty="0"/>
                  <a:t>10/1/24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76F3A80-4221-4E5A-AC2D-BFDA5324522F}"/>
                </a:ext>
              </a:extLst>
            </p:cNvPr>
            <p:cNvSpPr txBox="1"/>
            <p:nvPr/>
          </p:nvSpPr>
          <p:spPr>
            <a:xfrm>
              <a:off x="1323429" y="1596356"/>
              <a:ext cx="46261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Joint utilities of New York </a:t>
              </a:r>
              <a:r>
                <a:rPr lang="en-US" sz="1600" b="1" dirty="0">
                  <a:solidFill>
                    <a:srgbClr val="00B0F0"/>
                  </a:solidFill>
                </a:rPr>
                <a:t>proposed testing method </a:t>
              </a:r>
              <a:r>
                <a:rPr lang="en-US" sz="1600" dirty="0"/>
                <a:t>for managed charging enabling technologies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E03BF7A-1A7E-47B8-8804-AEEF8DC53967}"/>
                </a:ext>
              </a:extLst>
            </p:cNvPr>
            <p:cNvSpPr txBox="1"/>
            <p:nvPr/>
          </p:nvSpPr>
          <p:spPr>
            <a:xfrm>
              <a:off x="1323428" y="2220210"/>
              <a:ext cx="48398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/>
                <a:t>Phase One</a:t>
              </a:r>
              <a:r>
                <a:rPr lang="en-US" sz="1600" dirty="0"/>
                <a:t>: establish </a:t>
              </a:r>
              <a:r>
                <a:rPr lang="en-US" sz="1600" b="1" dirty="0">
                  <a:solidFill>
                    <a:srgbClr val="00B0F0"/>
                  </a:solidFill>
                </a:rPr>
                <a:t>eligibility criteria </a:t>
              </a:r>
              <a:r>
                <a:rPr lang="en-US" sz="1600" dirty="0"/>
                <a:t>to determine what equipment will be considered for testing purposes.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1A78B50-6A19-4A02-B79D-D115CA09A2F5}"/>
                </a:ext>
              </a:extLst>
            </p:cNvPr>
            <p:cNvSpPr txBox="1"/>
            <p:nvPr/>
          </p:nvSpPr>
          <p:spPr>
            <a:xfrm>
              <a:off x="1323429" y="3479445"/>
              <a:ext cx="7702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/>
                <a:t>Phase Two</a:t>
              </a:r>
              <a:r>
                <a:rPr lang="en-US" sz="1600" dirty="0"/>
                <a:t>: TSWG will measure &amp; </a:t>
              </a:r>
              <a:r>
                <a:rPr lang="en-US" sz="1600" b="1" dirty="0">
                  <a:solidFill>
                    <a:srgbClr val="00B0F0"/>
                  </a:solidFill>
                </a:rPr>
                <a:t>evaluate the accuracy </a:t>
              </a:r>
              <a:r>
                <a:rPr lang="en-US" sz="1600" dirty="0"/>
                <a:t>of the eligible devices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B0F46FD-820E-492B-ACE0-E654EC404A8A}"/>
                </a:ext>
              </a:extLst>
            </p:cNvPr>
            <p:cNvSpPr txBox="1"/>
            <p:nvPr/>
          </p:nvSpPr>
          <p:spPr>
            <a:xfrm>
              <a:off x="1323429" y="3792374"/>
              <a:ext cx="77026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/>
                <a:t>Phase Three</a:t>
              </a:r>
              <a:r>
                <a:rPr lang="en-US" sz="1600" dirty="0"/>
                <a:t>: TSWG will file </a:t>
              </a:r>
              <a:r>
                <a:rPr lang="en-US" sz="1600" b="1" dirty="0">
                  <a:solidFill>
                    <a:srgbClr val="00B0F0"/>
                  </a:solidFill>
                </a:rPr>
                <a:t>recommendations to establish minimum standards </a:t>
              </a:r>
              <a:r>
                <a:rPr lang="en-US" sz="1600" dirty="0"/>
                <a:t>and specifications for managed charging enabling technologies, for PSC approval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FDFC6F6-55DA-40D3-A9C0-4C008A5E0C5F}"/>
              </a:ext>
            </a:extLst>
          </p:cNvPr>
          <p:cNvSpPr txBox="1"/>
          <p:nvPr/>
        </p:nvSpPr>
        <p:spPr>
          <a:xfrm>
            <a:off x="6606541" y="1685165"/>
            <a:ext cx="2297943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managed charging enabling technologies includes EVSE and onboard vehicle telematics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74739-BAB2-4FC3-8CB8-46A12D5F5403}"/>
              </a:ext>
            </a:extLst>
          </p:cNvPr>
          <p:cNvSpPr txBox="1"/>
          <p:nvPr/>
        </p:nvSpPr>
        <p:spPr>
          <a:xfrm>
            <a:off x="0" y="126465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Technical Standards Working Group to develop metering standards for managed charging enabling tech.</a:t>
            </a:r>
          </a:p>
        </p:txBody>
      </p:sp>
    </p:spTree>
    <p:extLst>
      <p:ext uri="{BB962C8B-B14F-4D97-AF65-F5344CB8AC3E}">
        <p14:creationId xmlns:p14="http://schemas.microsoft.com/office/powerpoint/2010/main" val="317353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Proceeding to Address Barriers to Medium- and Heavy-Duty Electric Vehicle Charging Infrastructure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1378863"/>
            <a:ext cx="40767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Medium- and Heavy-Duty Make-Ready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EEFA36-AA19-4515-9DD1-91AA3FF739A3}"/>
              </a:ext>
            </a:extLst>
          </p:cNvPr>
          <p:cNvSpPr txBox="1"/>
          <p:nvPr/>
        </p:nvSpPr>
        <p:spPr>
          <a:xfrm>
            <a:off x="4648200" y="1378863"/>
            <a:ext cx="4267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 Planning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2251A-599F-48FA-951A-E0980F2DCA31}"/>
              </a:ext>
            </a:extLst>
          </p:cNvPr>
          <p:cNvSpPr txBox="1"/>
          <p:nvPr/>
        </p:nvSpPr>
        <p:spPr>
          <a:xfrm>
            <a:off x="190500" y="1889939"/>
            <a:ext cx="41529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Exact scope to be developed with input from stakeholders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Questions in Initiating Order will gather initial feedback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Will prioritize disadvantaged communities and Clean Air Act nonattainment areas that bear a disproportionate burden of pollution from trucks and buses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59CB6-3130-4B4F-AC1A-9910C7EA9B62}"/>
              </a:ext>
            </a:extLst>
          </p:cNvPr>
          <p:cNvSpPr txBox="1"/>
          <p:nvPr/>
        </p:nvSpPr>
        <p:spPr>
          <a:xfrm>
            <a:off x="4648200" y="1841540"/>
            <a:ext cx="449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Identify high priority utility T&amp;D infrastructure upgrades before issues stemming from capacity needs arise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IDing “hotspots” (existing depot clusters, high traffic destinations) can allow for well placed hubs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Critical for broader adoption of EVs, especially trucks and buses whose chargers can exceed a MW in capacity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2C1058-9B7A-4854-968A-3FE84CCB1361}"/>
              </a:ext>
            </a:extLst>
          </p:cNvPr>
          <p:cNvSpPr/>
          <p:nvPr/>
        </p:nvSpPr>
        <p:spPr>
          <a:xfrm>
            <a:off x="1419014" y="4032231"/>
            <a:ext cx="603504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Comments in case 23-E-0070 due May 15, 2023; Staff to expeditiously issue whitepaper proposals following comments</a:t>
            </a:r>
          </a:p>
        </p:txBody>
      </p:sp>
    </p:spTree>
    <p:extLst>
      <p:ext uri="{BB962C8B-B14F-4D97-AF65-F5344CB8AC3E}">
        <p14:creationId xmlns:p14="http://schemas.microsoft.com/office/powerpoint/2010/main" val="284668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B83D05-E92A-4599-AA89-F26A40BA358B}"/>
              </a:ext>
            </a:extLst>
          </p:cNvPr>
          <p:cNvSpPr/>
          <p:nvPr/>
        </p:nvSpPr>
        <p:spPr>
          <a:xfrm>
            <a:off x="533400" y="2571750"/>
            <a:ext cx="4038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8127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34B2-DFD7-4ACC-AD1B-79BAF7CBE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+mj-lt"/>
              </a:rPr>
              <a:t>Societal benefits of EV Deployments in NY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2FE905-0388-4137-A7A5-55DB4C0CB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352550"/>
            <a:ext cx="4743450" cy="2667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83E209-D8ED-479B-88D0-7CCCD2D68E60}"/>
              </a:ext>
            </a:extLst>
          </p:cNvPr>
          <p:cNvSpPr txBox="1"/>
          <p:nvPr/>
        </p:nvSpPr>
        <p:spPr>
          <a:xfrm>
            <a:off x="5627046" y="1617223"/>
            <a:ext cx="33528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Times New Roman" panose="02020603050405020304" pitchFamily="18" charset="0"/>
              </a:rPr>
              <a:t>Behavioral Modification has highest benefits because smart charging minimizes grid costs.</a:t>
            </a:r>
            <a:endParaRPr lang="en-US" sz="1400" dirty="0">
              <a:latin typeface="+mj-lt"/>
            </a:endParaRP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Avoided gasoline and vehicle O&amp;M expenses drive </a:t>
            </a:r>
            <a:r>
              <a:rPr lang="en-US" sz="1400" dirty="0" err="1">
                <a:latin typeface="+mj-lt"/>
              </a:rPr>
              <a:t>eVMT</a:t>
            </a:r>
            <a:r>
              <a:rPr lang="en-US" sz="1400" dirty="0">
                <a:latin typeface="+mj-lt"/>
              </a:rPr>
              <a:t> Savings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EV adoption lowers the average cost of service, which exerts downward pressure on rates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C35FE25-6E96-47F8-974A-6CF9BB17ED2A}"/>
              </a:ext>
            </a:extLst>
          </p:cNvPr>
          <p:cNvSpPr/>
          <p:nvPr/>
        </p:nvSpPr>
        <p:spPr>
          <a:xfrm>
            <a:off x="304800" y="4324350"/>
            <a:ext cx="693420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state-wide, and regionally in all scenarios</a:t>
            </a:r>
          </a:p>
        </p:txBody>
      </p:sp>
    </p:spTree>
    <p:extLst>
      <p:ext uri="{BB962C8B-B14F-4D97-AF65-F5344CB8AC3E}">
        <p14:creationId xmlns:p14="http://schemas.microsoft.com/office/powerpoint/2010/main" val="676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82D8-26EE-4FB5-A1CC-7CF08E12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6375"/>
            <a:ext cx="9144000" cy="85725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DCFC Project Economics w/Demand Charge Alt.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5A2C77-E75F-4DC9-A7FC-A5ABF131599A}"/>
              </a:ext>
            </a:extLst>
          </p:cNvPr>
          <p:cNvSpPr/>
          <p:nvPr/>
        </p:nvSpPr>
        <p:spPr>
          <a:xfrm>
            <a:off x="7718612" y="4222376"/>
            <a:ext cx="1331259" cy="7147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E16FE5A-8CDE-4823-80FA-797769740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61" y="2821518"/>
            <a:ext cx="7670479" cy="232198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1B93506-D61E-4A7B-9391-B541762D6A30}"/>
              </a:ext>
            </a:extLst>
          </p:cNvPr>
          <p:cNvSpPr txBox="1"/>
          <p:nvPr/>
        </p:nvSpPr>
        <p:spPr>
          <a:xfrm>
            <a:off x="430306" y="887506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Analysis using National Grid rates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984BDC0-F2A6-46C3-A834-A33AC6FE2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551" y="1213135"/>
            <a:ext cx="6208899" cy="16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5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NY’s Nation-Leading Climate Policy</a:t>
            </a:r>
          </a:p>
          <a:p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Leadership &amp; Community Protection Act (CLCPA)</a:t>
            </a:r>
            <a:endParaRPr lang="en-US" sz="2800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5E321A-CA14-45BB-AF77-076256452C49}"/>
              </a:ext>
            </a:extLst>
          </p:cNvPr>
          <p:cNvSpPr txBox="1"/>
          <p:nvPr/>
        </p:nvSpPr>
        <p:spPr>
          <a:xfrm>
            <a:off x="4814205" y="1315670"/>
            <a:ext cx="4024995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Battery &amp; Plug-in Hybrid EVs in NY</a:t>
            </a:r>
          </a:p>
          <a:p>
            <a:r>
              <a:rPr lang="en-US" sz="1200" i="1" dirty="0"/>
              <a:t>Historic and Future Light Duty Vehicle Count Anticipated by ZEV MOU (2025) and CLCPA (2030+)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5EB6E4-1AA7-446A-B552-5246FA4E9154}"/>
              </a:ext>
            </a:extLst>
          </p:cNvPr>
          <p:cNvSpPr txBox="1"/>
          <p:nvPr/>
        </p:nvSpPr>
        <p:spPr>
          <a:xfrm>
            <a:off x="304800" y="1428750"/>
            <a:ext cx="4800600" cy="303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b="1" dirty="0">
                <a:solidFill>
                  <a:srgbClr val="FFC000"/>
                </a:solidFill>
              </a:rPr>
              <a:t>Net Zero GHG emissions by 2050</a:t>
            </a: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40% reduction in GHG emissions by 2030</a:t>
            </a:r>
          </a:p>
          <a:p>
            <a:pPr>
              <a:spcAft>
                <a:spcPts val="300"/>
              </a:spcAft>
            </a:pPr>
            <a:endParaRPr lang="en-US" sz="900" dirty="0"/>
          </a:p>
          <a:p>
            <a:pPr>
              <a:spcAft>
                <a:spcPts val="300"/>
              </a:spcAft>
            </a:pPr>
            <a:r>
              <a:rPr lang="en-US" sz="1600" b="1" dirty="0">
                <a:solidFill>
                  <a:srgbClr val="FFC000"/>
                </a:solidFill>
              </a:rPr>
              <a:t>100% zero-carbon electricity by 2040</a:t>
            </a: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70% renewable electricity by 2030</a:t>
            </a:r>
          </a:p>
          <a:p>
            <a:pPr>
              <a:spcAft>
                <a:spcPts val="300"/>
              </a:spcAft>
            </a:pPr>
            <a:endParaRPr lang="en-US" sz="900" dirty="0">
              <a:solidFill>
                <a:srgbClr val="00B0F0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9,000 MW of offshore wind by 2035</a:t>
            </a: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3,000 MW of energy storage by 2030</a:t>
            </a: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6,000 MW of distributed solar by 2025</a:t>
            </a:r>
          </a:p>
          <a:p>
            <a:pPr>
              <a:spcAft>
                <a:spcPts val="300"/>
              </a:spcAft>
            </a:pPr>
            <a:r>
              <a:rPr lang="en-US" sz="1400" b="1" dirty="0">
                <a:solidFill>
                  <a:srgbClr val="00B0F0"/>
                </a:solidFill>
              </a:rPr>
              <a:t>185 </a:t>
            </a:r>
            <a:r>
              <a:rPr lang="en-US" sz="1400" b="1" dirty="0" err="1">
                <a:solidFill>
                  <a:srgbClr val="00B0F0"/>
                </a:solidFill>
              </a:rPr>
              <a:t>TBtus</a:t>
            </a:r>
            <a:r>
              <a:rPr lang="en-US" sz="1400" b="1" dirty="0">
                <a:solidFill>
                  <a:srgbClr val="00B0F0"/>
                </a:solidFill>
              </a:rPr>
              <a:t> on-site energy efficiency by 2025</a:t>
            </a:r>
          </a:p>
          <a:p>
            <a:pPr>
              <a:spcAft>
                <a:spcPts val="300"/>
              </a:spcAft>
            </a:pPr>
            <a:endParaRPr lang="en-US" sz="900" b="1" dirty="0">
              <a:solidFill>
                <a:srgbClr val="00B0F0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1600" b="1" dirty="0">
                <a:solidFill>
                  <a:srgbClr val="FFC000"/>
                </a:solidFill>
              </a:rPr>
              <a:t>35-40% of benefits to Disadvantaged Communities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8AB612-33F5-4EF0-B51A-BDEB0247670E}"/>
              </a:ext>
            </a:extLst>
          </p:cNvPr>
          <p:cNvSpPr txBox="1"/>
          <p:nvPr/>
        </p:nvSpPr>
        <p:spPr>
          <a:xfrm>
            <a:off x="4663440" y="4138196"/>
            <a:ext cx="44805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800" b="0" i="0" u="none" strike="noStrike" baseline="0" dirty="0">
                <a:latin typeface="Calibri" panose="020F0502020204030204" pitchFamily="34" charset="0"/>
              </a:rPr>
              <a:t>Source: </a:t>
            </a:r>
            <a:r>
              <a:rPr lang="en-US" sz="800" dirty="0">
                <a:latin typeface="Calibri" panose="020F0502020204030204" pitchFamily="34" charset="0"/>
              </a:rPr>
              <a:t>Atlas Public Policy </a:t>
            </a:r>
            <a:r>
              <a:rPr lang="en-US" sz="800" dirty="0" err="1">
                <a:latin typeface="Calibri" panose="020F0502020204030204" pitchFamily="34" charset="0"/>
              </a:rPr>
              <a:t>EValuateNY</a:t>
            </a:r>
            <a:r>
              <a:rPr lang="en-US" sz="800" dirty="0">
                <a:latin typeface="Calibri" panose="020F0502020204030204" pitchFamily="34" charset="0"/>
              </a:rPr>
              <a:t> and </a:t>
            </a:r>
            <a:r>
              <a:rPr lang="en-US" sz="800" b="0" i="0" u="none" strike="noStrike" baseline="0" dirty="0">
                <a:latin typeface="Calibri" panose="020F0502020204030204" pitchFamily="34" charset="0"/>
              </a:rPr>
              <a:t>NYS Climate Action Council Integration Analysis; range of forecasts depicted in 2030</a:t>
            </a:r>
            <a:endParaRPr lang="en-US" sz="8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04BDBA6-881A-4DB9-A11E-347BD08D21C2}"/>
              </a:ext>
            </a:extLst>
          </p:cNvPr>
          <p:cNvSpPr/>
          <p:nvPr/>
        </p:nvSpPr>
        <p:spPr>
          <a:xfrm>
            <a:off x="1943100" y="4461510"/>
            <a:ext cx="525780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Ambitious ZEV growth is required… supporting charging infrastructure deployments is a suitable role for the utilities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D870AEDC-286C-4EAA-9171-F453677C5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589066"/>
              </p:ext>
            </p:extLst>
          </p:nvPr>
        </p:nvGraphicFramePr>
        <p:xfrm>
          <a:off x="4769302" y="1977390"/>
          <a:ext cx="411480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0A73-5C13-4BBD-8DBD-DF249B45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YoY Growth in NYS EV Sales</a:t>
            </a:r>
            <a:endParaRPr lang="en-US" sz="3600" dirty="0"/>
          </a:p>
        </p:txBody>
      </p:sp>
      <p:pic>
        <p:nvPicPr>
          <p:cNvPr id="1025" name="Picture 1" descr="Cumulative Charging Ports">
            <a:extLst>
              <a:ext uri="{FF2B5EF4-FFF2-40B4-BE49-F238E27FC236}">
                <a16:creationId xmlns:a16="http://schemas.microsoft.com/office/drawing/2014/main" id="{C59C6F68-68D5-4350-872E-D74FAB353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465" y="1180529"/>
            <a:ext cx="3559488" cy="257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E5804C-62F8-46F4-B281-5C7B99534CB1}"/>
              </a:ext>
            </a:extLst>
          </p:cNvPr>
          <p:cNvSpPr/>
          <p:nvPr/>
        </p:nvSpPr>
        <p:spPr>
          <a:xfrm>
            <a:off x="1097280" y="4316599"/>
            <a:ext cx="694944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~60% of EVs Downstate, significant increase in charging throughout NYS needed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BE8BC0C-54ED-4020-880A-277B50A71C21}"/>
              </a:ext>
            </a:extLst>
          </p:cNvPr>
          <p:cNvGrpSpPr/>
          <p:nvPr/>
        </p:nvGrpSpPr>
        <p:grpSpPr>
          <a:xfrm>
            <a:off x="348047" y="1063625"/>
            <a:ext cx="4588898" cy="3139565"/>
            <a:chOff x="348047" y="1063625"/>
            <a:chExt cx="4588898" cy="313956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F8FCCDD-2BA8-4F34-809D-5015BF69E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8047" y="1063625"/>
              <a:ext cx="4588898" cy="313956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FE59AC-6630-4A73-B395-73FAD83E80F7}"/>
                </a:ext>
              </a:extLst>
            </p:cNvPr>
            <p:cNvSpPr txBox="1"/>
            <p:nvPr/>
          </p:nvSpPr>
          <p:spPr>
            <a:xfrm>
              <a:off x="4315966" y="1274123"/>
              <a:ext cx="54864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4/2/23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05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54BA-5EC6-47FE-AF17-0F4E8C64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71" y="325599"/>
            <a:ext cx="8189259" cy="8572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2D73"/>
                </a:solidFill>
              </a:rPr>
              <a:t>Range anxiety &amp; public charging make up 4 of top 5 concerns citied by potential EV buyers in the US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A4E0D-52EC-48A1-A1E0-D56AB819B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7401" y="1587247"/>
            <a:ext cx="3814015" cy="2581731"/>
          </a:xfrm>
        </p:spPr>
        <p:txBody>
          <a:bodyPr>
            <a:normAutofit fontScale="92500"/>
          </a:bodyPr>
          <a:lstStyle/>
          <a:p>
            <a:pPr marL="182880" indent="-182880">
              <a:spcBef>
                <a:spcPts val="1200"/>
              </a:spcBef>
            </a:pPr>
            <a:r>
              <a:rPr lang="en-US" sz="1600" dirty="0"/>
              <a:t>$65,000 BEV median price in 2022… ~$16,000 premium over sales weighted average new car price in 2022.</a:t>
            </a:r>
            <a:r>
              <a:rPr lang="en-US" sz="1600" baseline="30000" dirty="0"/>
              <a:t>1</a:t>
            </a:r>
          </a:p>
          <a:p>
            <a:pPr marL="182880" indent="-182880">
              <a:spcBef>
                <a:spcPts val="1200"/>
              </a:spcBef>
            </a:pPr>
            <a:r>
              <a:rPr lang="en-US" sz="1600" dirty="0"/>
              <a:t>47% of US consumers expect</a:t>
            </a:r>
            <a:r>
              <a:rPr lang="en-US" sz="1600" baseline="30000" dirty="0"/>
              <a:t>2</a:t>
            </a:r>
            <a:r>
              <a:rPr lang="en-US" sz="1600" dirty="0"/>
              <a:t> range &gt;400 miles… 2022 sales weighted range for new EVs was 305 miles.</a:t>
            </a:r>
            <a:r>
              <a:rPr lang="en-US" sz="1600" baseline="30000" dirty="0"/>
              <a:t>1</a:t>
            </a:r>
          </a:p>
          <a:p>
            <a:pPr marL="182880" indent="-182880">
              <a:spcBef>
                <a:spcPts val="1200"/>
              </a:spcBef>
            </a:pPr>
            <a:r>
              <a:rPr lang="en-US" sz="1600" dirty="0"/>
              <a:t>Range anxiety and lack of public charging infrastructure were top 2 concerns in 2022 Deloitte survey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21BF05-4701-46A8-8CF2-E40971405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117033"/>
              </p:ext>
            </p:extLst>
          </p:nvPr>
        </p:nvGraphicFramePr>
        <p:xfrm>
          <a:off x="48119" y="1656011"/>
          <a:ext cx="5221706" cy="257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A21DD2D-E272-434A-8812-8C6603659311}"/>
              </a:ext>
            </a:extLst>
          </p:cNvPr>
          <p:cNvSpPr/>
          <p:nvPr/>
        </p:nvSpPr>
        <p:spPr>
          <a:xfrm>
            <a:off x="134749" y="1275563"/>
            <a:ext cx="51350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Greatest concern regarding BEVs: US Consumers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Deloitte: 2023 Global Automotive Consumer Survey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25AF7-0A2B-45E2-93A6-DC6690287851}"/>
              </a:ext>
            </a:extLst>
          </p:cNvPr>
          <p:cNvSpPr txBox="1"/>
          <p:nvPr/>
        </p:nvSpPr>
        <p:spPr>
          <a:xfrm>
            <a:off x="293370" y="4734364"/>
            <a:ext cx="83294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1 – BNEF, “New EV Models Catalyze Stalled US Market”, March 2, 2023</a:t>
            </a:r>
          </a:p>
          <a:p>
            <a:r>
              <a:rPr lang="en-US" sz="1000" dirty="0"/>
              <a:t>2 – Deloitte survey Q: How much driving range would a fully charged all-battery electric vehicle need to have in order for you to consider acquiring one?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4713B7-2011-4F4C-A24B-2D7A76FBF3E1}"/>
              </a:ext>
            </a:extLst>
          </p:cNvPr>
          <p:cNvSpPr/>
          <p:nvPr/>
        </p:nvSpPr>
        <p:spPr>
          <a:xfrm>
            <a:off x="1147034" y="4194679"/>
            <a:ext cx="6849932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Increased charging station availability and vehicle range can help boost EV adoption while auto market continues to roll out more affordable BEV models</a:t>
            </a:r>
          </a:p>
        </p:txBody>
      </p:sp>
    </p:spTree>
    <p:extLst>
      <p:ext uri="{BB962C8B-B14F-4D97-AF65-F5344CB8AC3E}">
        <p14:creationId xmlns:p14="http://schemas.microsoft.com/office/powerpoint/2010/main" val="28370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3FA2D49-A919-4AE1-A243-47F0409367DC}"/>
              </a:ext>
            </a:extLst>
          </p:cNvPr>
          <p:cNvGrpSpPr/>
          <p:nvPr/>
        </p:nvGrpSpPr>
        <p:grpSpPr>
          <a:xfrm>
            <a:off x="222815" y="4658964"/>
            <a:ext cx="5023469" cy="365760"/>
            <a:chOff x="222815" y="4658964"/>
            <a:chExt cx="5023469" cy="365760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24C88FA-1C8E-48E2-91C7-A59C20A91920}"/>
                </a:ext>
              </a:extLst>
            </p:cNvPr>
            <p:cNvSpPr txBox="1"/>
            <p:nvPr/>
          </p:nvSpPr>
          <p:spPr>
            <a:xfrm>
              <a:off x="222815" y="4658964"/>
              <a:ext cx="1463040" cy="365760"/>
            </a:xfrm>
            <a:prstGeom prst="rect">
              <a:avLst/>
            </a:prstGeom>
            <a:solidFill>
              <a:srgbClr val="0070C0"/>
            </a:solidFill>
            <a:ln w="28575">
              <a:solidFill>
                <a:srgbClr val="0070C0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b="0" i="0" u="none" strike="noStrike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Make Ready</a:t>
              </a:r>
            </a:p>
            <a:p>
              <a:pPr algn="ctr"/>
              <a:r>
                <a:rPr lang="en-US" sz="12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r>
                <a:rPr lang="en-US" sz="1200" b="0" i="0" u="none" strike="noStrike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8-E-0138</a:t>
              </a:r>
              <a:endParaRPr lang="en-US" sz="12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0D22BB3-5C89-4FFE-9A27-9596049E28FB}"/>
                </a:ext>
              </a:extLst>
            </p:cNvPr>
            <p:cNvSpPr txBox="1"/>
            <p:nvPr/>
          </p:nvSpPr>
          <p:spPr>
            <a:xfrm>
              <a:off x="1793602" y="4658964"/>
              <a:ext cx="1790455" cy="365760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Managed Charging &amp; TOU</a:t>
              </a:r>
            </a:p>
            <a:p>
              <a:pPr algn="ctr"/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18-E-0138, 18-E-0206</a:t>
              </a:r>
              <a:endParaRPr lang="en-US" sz="12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AAB469C-D934-4DD3-B874-C1DE0CF9866A}"/>
                </a:ext>
              </a:extLst>
            </p:cNvPr>
            <p:cNvSpPr txBox="1"/>
            <p:nvPr/>
          </p:nvSpPr>
          <p:spPr>
            <a:xfrm>
              <a:off x="3691804" y="4658964"/>
              <a:ext cx="1554480" cy="365760"/>
            </a:xfrm>
            <a:prstGeom prst="rect">
              <a:avLst/>
            </a:prstGeom>
            <a:solidFill>
              <a:schemeClr val="accent6"/>
            </a:solidFill>
            <a:ln w="28575">
              <a:solidFill>
                <a:schemeClr val="accent6"/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Demand Charge Alt.</a:t>
              </a:r>
            </a:p>
            <a:p>
              <a:pPr algn="ctr"/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18-E-0138, 22-E-0236</a:t>
              </a:r>
              <a:endParaRPr lang="en-US" sz="1200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A6F4C1A1-3B13-4AEF-A173-A43B44FBF31F}"/>
              </a:ext>
            </a:extLst>
          </p:cNvPr>
          <p:cNvSpPr txBox="1"/>
          <p:nvPr/>
        </p:nvSpPr>
        <p:spPr>
          <a:xfrm>
            <a:off x="186116" y="308678"/>
            <a:ext cx="86530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timeline for EV proceedings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293C7F6-4B6D-48E2-9E2D-1282BB3E84D2}"/>
              </a:ext>
            </a:extLst>
          </p:cNvPr>
          <p:cNvGrpSpPr/>
          <p:nvPr/>
        </p:nvGrpSpPr>
        <p:grpSpPr>
          <a:xfrm>
            <a:off x="-1388285" y="1030822"/>
            <a:ext cx="10058400" cy="3674650"/>
            <a:chOff x="-1388285" y="1030822"/>
            <a:chExt cx="10058400" cy="367465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D22376C-1FBF-4934-A335-249D8717E6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27398" y="1966824"/>
              <a:ext cx="0" cy="109728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FFBC2B0-9E45-45D5-AB43-3EF3FCB8F13B}"/>
                </a:ext>
              </a:extLst>
            </p:cNvPr>
            <p:cNvGrpSpPr/>
            <p:nvPr/>
          </p:nvGrpSpPr>
          <p:grpSpPr>
            <a:xfrm>
              <a:off x="-1388285" y="1030822"/>
              <a:ext cx="10058400" cy="3674650"/>
              <a:chOff x="-990600" y="980020"/>
              <a:chExt cx="10058400" cy="3674650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F6F15DC-6F1C-4FC0-891D-110E1FF97184}"/>
                  </a:ext>
                </a:extLst>
              </p:cNvPr>
              <p:cNvSpPr txBox="1"/>
              <p:nvPr/>
            </p:nvSpPr>
            <p:spPr>
              <a:xfrm>
                <a:off x="7112992" y="3317276"/>
                <a:ext cx="1905001" cy="101566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Order establishing Framework for Alternatives to Traditional Demand-Based Rate Structures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1/19/2023</a:t>
                </a:r>
                <a:endParaRPr lang="en-US" sz="1200"/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5195C480-6793-47BD-80FB-661215F8CF90}"/>
                  </a:ext>
                </a:extLst>
              </p:cNvPr>
              <p:cNvCxnSpPr/>
              <p:nvPr/>
            </p:nvCxnSpPr>
            <p:spPr>
              <a:xfrm flipV="1">
                <a:off x="6638858" y="3003673"/>
                <a:ext cx="0" cy="54864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0637B51-B14C-42F9-8F37-81255CF1FF27}"/>
                  </a:ext>
                </a:extLst>
              </p:cNvPr>
              <p:cNvCxnSpPr/>
              <p:nvPr/>
            </p:nvCxnSpPr>
            <p:spPr>
              <a:xfrm flipV="1">
                <a:off x="4124258" y="3003673"/>
                <a:ext cx="0" cy="54864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7AF16191-03EE-4098-BEDE-C9CF59670B97}"/>
                  </a:ext>
                </a:extLst>
              </p:cNvPr>
              <p:cNvCxnSpPr/>
              <p:nvPr/>
            </p:nvCxnSpPr>
            <p:spPr>
              <a:xfrm flipV="1">
                <a:off x="2133600" y="3038155"/>
                <a:ext cx="0" cy="385067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4FA63B9E-73C7-423D-B731-5BB334AFA44C}"/>
                  </a:ext>
                </a:extLst>
              </p:cNvPr>
              <p:cNvCxnSpPr/>
              <p:nvPr/>
            </p:nvCxnSpPr>
            <p:spPr>
              <a:xfrm flipV="1">
                <a:off x="5191058" y="2591972"/>
                <a:ext cx="0" cy="385067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F6C1090-FC9F-49E3-9535-DE5D4EEA6790}"/>
                  </a:ext>
                </a:extLst>
              </p:cNvPr>
              <p:cNvCxnSpPr/>
              <p:nvPr/>
            </p:nvCxnSpPr>
            <p:spPr>
              <a:xfrm flipV="1">
                <a:off x="5876858" y="3003674"/>
                <a:ext cx="0" cy="54864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DD81E2EA-2294-4F1C-8D8B-07E6D6F6C92C}"/>
                  </a:ext>
                </a:extLst>
              </p:cNvPr>
              <p:cNvCxnSpPr/>
              <p:nvPr/>
            </p:nvCxnSpPr>
            <p:spPr>
              <a:xfrm flipV="1">
                <a:off x="1457258" y="2564044"/>
                <a:ext cx="0" cy="38506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883DA32-BF6E-48F1-AE07-12D36AC9990C}"/>
                  </a:ext>
                </a:extLst>
              </p:cNvPr>
              <p:cNvCxnSpPr/>
              <p:nvPr/>
            </p:nvCxnSpPr>
            <p:spPr>
              <a:xfrm flipV="1">
                <a:off x="3514658" y="2546474"/>
                <a:ext cx="0" cy="4572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71F6978-612A-4175-AB20-A3958D2510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12734" y="1783412"/>
                <a:ext cx="0" cy="122026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C4B9D84-1125-4B23-AAF6-15A838F2510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12992" y="2991521"/>
                <a:ext cx="10614" cy="773847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510510-D33F-4696-91DA-8CC81FD9C0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8458" y="2618607"/>
                <a:ext cx="0" cy="38506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B9ED28-D39F-4805-AAA4-74846962ECC3}"/>
                  </a:ext>
                </a:extLst>
              </p:cNvPr>
              <p:cNvSpPr txBox="1"/>
              <p:nvPr/>
            </p:nvSpPr>
            <p:spPr>
              <a:xfrm>
                <a:off x="1076258" y="2097283"/>
                <a:ext cx="1188720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Order Initiating Proceeding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4/24/2018</a:t>
                </a:r>
                <a:endParaRPr lang="en-US" sz="120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1EA1CEA-10F5-45D9-B6A4-DF6C091E36AF}"/>
                  </a:ext>
                </a:extLst>
              </p:cNvPr>
              <p:cNvSpPr txBox="1"/>
              <p:nvPr/>
            </p:nvSpPr>
            <p:spPr>
              <a:xfrm>
                <a:off x="2926080" y="1912617"/>
                <a:ext cx="1143000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Make Ready Program (MRP) Whitepaper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1/13/2020</a:t>
                </a:r>
                <a:r>
                  <a:rPr lang="en-US" sz="1200">
                    <a:effectLst/>
                  </a:rPr>
                  <a:t> </a:t>
                </a:r>
                <a:endParaRPr lang="en-US" sz="120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B636E9-0BA9-4324-B987-AA1AC0CE7910}"/>
                  </a:ext>
                </a:extLst>
              </p:cNvPr>
              <p:cNvSpPr txBox="1"/>
              <p:nvPr/>
            </p:nvSpPr>
            <p:spPr>
              <a:xfrm>
                <a:off x="3226796" y="3454341"/>
                <a:ext cx="1524000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Order Establishing Make-Ready Program and Other Programs</a:t>
                </a:r>
                <a:endParaRPr lang="en-US" sz="1200" b="0" i="0" u="none" strike="noStrike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7/16/2020</a:t>
                </a:r>
                <a:endParaRPr lang="en-US" sz="120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BF86BD2-ECB9-4CA1-90E9-035773A9ECE8}"/>
                  </a:ext>
                </a:extLst>
              </p:cNvPr>
              <p:cNvSpPr txBox="1"/>
              <p:nvPr/>
            </p:nvSpPr>
            <p:spPr>
              <a:xfrm>
                <a:off x="4352858" y="2097283"/>
                <a:ext cx="1592319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Utilities File Managed Charging Proposals</a:t>
                </a:r>
                <a:endParaRPr lang="en-US" sz="1200" b="0" i="0" u="none" strike="noStrike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6/4/2021</a:t>
                </a:r>
                <a:endParaRPr lang="en-US" sz="120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B04E8FD-B623-4217-8711-253CF4CBA43F}"/>
                  </a:ext>
                </a:extLst>
              </p:cNvPr>
              <p:cNvSpPr txBox="1"/>
              <p:nvPr/>
            </p:nvSpPr>
            <p:spPr>
              <a:xfrm>
                <a:off x="4871018" y="3325640"/>
                <a:ext cx="1005840" cy="8229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Demand Charge Alt. Legislation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12/31/2021</a:t>
                </a:r>
                <a:endParaRPr lang="en-US" sz="120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3CF4E32-4C96-4DAD-A383-A9E45C552E99}"/>
                  </a:ext>
                </a:extLst>
              </p:cNvPr>
              <p:cNvSpPr txBox="1"/>
              <p:nvPr/>
            </p:nvSpPr>
            <p:spPr>
              <a:xfrm>
                <a:off x="4318174" y="980020"/>
                <a:ext cx="2194560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Orders Approving Managed Charging Programs and Modifications to MRP Program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7/14/2022</a:t>
                </a:r>
                <a:endParaRPr lang="en-US" sz="120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BECF7D8-B2DD-4A4B-8FAD-1BAD07C6B91E}"/>
                  </a:ext>
                </a:extLst>
              </p:cNvPr>
              <p:cNvSpPr txBox="1"/>
              <p:nvPr/>
            </p:nvSpPr>
            <p:spPr>
              <a:xfrm>
                <a:off x="5986926" y="3454341"/>
                <a:ext cx="1005840" cy="12003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Notice Commencing Make-Ready Midpoint Review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8/30/2022</a:t>
                </a:r>
                <a:r>
                  <a:rPr lang="en-US" sz="1200">
                    <a:effectLst/>
                  </a:rPr>
                  <a:t> </a:t>
                </a:r>
                <a:endParaRPr lang="en-US" sz="1200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A0B750C-5CEE-456D-B2DB-2E886ED6FB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91258" y="1939623"/>
                <a:ext cx="0" cy="109728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1874C2C-FF6A-4EF8-90A4-0FF75F97AF5B}"/>
                  </a:ext>
                </a:extLst>
              </p:cNvPr>
              <p:cNvSpPr txBox="1"/>
              <p:nvPr/>
            </p:nvSpPr>
            <p:spPr>
              <a:xfrm>
                <a:off x="7248458" y="2097283"/>
                <a:ext cx="1447800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MRP Midpoint Review Whitepaper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3/1/2023</a:t>
                </a:r>
                <a:r>
                  <a:rPr lang="en-US" sz="1200">
                    <a:effectLst/>
                  </a:rPr>
                  <a:t> </a:t>
                </a:r>
                <a:endParaRPr lang="en-US" sz="12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D319119-4B12-43C1-ACC7-43EC89B605B5}"/>
                  </a:ext>
                </a:extLst>
              </p:cNvPr>
              <p:cNvSpPr txBox="1"/>
              <p:nvPr/>
            </p:nvSpPr>
            <p:spPr>
              <a:xfrm>
                <a:off x="977198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2018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1CEB51F-29ED-4EE6-8021-8B533AD6049E}"/>
                  </a:ext>
                </a:extLst>
              </p:cNvPr>
              <p:cNvSpPr txBox="1"/>
              <p:nvPr/>
            </p:nvSpPr>
            <p:spPr>
              <a:xfrm>
                <a:off x="2178899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2019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06E281E-5430-499D-9620-8D1C4DEBF50A}"/>
                  </a:ext>
                </a:extLst>
              </p:cNvPr>
              <p:cNvSpPr txBox="1"/>
              <p:nvPr/>
            </p:nvSpPr>
            <p:spPr>
              <a:xfrm>
                <a:off x="3380600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2020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2C1CDDF-67C6-42BA-8250-07697F189C4E}"/>
                  </a:ext>
                </a:extLst>
              </p:cNvPr>
              <p:cNvSpPr txBox="1"/>
              <p:nvPr/>
            </p:nvSpPr>
            <p:spPr>
              <a:xfrm>
                <a:off x="4582301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2021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7526CA8-9A50-4CDF-BB93-15E786E40D3E}"/>
                  </a:ext>
                </a:extLst>
              </p:cNvPr>
              <p:cNvSpPr txBox="1"/>
              <p:nvPr/>
            </p:nvSpPr>
            <p:spPr>
              <a:xfrm>
                <a:off x="5784002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2022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AD6E7B8-AE0A-4519-9B62-9C8EFC793817}"/>
                  </a:ext>
                </a:extLst>
              </p:cNvPr>
              <p:cNvSpPr txBox="1"/>
              <p:nvPr/>
            </p:nvSpPr>
            <p:spPr>
              <a:xfrm>
                <a:off x="6985705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2023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5DCBA61-FAC4-47FC-BD04-E7457CA3B730}"/>
                  </a:ext>
                </a:extLst>
              </p:cNvPr>
              <p:cNvSpPr txBox="1"/>
              <p:nvPr/>
            </p:nvSpPr>
            <p:spPr>
              <a:xfrm>
                <a:off x="969578" y="2896994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41498AF-2177-47AD-80E8-043D52308AB5}"/>
                  </a:ext>
                </a:extLst>
              </p:cNvPr>
              <p:cNvSpPr txBox="1"/>
              <p:nvPr/>
            </p:nvSpPr>
            <p:spPr>
              <a:xfrm>
                <a:off x="8162858" y="2896994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37EE0F1-0A6B-4474-82DE-47AF35933E22}"/>
                  </a:ext>
                </a:extLst>
              </p:cNvPr>
              <p:cNvSpPr txBox="1"/>
              <p:nvPr/>
            </p:nvSpPr>
            <p:spPr>
              <a:xfrm>
                <a:off x="8048558" y="2991521"/>
                <a:ext cx="548640" cy="27699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/>
                  <a:t>2024</a:t>
                </a:r>
              </a:p>
            </p:txBody>
          </p:sp>
          <p:graphicFrame>
            <p:nvGraphicFramePr>
              <p:cNvPr id="42" name="Chart 41">
                <a:extLst>
                  <a:ext uri="{FF2B5EF4-FFF2-40B4-BE49-F238E27FC236}">
                    <a16:creationId xmlns:a16="http://schemas.microsoft.com/office/drawing/2014/main" id="{B6383BD6-BDC4-485B-9442-06E39CC07B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3130604"/>
                  </p:ext>
                </p:extLst>
              </p:nvPr>
            </p:nvGraphicFramePr>
            <p:xfrm>
              <a:off x="-990600" y="2835082"/>
              <a:ext cx="10058400" cy="3206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8FD018B-9B4B-4FA6-BE30-F95197308FC5}"/>
                  </a:ext>
                </a:extLst>
              </p:cNvPr>
              <p:cNvSpPr txBox="1"/>
              <p:nvPr/>
            </p:nvSpPr>
            <p:spPr>
              <a:xfrm>
                <a:off x="939098" y="2896994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4E6508B-B58C-477C-9866-96E4D0494997}"/>
                  </a:ext>
                </a:extLst>
              </p:cNvPr>
              <p:cNvSpPr txBox="1"/>
              <p:nvPr/>
            </p:nvSpPr>
            <p:spPr>
              <a:xfrm>
                <a:off x="8178098" y="2896994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AE25D8F-C20E-4655-8C8F-85E28314575F}"/>
                  </a:ext>
                </a:extLst>
              </p:cNvPr>
              <p:cNvSpPr txBox="1"/>
              <p:nvPr/>
            </p:nvSpPr>
            <p:spPr>
              <a:xfrm>
                <a:off x="1457258" y="3325639"/>
                <a:ext cx="1638159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Order Directing Tariff Revisions for TOU rates</a:t>
                </a:r>
              </a:p>
              <a:p>
                <a:r>
                  <a:rPr lang="en-US" sz="12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11/15/2018</a:t>
                </a:r>
                <a:endParaRPr lang="en-US" sz="120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83444FF-6EB3-4F77-A824-379FC005FC8A}"/>
                  </a:ext>
                </a:extLst>
              </p:cNvPr>
              <p:cNvSpPr txBox="1"/>
              <p:nvPr/>
            </p:nvSpPr>
            <p:spPr>
              <a:xfrm>
                <a:off x="6648381" y="1313666"/>
                <a:ext cx="1814019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Demand Charge Alternatives Whitepaper</a:t>
                </a:r>
              </a:p>
              <a:p>
                <a:r>
                  <a:rPr lang="en-US" sz="1200" b="0" i="0" u="none" strike="noStrike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9/26/2022</a:t>
                </a:r>
                <a:r>
                  <a:rPr lang="en-US" sz="1200"/>
                  <a:t> </a:t>
                </a: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76E24F7-4648-45AA-8801-430C61CFB844}"/>
                </a:ext>
              </a:extLst>
            </p:cNvPr>
            <p:cNvSpPr txBox="1"/>
            <p:nvPr/>
          </p:nvSpPr>
          <p:spPr>
            <a:xfrm>
              <a:off x="1038827" y="1330454"/>
              <a:ext cx="13716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Per Plug Incentive Program Order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/07/2019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1539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116" y="308678"/>
            <a:ext cx="86530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Make-Ready Order Adopted July 16, 2020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050" y="1098400"/>
            <a:ext cx="4206240" cy="36163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$701 million budget; $206 million dedicated to disadvantaged communities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Supports 850,000 ZEVs by 2025 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&gt;50,000 L2 and 1,500 DCFC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Fleet Assessment Service to aide fleet owners with site feasibility and rate analysis  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$85 million dedicated to prize competitions for disadvantaged communities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$34 million for other MHDV make-ready programs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96C5D56-C002-45CD-9560-D16135814E42}"/>
              </a:ext>
            </a:extLst>
          </p:cNvPr>
          <p:cNvGrpSpPr/>
          <p:nvPr/>
        </p:nvGrpSpPr>
        <p:grpSpPr>
          <a:xfrm>
            <a:off x="4672754" y="1021893"/>
            <a:ext cx="4297680" cy="2560320"/>
            <a:chOff x="4672754" y="928756"/>
            <a:chExt cx="4431782" cy="263878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49D278-320C-4CB2-9349-AAC00A1C5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4895" y="1290577"/>
              <a:ext cx="4206240" cy="1880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EE540CE-E36C-468C-99D2-ED4EDA59204A}"/>
                </a:ext>
              </a:extLst>
            </p:cNvPr>
            <p:cNvSpPr txBox="1"/>
            <p:nvPr/>
          </p:nvSpPr>
          <p:spPr>
            <a:xfrm>
              <a:off x="4672754" y="3198208"/>
              <a:ext cx="44317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Source: Joint Utilities of New York, November 18, 2022, EV Make-Ready Program Midpoint Review Technical Conference (image modified by DPS Staff).</a:t>
              </a:r>
            </a:p>
            <a:p>
              <a:endParaRPr lang="en-US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87D02E-70E7-4667-A213-FF75051069E7}"/>
                </a:ext>
              </a:extLst>
            </p:cNvPr>
            <p:cNvSpPr txBox="1"/>
            <p:nvPr/>
          </p:nvSpPr>
          <p:spPr>
            <a:xfrm>
              <a:off x="4865191" y="928756"/>
              <a:ext cx="4084226" cy="323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lvl="1">
                <a:spcAft>
                  <a:spcPts val="600"/>
                </a:spcAft>
              </a:pPr>
              <a:r>
                <a:rPr lang="en-US" sz="1500" b="1">
                  <a:latin typeface="Arial" panose="020B0604020202020204" pitchFamily="34" charset="0"/>
                  <a:cs typeface="Arial" panose="020B0604020202020204" pitchFamily="34" charset="0"/>
                </a:rPr>
                <a:t>EV Make-Ready Program Eligible Costs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5975747-AFAE-49F7-81D9-136E0F67BB1F}"/>
              </a:ext>
            </a:extLst>
          </p:cNvPr>
          <p:cNvSpPr txBox="1"/>
          <p:nvPr/>
        </p:nvSpPr>
        <p:spPr>
          <a:xfrm>
            <a:off x="4672754" y="3575478"/>
            <a:ext cx="4503420" cy="86177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Three incentive tiers for eligible costs: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Up to 100% - chargers serving disadvantaged communities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Up to 90% public non-proprietary chargers 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Up to 50% - private access or proprietary chargers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9CC13DE-6D25-4443-82CA-B7F1B01F933D}"/>
              </a:ext>
            </a:extLst>
          </p:cNvPr>
          <p:cNvSpPr/>
          <p:nvPr/>
        </p:nvSpPr>
        <p:spPr>
          <a:xfrm>
            <a:off x="2057400" y="4476750"/>
            <a:ext cx="548640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Staff proposed increasing budget to $1.1 billion following the midpoint review on March 1, 2023 … Comments due May 15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59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3 &#10;Charging &#10;Demand &#10;Market &#10;pull &#10;Coverage &#10;Infrastructure &#10;Utilization &#10;Gap &#10;PEV Market Share ">
            <a:extLst>
              <a:ext uri="{FF2B5EF4-FFF2-40B4-BE49-F238E27FC236}">
                <a16:creationId xmlns:a16="http://schemas.microsoft.com/office/drawing/2014/main" id="{2FF675C0-CF6C-48FA-AD51-F275110F3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67" y="1273624"/>
            <a:ext cx="5012803" cy="270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21E670-6486-4059-B141-01914058ADCC}"/>
              </a:ext>
            </a:extLst>
          </p:cNvPr>
          <p:cNvSpPr txBox="1"/>
          <p:nvPr/>
        </p:nvSpPr>
        <p:spPr>
          <a:xfrm>
            <a:off x="304800" y="438150"/>
            <a:ext cx="853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sz="2400" b="1" dirty="0">
                <a:solidFill>
                  <a:srgbClr val="002D73"/>
                </a:solidFill>
                <a:latin typeface="Arial"/>
                <a:cs typeface="Arial"/>
              </a:rPr>
              <a:t>Charging demand per EV declines as EV adoption grows</a:t>
            </a:r>
            <a:endParaRPr lang="en-US" sz="2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816410B-DF90-48D5-849A-BB5542B85D2A}"/>
              </a:ext>
            </a:extLst>
          </p:cNvPr>
          <p:cNvSpPr/>
          <p:nvPr/>
        </p:nvSpPr>
        <p:spPr>
          <a:xfrm>
            <a:off x="1485898" y="4324350"/>
            <a:ext cx="5669973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Make-Ready Program size tied to charging demand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DFDF3D-4EBA-47C1-8818-C8F51C96768A}"/>
              </a:ext>
            </a:extLst>
          </p:cNvPr>
          <p:cNvSpPr txBox="1"/>
          <p:nvPr/>
        </p:nvSpPr>
        <p:spPr>
          <a:xfrm>
            <a:off x="771124" y="3971151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source: NREL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E81E0D65-6786-4981-8462-D213FAD41693}"/>
              </a:ext>
            </a:extLst>
          </p:cNvPr>
          <p:cNvSpPr txBox="1">
            <a:spLocks/>
          </p:cNvSpPr>
          <p:nvPr/>
        </p:nvSpPr>
        <p:spPr>
          <a:xfrm>
            <a:off x="5168670" y="1464605"/>
            <a:ext cx="3819463" cy="24787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1400" dirty="0"/>
              <a:t>Charging infrastructure requirements per vehicles is higher when PEV share is low because the market needs a minimum geographic distribution of chargers</a:t>
            </a:r>
          </a:p>
          <a:p>
            <a:pPr>
              <a:spcBef>
                <a:spcPts val="1200"/>
              </a:spcBef>
            </a:pPr>
            <a:r>
              <a:rPr lang="en-US" sz="1400" dirty="0"/>
              <a:t>As PEV share increase, utilization of the existing infrastructure increases along with additional new chargers</a:t>
            </a:r>
          </a:p>
          <a:p>
            <a:pPr>
              <a:spcBef>
                <a:spcPts val="1200"/>
              </a:spcBef>
            </a:pPr>
            <a:r>
              <a:rPr lang="en-US" sz="1400" dirty="0"/>
              <a:t>Charging demand falls below coverage demand when EV adoption is low</a:t>
            </a:r>
          </a:p>
        </p:txBody>
      </p:sp>
    </p:spTree>
    <p:extLst>
      <p:ext uri="{BB962C8B-B14F-4D97-AF65-F5344CB8AC3E}">
        <p14:creationId xmlns:p14="http://schemas.microsoft.com/office/powerpoint/2010/main" val="251263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FD5EB57-8917-496D-B9A1-D2A76FF17E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187871"/>
              </p:ext>
            </p:extLst>
          </p:nvPr>
        </p:nvGraphicFramePr>
        <p:xfrm>
          <a:off x="225141" y="1604377"/>
          <a:ext cx="5486400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B78C5B-A7D4-4730-B717-4DFEC89E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9100"/>
            <a:ext cx="9144000" cy="85725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+mj-lt"/>
              </a:rPr>
              <a:t>DCFC economics challenging w/out subsidy given low EV deployments at the start of MRP (2020)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D3933-7C8A-4CCA-9DA6-AB85882EA378}"/>
              </a:ext>
            </a:extLst>
          </p:cNvPr>
          <p:cNvSpPr txBox="1"/>
          <p:nvPr/>
        </p:nvSpPr>
        <p:spPr>
          <a:xfrm>
            <a:off x="1425825" y="2202418"/>
            <a:ext cx="102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Appr. Investment Grade IRR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4488936-1CE2-40CF-8854-17BE7872595F}"/>
              </a:ext>
            </a:extLst>
          </p:cNvPr>
          <p:cNvSpPr/>
          <p:nvPr/>
        </p:nvSpPr>
        <p:spPr>
          <a:xfrm>
            <a:off x="1333500" y="4266679"/>
            <a:ext cx="647700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will adapt to changing developer economics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897A2A-940A-4974-9715-C381977879E7}"/>
              </a:ext>
            </a:extLst>
          </p:cNvPr>
          <p:cNvSpPr txBox="1"/>
          <p:nvPr/>
        </p:nvSpPr>
        <p:spPr>
          <a:xfrm>
            <a:off x="5711541" y="1744980"/>
            <a:ext cx="33528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Make-ready support improved economics in 2020 scenarios but Upstate 150kW stations remain poor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NYPA and NYSERDA programs allowed limited access to make-ready program to ensure early investment Upstate</a:t>
            </a:r>
            <a:r>
              <a:rPr lang="en-US" sz="1400" baseline="30000" dirty="0">
                <a:latin typeface="+mj-lt"/>
              </a:rPr>
              <a:t>1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As station economics improve, Commission and utilities will consider lowering incentive levels</a:t>
            </a:r>
            <a:endParaRPr lang="en-US" sz="1400" b="1" u="sng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EE89A-C8CC-4459-BDC6-06338A42CFA6}"/>
              </a:ext>
            </a:extLst>
          </p:cNvPr>
          <p:cNvSpPr txBox="1"/>
          <p:nvPr/>
        </p:nvSpPr>
        <p:spPr>
          <a:xfrm>
            <a:off x="1219200" y="1471979"/>
            <a:ext cx="1552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2020 In Service Date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D21F7-71CF-4298-93F0-4BF50ADA85FB}"/>
              </a:ext>
            </a:extLst>
          </p:cNvPr>
          <p:cNvSpPr txBox="1"/>
          <p:nvPr/>
        </p:nvSpPr>
        <p:spPr>
          <a:xfrm>
            <a:off x="3671944" y="1471979"/>
            <a:ext cx="1552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2023 In Service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EC2C08-05ED-4C15-B315-8AA21D833AE9}"/>
              </a:ext>
            </a:extLst>
          </p:cNvPr>
          <p:cNvSpPr txBox="1"/>
          <p:nvPr/>
        </p:nvSpPr>
        <p:spPr>
          <a:xfrm>
            <a:off x="1423900" y="4850739"/>
            <a:ext cx="66751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1 – New York Power Authority, or NYPA and New York State Energy Research and Development Authority or NYSERDA</a:t>
            </a:r>
          </a:p>
        </p:txBody>
      </p:sp>
    </p:spTree>
    <p:extLst>
      <p:ext uri="{BB962C8B-B14F-4D97-AF65-F5344CB8AC3E}">
        <p14:creationId xmlns:p14="http://schemas.microsoft.com/office/powerpoint/2010/main" val="388436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096E-6F05-46BB-AB94-1FAD1C7FF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" y="426633"/>
            <a:ext cx="9131208" cy="6064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$206M in Utility Funding to Disadvantaged Communities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FBBCFE-1F03-4B97-BAD9-482591412C27}"/>
              </a:ext>
            </a:extLst>
          </p:cNvPr>
          <p:cNvSpPr txBox="1"/>
          <p:nvPr/>
        </p:nvSpPr>
        <p:spPr>
          <a:xfrm>
            <a:off x="288151" y="1477406"/>
            <a:ext cx="4298291" cy="2695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7160" indent="-13716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of MRP incentive budget dedicated to the DAC tier</a:t>
            </a:r>
          </a:p>
          <a:p>
            <a:pPr marL="137160" indent="-13716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100% incentive tier for charging stations within a 0–2-mile radius of DAC:</a:t>
            </a:r>
          </a:p>
          <a:p>
            <a:pPr marL="742950" lvl="1" indent="-285750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Publicly accessible DCFC chargers</a:t>
            </a:r>
          </a:p>
          <a:p>
            <a:pPr marL="742950" lvl="1" indent="-285750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2 chargers in multi-unit dwellings</a:t>
            </a:r>
          </a:p>
          <a:p>
            <a:pPr marL="137160" lvl="1" indent="-13716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 for DAC-tier eligibility:</a:t>
            </a:r>
          </a:p>
          <a:p>
            <a:pPr marL="742950" lvl="2" indent="-285750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miles in Con Edison</a:t>
            </a:r>
          </a:p>
          <a:p>
            <a:pPr marL="742950" lvl="2" indent="-285750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mile in some Upstate metro areas</a:t>
            </a:r>
          </a:p>
          <a:p>
            <a:pPr marL="742950" lvl="2" indent="-285750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miles outside metro areas Upstate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1E6ACB-E483-48AA-BA9F-155011B7F027}"/>
              </a:ext>
            </a:extLst>
          </p:cNvPr>
          <p:cNvSpPr/>
          <p:nvPr/>
        </p:nvSpPr>
        <p:spPr>
          <a:xfrm>
            <a:off x="200415" y="1053417"/>
            <a:ext cx="4210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Light-Duty Make-Ready Program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B5BF37-CA45-4181-A15F-BBB49C333CEC}"/>
              </a:ext>
            </a:extLst>
          </p:cNvPr>
          <p:cNvSpPr txBox="1"/>
          <p:nvPr/>
        </p:nvSpPr>
        <p:spPr>
          <a:xfrm>
            <a:off x="78779" y="4859756"/>
            <a:ext cx="77815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sz="1050">
                <a:solidFill>
                  <a:srgbClr val="646569"/>
                </a:solidFill>
                <a:cs typeface="Arial" panose="020B0604020202020204" pitchFamily="34" charset="0"/>
              </a:rPr>
              <a:t>1 – $85M funding in the 7/14/2020 PSC Order. Additional budget provided by The Long Island Power Authority and the Clean Energy Fund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0AD14B-A9F0-41E1-84F0-22DA9FA4358D}"/>
              </a:ext>
            </a:extLst>
          </p:cNvPr>
          <p:cNvSpPr txBox="1"/>
          <p:nvPr/>
        </p:nvSpPr>
        <p:spPr>
          <a:xfrm>
            <a:off x="4562591" y="1058097"/>
            <a:ext cx="45732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rgbClr val="00B0F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NY Clean Transportation Prizes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4FF2A6-F9C5-43DE-9C28-9A8433554997}"/>
              </a:ext>
            </a:extLst>
          </p:cNvPr>
          <p:cNvSpPr txBox="1"/>
          <p:nvPr/>
        </p:nvSpPr>
        <p:spPr>
          <a:xfrm>
            <a:off x="4733554" y="1477406"/>
            <a:ext cx="440232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 Neighborhood Challenge </a:t>
            </a: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reduce air pollution and create transportation "green zones" in DACs</a:t>
            </a:r>
          </a:p>
          <a:p>
            <a:pPr marL="214313" indent="-21431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Mobility Challenge </a:t>
            </a: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electric mobility solutions that address DAC transportation needs</a:t>
            </a:r>
          </a:p>
          <a:p>
            <a:pPr marL="214313" indent="-21431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Truck &amp; Bus Challenge </a:t>
            </a: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address MDHD emissions in DACs through innovative electric solutions</a:t>
            </a:r>
          </a:p>
          <a:p>
            <a:pPr marL="137160" indent="-1371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$103M</a:t>
            </a:r>
            <a:r>
              <a:rPr lang="en-US" sz="1400" baseline="300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budget, administered by NYSERDA</a:t>
            </a:r>
          </a:p>
          <a:p>
            <a:pPr marL="137160" indent="-1371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Winners announced November 16, 2022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FD57487-32C3-494A-8FE8-418EE88D8F23}"/>
              </a:ext>
            </a:extLst>
          </p:cNvPr>
          <p:cNvSpPr/>
          <p:nvPr/>
        </p:nvSpPr>
        <p:spPr>
          <a:xfrm>
            <a:off x="1417320" y="4242066"/>
            <a:ext cx="6309360" cy="548640"/>
          </a:xfrm>
          <a:prstGeom prst="roundRect">
            <a:avLst>
              <a:gd name="adj" fmla="val 4537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Midpoint review proposed </a:t>
            </a:r>
            <a:r>
              <a:rPr lang="en-US" sz="1600" kern="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micromobility</a:t>
            </a:r>
            <a:r>
              <a:rPr lang="en-US" sz="1600" kern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make-ready program and curbside L2s in DAC, invites comment on workforce development adder</a:t>
            </a:r>
          </a:p>
        </p:txBody>
      </p:sp>
    </p:spTree>
    <p:extLst>
      <p:ext uri="{BB962C8B-B14F-4D97-AF65-F5344CB8AC3E}">
        <p14:creationId xmlns:p14="http://schemas.microsoft.com/office/powerpoint/2010/main" val="864005732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32FEEE49-0C7A-438E-8104-398645BDC075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B0722AF973BA45B87022927D4A3391" ma:contentTypeVersion="15" ma:contentTypeDescription="Create a new document." ma:contentTypeScope="" ma:versionID="6fc386d1ff29663ce88f281099c4a3e8">
  <xsd:schema xmlns:xsd="http://www.w3.org/2001/XMLSchema" xmlns:xs="http://www.w3.org/2001/XMLSchema" xmlns:p="http://schemas.microsoft.com/office/2006/metadata/properties" xmlns:ns2="2205b188-d701-4257-9dee-cd011a3d8901" xmlns:ns3="8306e1a7-935d-45ce-be96-9e6c1c0bb809" targetNamespace="http://schemas.microsoft.com/office/2006/metadata/properties" ma:root="true" ma:fieldsID="ae4f29baa1e8f7006348cf4f8d1c5e1f" ns2:_="" ns3:_="">
    <xsd:import namespace="2205b188-d701-4257-9dee-cd011a3d8901"/>
    <xsd:import namespace="8306e1a7-935d-45ce-be96-9e6c1c0bb8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5b188-d701-4257-9dee-cd011a3d8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39e25b7-0a97-41c9-a156-d5f3062356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06e1a7-935d-45ce-be96-9e6c1c0bb8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29f5654-a8e0-43c4-a1bb-0824ba3b1f9c}" ma:internalName="TaxCatchAll" ma:showField="CatchAllData" ma:web="8306e1a7-935d-45ce-be96-9e6c1c0bb8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05b188-d701-4257-9dee-cd011a3d8901">
      <Terms xmlns="http://schemas.microsoft.com/office/infopath/2007/PartnerControls"/>
    </lcf76f155ced4ddcb4097134ff3c332f>
    <TaxCatchAll xmlns="8306e1a7-935d-45ce-be96-9e6c1c0bb809" xsi:nil="true"/>
    <SharedWithUsers xmlns="8306e1a7-935d-45ce-be96-9e6c1c0bb809">
      <UserInfo>
        <DisplayName>Ruder, Adam (NYSERDA)</DisplayName>
        <AccountId>3597</AccountId>
        <AccountType/>
      </UserInfo>
      <UserInfo>
        <DisplayName>Roberton, Jennifer (DPS)</DisplayName>
        <AccountId>7308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C7058BC-C5FC-4C7F-924F-43C9C5229EF5}">
  <ds:schemaRefs>
    <ds:schemaRef ds:uri="2205b188-d701-4257-9dee-cd011a3d8901"/>
    <ds:schemaRef ds:uri="8306e1a7-935d-45ce-be96-9e6c1c0bb8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306e1a7-935d-45ce-be96-9e6c1c0bb809"/>
    <ds:schemaRef ds:uri="2205b188-d701-4257-9dee-cd011a3d890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1345</TotalTime>
  <Words>1595</Words>
  <Application>Microsoft Office PowerPoint</Application>
  <PresentationFormat>On-screen Show (16:9)</PresentationFormat>
  <Paragraphs>198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Roboto Lt</vt:lpstr>
      <vt:lpstr>Wingdings</vt:lpstr>
      <vt:lpstr>DPS PowerPoint - Template</vt:lpstr>
      <vt:lpstr>Section Master</vt:lpstr>
      <vt:lpstr>Content Master</vt:lpstr>
      <vt:lpstr>2_Custom Design</vt:lpstr>
      <vt:lpstr>PowerPoint Presentation</vt:lpstr>
      <vt:lpstr>PowerPoint Presentation</vt:lpstr>
      <vt:lpstr>50% YoY Growth in NYS EV Sales</vt:lpstr>
      <vt:lpstr>Range anxiety &amp; public charging make up 4 of top 5 concerns citied by potential EV buyers in the US</vt:lpstr>
      <vt:lpstr>PowerPoint Presentation</vt:lpstr>
      <vt:lpstr>PowerPoint Presentation</vt:lpstr>
      <vt:lpstr>PowerPoint Presentation</vt:lpstr>
      <vt:lpstr>DCFC economics challenging w/out subsidy given low EV deployments at the start of MRP (2020)</vt:lpstr>
      <vt:lpstr>$206M in Utility Funding to Disadvantaged Communities</vt:lpstr>
      <vt:lpstr>PowerPoint Presentation</vt:lpstr>
      <vt:lpstr>PowerPoint Presentation</vt:lpstr>
      <vt:lpstr>Widespread adoption of managed charging required to maximize ratepayer benefits of EVs</vt:lpstr>
      <vt:lpstr>PowerPoint Presentation</vt:lpstr>
      <vt:lpstr>PowerPoint Presentation</vt:lpstr>
      <vt:lpstr>Societal benefits of EV Deployments in NY</vt:lpstr>
      <vt:lpstr>DCFC Project Economics w/Demand Charge Alt.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Hagos, Zeryai (DPS)</dc:creator>
  <cp:lastModifiedBy>Hagos, Zeryai (DPS)</cp:lastModifiedBy>
  <cp:revision>9</cp:revision>
  <dcterms:created xsi:type="dcterms:W3CDTF">2023-01-23T17:50:17Z</dcterms:created>
  <dcterms:modified xsi:type="dcterms:W3CDTF">2023-04-20T20:05:48Z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0x01010027B0722AF973BA45B87022927D4A3391</vt:lpwstr>
  </property>
  <property fmtid="{D5CDD505-2E9C-101B-9397-08002B2CF9AE}" pid="3" name="MediaServiceImageTags">
    <vt:lpwstr/>
  </property>
</Properties>
</file>