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00" r:id="rId2"/>
    <p:sldId id="450" r:id="rId3"/>
    <p:sldId id="424" r:id="rId4"/>
    <p:sldId id="447" r:id="rId5"/>
    <p:sldId id="425" r:id="rId6"/>
    <p:sldId id="448" r:id="rId7"/>
    <p:sldId id="449" r:id="rId8"/>
    <p:sldId id="473" r:id="rId9"/>
    <p:sldId id="422" r:id="rId10"/>
    <p:sldId id="444" r:id="rId11"/>
    <p:sldId id="463" r:id="rId12"/>
    <p:sldId id="480" r:id="rId13"/>
    <p:sldId id="451" r:id="rId14"/>
    <p:sldId id="459" r:id="rId15"/>
    <p:sldId id="433" r:id="rId16"/>
    <p:sldId id="452" r:id="rId17"/>
    <p:sldId id="470" r:id="rId18"/>
    <p:sldId id="437" r:id="rId19"/>
    <p:sldId id="442" r:id="rId20"/>
    <p:sldId id="453" r:id="rId21"/>
    <p:sldId id="435" r:id="rId22"/>
    <p:sldId id="436" r:id="rId23"/>
    <p:sldId id="482" r:id="rId24"/>
    <p:sldId id="464" r:id="rId25"/>
    <p:sldId id="465" r:id="rId26"/>
    <p:sldId id="429" r:id="rId27"/>
    <p:sldId id="467" r:id="rId28"/>
    <p:sldId id="468" r:id="rId29"/>
    <p:sldId id="475" r:id="rId30"/>
    <p:sldId id="462" r:id="rId31"/>
    <p:sldId id="476" r:id="rId32"/>
    <p:sldId id="454" r:id="rId33"/>
    <p:sldId id="481" r:id="rId34"/>
    <p:sldId id="443" r:id="rId35"/>
    <p:sldId id="446" r:id="rId36"/>
    <p:sldId id="469" r:id="rId37"/>
    <p:sldId id="445" r:id="rId38"/>
    <p:sldId id="477" r:id="rId39"/>
    <p:sldId id="441" r:id="rId40"/>
    <p:sldId id="455" r:id="rId41"/>
    <p:sldId id="434" r:id="rId42"/>
    <p:sldId id="479" r:id="rId43"/>
    <p:sldId id="431" r:id="rId44"/>
    <p:sldId id="432" r:id="rId45"/>
    <p:sldId id="430" r:id="rId46"/>
    <p:sldId id="456" r:id="rId47"/>
    <p:sldId id="466" r:id="rId48"/>
    <p:sldId id="426" r:id="rId49"/>
    <p:sldId id="440" r:id="rId50"/>
    <p:sldId id="461" r:id="rId51"/>
    <p:sldId id="471" r:id="rId52"/>
    <p:sldId id="472" r:id="rId53"/>
    <p:sldId id="458" r:id="rId54"/>
    <p:sldId id="474" r:id="rId55"/>
    <p:sldId id="268" r:id="rId56"/>
    <p:sldId id="327" r:id="rId5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cid:D56A8E68-CF40-4D72-A0C4-0878C4B9E987@home" TargetMode="External"/><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2.png"/><Relationship Id="rId5" Type="http://schemas.openxmlformats.org/officeDocument/2006/relationships/hyperlink" Target="https://www.thelonskigroup.com/" TargetMode="External"/><Relationship Id="rId4" Type="http://schemas.openxmlformats.org/officeDocument/2006/relationships/hyperlink" Target="mailto:john@thelonskigroup.com" TargetMode="Externa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2C53A-93A1-B7E2-7E13-7C1B8DB0BB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E0DD280-D469-6F5E-B49B-93E3C75A09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AB6C0CC-BBB0-AB9B-1CAD-A72EE6FF7671}"/>
              </a:ext>
            </a:extLst>
          </p:cNvPr>
          <p:cNvSpPr>
            <a:spLocks noGrp="1"/>
          </p:cNvSpPr>
          <p:nvPr>
            <p:ph type="dt" sz="half" idx="10"/>
          </p:nvPr>
        </p:nvSpPr>
        <p:spPr/>
        <p:txBody>
          <a:bodyPr/>
          <a:lstStyle/>
          <a:p>
            <a:fld id="{5E7AA7D7-9D3D-4FA9-AB9B-3ECFE68807E2}" type="datetimeFigureOut">
              <a:rPr lang="en-US" smtClean="0"/>
              <a:t>4/18/2024</a:t>
            </a:fld>
            <a:endParaRPr lang="en-US"/>
          </a:p>
        </p:txBody>
      </p:sp>
      <p:sp>
        <p:nvSpPr>
          <p:cNvPr id="5" name="Footer Placeholder 4">
            <a:extLst>
              <a:ext uri="{FF2B5EF4-FFF2-40B4-BE49-F238E27FC236}">
                <a16:creationId xmlns:a16="http://schemas.microsoft.com/office/drawing/2014/main" id="{28DB2E93-CEE9-7739-B95A-3A7B62AD48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CDBEA9-300F-ACEE-B35D-1F67D58AAD71}"/>
              </a:ext>
            </a:extLst>
          </p:cNvPr>
          <p:cNvSpPr>
            <a:spLocks noGrp="1"/>
          </p:cNvSpPr>
          <p:nvPr>
            <p:ph type="sldNum" sz="quarter" idx="12"/>
          </p:nvPr>
        </p:nvSpPr>
        <p:spPr/>
        <p:txBody>
          <a:bodyPr/>
          <a:lstStyle/>
          <a:p>
            <a:fld id="{DA61C222-8047-4B72-BA63-D0CB54C499D6}" type="slidenum">
              <a:rPr lang="en-US" smtClean="0"/>
              <a:t>‹#›</a:t>
            </a:fld>
            <a:endParaRPr lang="en-US"/>
          </a:p>
        </p:txBody>
      </p:sp>
    </p:spTree>
    <p:extLst>
      <p:ext uri="{BB962C8B-B14F-4D97-AF65-F5344CB8AC3E}">
        <p14:creationId xmlns:p14="http://schemas.microsoft.com/office/powerpoint/2010/main" val="1694751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12FB0-EFA5-FC70-EA0D-7568081768D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C0ADD0E-6A4F-EF18-F78C-CFDBEFC965D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00E0B7-6B2D-329C-ECEC-729516DECF09}"/>
              </a:ext>
            </a:extLst>
          </p:cNvPr>
          <p:cNvSpPr>
            <a:spLocks noGrp="1"/>
          </p:cNvSpPr>
          <p:nvPr>
            <p:ph type="dt" sz="half" idx="10"/>
          </p:nvPr>
        </p:nvSpPr>
        <p:spPr/>
        <p:txBody>
          <a:bodyPr/>
          <a:lstStyle/>
          <a:p>
            <a:fld id="{5E7AA7D7-9D3D-4FA9-AB9B-3ECFE68807E2}" type="datetimeFigureOut">
              <a:rPr lang="en-US" smtClean="0"/>
              <a:t>4/18/2024</a:t>
            </a:fld>
            <a:endParaRPr lang="en-US"/>
          </a:p>
        </p:txBody>
      </p:sp>
      <p:sp>
        <p:nvSpPr>
          <p:cNvPr id="5" name="Footer Placeholder 4">
            <a:extLst>
              <a:ext uri="{FF2B5EF4-FFF2-40B4-BE49-F238E27FC236}">
                <a16:creationId xmlns:a16="http://schemas.microsoft.com/office/drawing/2014/main" id="{6A76F22F-2DFF-BD88-9659-60E4E82942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DE62F8-2B39-B1B7-5BB8-716555502334}"/>
              </a:ext>
            </a:extLst>
          </p:cNvPr>
          <p:cNvSpPr>
            <a:spLocks noGrp="1"/>
          </p:cNvSpPr>
          <p:nvPr>
            <p:ph type="sldNum" sz="quarter" idx="12"/>
          </p:nvPr>
        </p:nvSpPr>
        <p:spPr/>
        <p:txBody>
          <a:bodyPr/>
          <a:lstStyle/>
          <a:p>
            <a:fld id="{DA61C222-8047-4B72-BA63-D0CB54C499D6}" type="slidenum">
              <a:rPr lang="en-US" smtClean="0"/>
              <a:t>‹#›</a:t>
            </a:fld>
            <a:endParaRPr lang="en-US"/>
          </a:p>
        </p:txBody>
      </p:sp>
    </p:spTree>
    <p:extLst>
      <p:ext uri="{BB962C8B-B14F-4D97-AF65-F5344CB8AC3E}">
        <p14:creationId xmlns:p14="http://schemas.microsoft.com/office/powerpoint/2010/main" val="3781231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D55B86-0648-BA39-52FA-73CF63A9C80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929BE10-60A3-D88A-41B8-C2CC848726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C870ED-9445-3236-C579-4BABBC4ED49C}"/>
              </a:ext>
            </a:extLst>
          </p:cNvPr>
          <p:cNvSpPr>
            <a:spLocks noGrp="1"/>
          </p:cNvSpPr>
          <p:nvPr>
            <p:ph type="dt" sz="half" idx="10"/>
          </p:nvPr>
        </p:nvSpPr>
        <p:spPr/>
        <p:txBody>
          <a:bodyPr/>
          <a:lstStyle/>
          <a:p>
            <a:fld id="{5E7AA7D7-9D3D-4FA9-AB9B-3ECFE68807E2}" type="datetimeFigureOut">
              <a:rPr lang="en-US" smtClean="0"/>
              <a:t>4/18/2024</a:t>
            </a:fld>
            <a:endParaRPr lang="en-US"/>
          </a:p>
        </p:txBody>
      </p:sp>
      <p:sp>
        <p:nvSpPr>
          <p:cNvPr id="5" name="Footer Placeholder 4">
            <a:extLst>
              <a:ext uri="{FF2B5EF4-FFF2-40B4-BE49-F238E27FC236}">
                <a16:creationId xmlns:a16="http://schemas.microsoft.com/office/drawing/2014/main" id="{49E3A6A3-3BF4-4DD0-4E34-9EEA401DA5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718964-2355-C75E-F7F5-496C68530D91}"/>
              </a:ext>
            </a:extLst>
          </p:cNvPr>
          <p:cNvSpPr>
            <a:spLocks noGrp="1"/>
          </p:cNvSpPr>
          <p:nvPr>
            <p:ph type="sldNum" sz="quarter" idx="12"/>
          </p:nvPr>
        </p:nvSpPr>
        <p:spPr/>
        <p:txBody>
          <a:bodyPr/>
          <a:lstStyle/>
          <a:p>
            <a:fld id="{DA61C222-8047-4B72-BA63-D0CB54C499D6}" type="slidenum">
              <a:rPr lang="en-US" smtClean="0"/>
              <a:t>‹#›</a:t>
            </a:fld>
            <a:endParaRPr lang="en-US"/>
          </a:p>
        </p:txBody>
      </p:sp>
    </p:spTree>
    <p:extLst>
      <p:ext uri="{BB962C8B-B14F-4D97-AF65-F5344CB8AC3E}">
        <p14:creationId xmlns:p14="http://schemas.microsoft.com/office/powerpoint/2010/main" val="29596133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8071DBF-DCD6-4F38-894C-B6FC30299D1C}"/>
              </a:ext>
            </a:extLst>
          </p:cNvPr>
          <p:cNvSpPr/>
          <p:nvPr userDrawn="1"/>
        </p:nvSpPr>
        <p:spPr>
          <a:xfrm>
            <a:off x="1" y="0"/>
            <a:ext cx="12192000" cy="6858000"/>
          </a:xfrm>
          <a:prstGeom prst="rect">
            <a:avLst/>
          </a:prstGeom>
          <a:gradFill>
            <a:gsLst>
              <a:gs pos="72000">
                <a:srgbClr val="000000"/>
              </a:gs>
              <a:gs pos="10800">
                <a:srgbClr val="000000"/>
              </a:gs>
              <a:gs pos="25243">
                <a:srgbClr val="000000">
                  <a:alpha val="0"/>
                </a:srgbClr>
              </a:gs>
              <a:gs pos="58000">
                <a:schemeClr val="tx1">
                  <a:alpha val="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 Placeholder 4">
            <a:extLst>
              <a:ext uri="{FF2B5EF4-FFF2-40B4-BE49-F238E27FC236}">
                <a16:creationId xmlns:a16="http://schemas.microsoft.com/office/drawing/2014/main" id="{D0B5DF74-EAFF-4451-B1FB-3D042099BBE7}"/>
              </a:ext>
            </a:extLst>
          </p:cNvPr>
          <p:cNvSpPr>
            <a:spLocks noGrp="1"/>
          </p:cNvSpPr>
          <p:nvPr>
            <p:ph type="body" sz="quarter" idx="10" hasCustomPrompt="1"/>
          </p:nvPr>
        </p:nvSpPr>
        <p:spPr>
          <a:xfrm>
            <a:off x="403226" y="4498689"/>
            <a:ext cx="11385131" cy="1067722"/>
          </a:xfrm>
        </p:spPr>
        <p:txBody>
          <a:bodyPr anchor="b">
            <a:normAutofit/>
          </a:bodyPr>
          <a:lstStyle>
            <a:lvl1pPr marL="0" indent="0">
              <a:buNone/>
              <a:defRPr sz="4800">
                <a:solidFill>
                  <a:schemeClr val="bg1"/>
                </a:solidFill>
              </a:defRPr>
            </a:lvl1pPr>
          </a:lstStyle>
          <a:p>
            <a:pPr lvl="0"/>
            <a:r>
              <a:rPr lang="en-US" dirty="0"/>
              <a:t>Presentation title</a:t>
            </a:r>
          </a:p>
        </p:txBody>
      </p:sp>
      <p:sp>
        <p:nvSpPr>
          <p:cNvPr id="13" name="TextBox 12">
            <a:extLst>
              <a:ext uri="{FF2B5EF4-FFF2-40B4-BE49-F238E27FC236}">
                <a16:creationId xmlns:a16="http://schemas.microsoft.com/office/drawing/2014/main" id="{BA4A37FC-A610-4CC3-984F-8881531558AF}"/>
              </a:ext>
            </a:extLst>
          </p:cNvPr>
          <p:cNvSpPr txBox="1"/>
          <p:nvPr userDrawn="1"/>
        </p:nvSpPr>
        <p:spPr>
          <a:xfrm>
            <a:off x="1304925" y="216002"/>
            <a:ext cx="6443295" cy="584775"/>
          </a:xfrm>
          <a:prstGeom prst="rect">
            <a:avLst/>
          </a:prstGeom>
          <a:noFill/>
        </p:spPr>
        <p:txBody>
          <a:bodyPr wrap="square" rtlCol="0" anchor="ctr">
            <a:spAutoFit/>
          </a:bodyPr>
          <a:lstStyle/>
          <a:p>
            <a:r>
              <a:rPr lang="en-US" sz="3200" cap="none" spc="200" baseline="0" dirty="0">
                <a:solidFill>
                  <a:srgbClr val="478EA4"/>
                </a:solidFill>
                <a:latin typeface="Montserrat SemiBold" panose="00000700000000000000" pitchFamily="2" charset="0"/>
              </a:rPr>
              <a:t>The Lonski Group</a:t>
            </a:r>
            <a:endParaRPr lang="en-US" sz="7200" cap="none" spc="200" baseline="0" dirty="0">
              <a:solidFill>
                <a:srgbClr val="478EA4"/>
              </a:solidFill>
              <a:latin typeface="Montserrat SemiBold" panose="00000700000000000000" pitchFamily="2" charset="0"/>
            </a:endParaRPr>
          </a:p>
        </p:txBody>
      </p:sp>
      <p:sp>
        <p:nvSpPr>
          <p:cNvPr id="17" name="Text Placeholder 16">
            <a:extLst>
              <a:ext uri="{FF2B5EF4-FFF2-40B4-BE49-F238E27FC236}">
                <a16:creationId xmlns:a16="http://schemas.microsoft.com/office/drawing/2014/main" id="{4341F8A0-6EB9-49A4-9CE4-37B5863A4533}"/>
              </a:ext>
            </a:extLst>
          </p:cNvPr>
          <p:cNvSpPr>
            <a:spLocks noGrp="1"/>
          </p:cNvSpPr>
          <p:nvPr>
            <p:ph type="body" sz="quarter" idx="13" hasCustomPrompt="1"/>
          </p:nvPr>
        </p:nvSpPr>
        <p:spPr>
          <a:xfrm>
            <a:off x="403225" y="5566412"/>
            <a:ext cx="11385132" cy="610183"/>
          </a:xfrm>
        </p:spPr>
        <p:txBody>
          <a:bodyPr anchor="ctr">
            <a:normAutofit/>
          </a:bodyPr>
          <a:lstStyle>
            <a:lvl1pPr marL="0" indent="0">
              <a:buNone/>
              <a:defRPr sz="2400">
                <a:solidFill>
                  <a:schemeClr val="bg1">
                    <a:lumMod val="50000"/>
                  </a:schemeClr>
                </a:solidFill>
              </a:defRPr>
            </a:lvl1pPr>
          </a:lstStyle>
          <a:p>
            <a:pPr lvl="0"/>
            <a:r>
              <a:rPr lang="en-US" dirty="0"/>
              <a:t>Subtitle </a:t>
            </a:r>
          </a:p>
        </p:txBody>
      </p:sp>
      <p:sp>
        <p:nvSpPr>
          <p:cNvPr id="28" name="Text Placeholder 27">
            <a:extLst>
              <a:ext uri="{FF2B5EF4-FFF2-40B4-BE49-F238E27FC236}">
                <a16:creationId xmlns:a16="http://schemas.microsoft.com/office/drawing/2014/main" id="{9B13A9BF-AA9E-4D33-8488-31B8CAF87F1F}"/>
              </a:ext>
            </a:extLst>
          </p:cNvPr>
          <p:cNvSpPr>
            <a:spLocks noGrp="1"/>
          </p:cNvSpPr>
          <p:nvPr>
            <p:ph type="body" sz="quarter" idx="14" hasCustomPrompt="1"/>
          </p:nvPr>
        </p:nvSpPr>
        <p:spPr>
          <a:xfrm>
            <a:off x="403224" y="6351372"/>
            <a:ext cx="6617434" cy="352181"/>
          </a:xfrm>
        </p:spPr>
        <p:txBody>
          <a:bodyPr>
            <a:normAutofit/>
          </a:bodyPr>
          <a:lstStyle>
            <a:lvl1pPr marL="0" indent="0">
              <a:buNone/>
              <a:defRPr sz="2000">
                <a:solidFill>
                  <a:schemeClr val="bg1">
                    <a:lumMod val="95000"/>
                  </a:schemeClr>
                </a:solidFill>
              </a:defRPr>
            </a:lvl1pPr>
          </a:lstStyle>
          <a:p>
            <a:pPr lvl="0"/>
            <a:r>
              <a:rPr lang="en-US" dirty="0"/>
              <a:t>Presenter</a:t>
            </a:r>
          </a:p>
        </p:txBody>
      </p:sp>
      <p:sp>
        <p:nvSpPr>
          <p:cNvPr id="30" name="Text Placeholder 29">
            <a:extLst>
              <a:ext uri="{FF2B5EF4-FFF2-40B4-BE49-F238E27FC236}">
                <a16:creationId xmlns:a16="http://schemas.microsoft.com/office/drawing/2014/main" id="{BA6B47D6-1665-468F-B6C1-087AA03448E6}"/>
              </a:ext>
            </a:extLst>
          </p:cNvPr>
          <p:cNvSpPr>
            <a:spLocks noGrp="1"/>
          </p:cNvSpPr>
          <p:nvPr>
            <p:ph type="body" sz="quarter" idx="15" hasCustomPrompt="1"/>
          </p:nvPr>
        </p:nvSpPr>
        <p:spPr>
          <a:xfrm>
            <a:off x="9862719" y="6351372"/>
            <a:ext cx="1925638" cy="352181"/>
          </a:xfrm>
        </p:spPr>
        <p:txBody>
          <a:bodyPr>
            <a:normAutofit/>
          </a:bodyPr>
          <a:lstStyle>
            <a:lvl1pPr marL="0" indent="0" algn="r">
              <a:buNone/>
              <a:defRPr sz="2000">
                <a:solidFill>
                  <a:schemeClr val="bg1">
                    <a:lumMod val="95000"/>
                  </a:schemeClr>
                </a:solidFill>
              </a:defRPr>
            </a:lvl1pPr>
          </a:lstStyle>
          <a:p>
            <a:pPr lvl="0"/>
            <a:r>
              <a:rPr lang="en-US" dirty="0"/>
              <a:t>Date</a:t>
            </a:r>
          </a:p>
        </p:txBody>
      </p:sp>
      <p:sp>
        <p:nvSpPr>
          <p:cNvPr id="2" name="Rectangle 2">
            <a:extLst>
              <a:ext uri="{FF2B5EF4-FFF2-40B4-BE49-F238E27FC236}">
                <a16:creationId xmlns:a16="http://schemas.microsoft.com/office/drawing/2014/main" id="{75D60EC5-4101-467F-8F50-4D72DA6CC6C8}"/>
              </a:ext>
            </a:extLst>
          </p:cNvPr>
          <p:cNvSpPr>
            <a:spLocks noChangeArrowheads="1"/>
          </p:cNvSpPr>
          <p:nvPr userDrawn="1"/>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7" name="Picture 6" descr="Logo&#10;&#10;Description automatically generated">
            <a:extLst>
              <a:ext uri="{FF2B5EF4-FFF2-40B4-BE49-F238E27FC236}">
                <a16:creationId xmlns:a16="http://schemas.microsoft.com/office/drawing/2014/main" id="{42576E19-097C-4679-9747-DC4D8DE7009A}"/>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25080" t="11058" r="31810" b="23258"/>
          <a:stretch/>
        </p:blipFill>
        <p:spPr>
          <a:xfrm>
            <a:off x="161925" y="-25540"/>
            <a:ext cx="981076" cy="1067723"/>
          </a:xfrm>
          <a:prstGeom prst="rect">
            <a:avLst/>
          </a:prstGeom>
        </p:spPr>
      </p:pic>
    </p:spTree>
    <p:extLst>
      <p:ext uri="{BB962C8B-B14F-4D97-AF65-F5344CB8AC3E}">
        <p14:creationId xmlns:p14="http://schemas.microsoft.com/office/powerpoint/2010/main" val="14391716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Rectangle 2">
            <a:extLst>
              <a:ext uri="{FF2B5EF4-FFF2-40B4-BE49-F238E27FC236}">
                <a16:creationId xmlns:a16="http://schemas.microsoft.com/office/drawing/2014/main" id="{FCB96125-AA19-43DB-B76A-2A45F85CB98F}"/>
              </a:ext>
            </a:extLst>
          </p:cNvPr>
          <p:cNvSpPr>
            <a:spLocks noChangeArrowheads="1"/>
          </p:cNvSpPr>
          <p:nvPr userDrawn="1"/>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 name="Text Placeholder 2">
            <a:extLst>
              <a:ext uri="{FF2B5EF4-FFF2-40B4-BE49-F238E27FC236}">
                <a16:creationId xmlns:a16="http://schemas.microsoft.com/office/drawing/2014/main" id="{99F5BCDC-5ACA-41BF-9D45-373B41CFF407}"/>
              </a:ext>
            </a:extLst>
          </p:cNvPr>
          <p:cNvSpPr>
            <a:spLocks noGrp="1"/>
          </p:cNvSpPr>
          <p:nvPr>
            <p:ph type="body" idx="1" hasCustomPrompt="1"/>
          </p:nvPr>
        </p:nvSpPr>
        <p:spPr>
          <a:xfrm>
            <a:off x="838200" y="4202601"/>
            <a:ext cx="10515600" cy="1947618"/>
          </a:xfrm>
        </p:spPr>
        <p:txBody>
          <a:bodyPr>
            <a:normAutofit/>
          </a:bodyPr>
          <a:lstStyle>
            <a:lvl1pPr marL="0" indent="0">
              <a:buNone/>
              <a:defRPr sz="3600" cap="none"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Section title</a:t>
            </a:r>
          </a:p>
        </p:txBody>
      </p:sp>
      <p:sp>
        <p:nvSpPr>
          <p:cNvPr id="10" name="Slide Number Placeholder 9">
            <a:extLst>
              <a:ext uri="{FF2B5EF4-FFF2-40B4-BE49-F238E27FC236}">
                <a16:creationId xmlns:a16="http://schemas.microsoft.com/office/drawing/2014/main" id="{6428A2EE-D3AE-4113-BDE4-B00CADEFF3F0}"/>
              </a:ext>
            </a:extLst>
          </p:cNvPr>
          <p:cNvSpPr>
            <a:spLocks noGrp="1"/>
          </p:cNvSpPr>
          <p:nvPr>
            <p:ph type="sldNum" sz="quarter" idx="11"/>
          </p:nvPr>
        </p:nvSpPr>
        <p:spPr/>
        <p:txBody>
          <a:bodyPr/>
          <a:lstStyle/>
          <a:p>
            <a:fld id="{FC150DE4-D193-43A6-8FDA-030E274477F1}" type="slidenum">
              <a:rPr lang="en-US" smtClean="0"/>
              <a:t>‹#›</a:t>
            </a:fld>
            <a:endParaRPr lang="en-US" dirty="0"/>
          </a:p>
        </p:txBody>
      </p:sp>
    </p:spTree>
    <p:extLst>
      <p:ext uri="{BB962C8B-B14F-4D97-AF65-F5344CB8AC3E}">
        <p14:creationId xmlns:p14="http://schemas.microsoft.com/office/powerpoint/2010/main" val="4140414827"/>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B07CF-0A12-4011-A4B6-C65A08FB8D5D}"/>
              </a:ext>
            </a:extLst>
          </p:cNvPr>
          <p:cNvSpPr>
            <a:spLocks noGrp="1"/>
          </p:cNvSpPr>
          <p:nvPr>
            <p:ph type="title"/>
          </p:nvPr>
        </p:nvSpPr>
        <p:spPr/>
        <p:txBody>
          <a:bodyPr/>
          <a:lstStyle/>
          <a:p>
            <a:r>
              <a:rPr lang="en-US" dirty="0"/>
              <a:t>Click to edit Master title style</a:t>
            </a:r>
          </a:p>
        </p:txBody>
      </p:sp>
      <p:sp>
        <p:nvSpPr>
          <p:cNvPr id="10" name="Slide Number Placeholder 9">
            <a:extLst>
              <a:ext uri="{FF2B5EF4-FFF2-40B4-BE49-F238E27FC236}">
                <a16:creationId xmlns:a16="http://schemas.microsoft.com/office/drawing/2014/main" id="{9C8A6133-1552-4F77-B65E-0F44DD868A22}"/>
              </a:ext>
            </a:extLst>
          </p:cNvPr>
          <p:cNvSpPr>
            <a:spLocks noGrp="1"/>
          </p:cNvSpPr>
          <p:nvPr>
            <p:ph type="sldNum" sz="quarter" idx="11"/>
          </p:nvPr>
        </p:nvSpPr>
        <p:spPr/>
        <p:txBody>
          <a:bodyPr/>
          <a:lstStyle/>
          <a:p>
            <a:fld id="{FC150DE4-D193-43A6-8FDA-030E274477F1}" type="slidenum">
              <a:rPr lang="en-US" smtClean="0"/>
              <a:t>‹#›</a:t>
            </a:fld>
            <a:endParaRPr lang="en-US" dirty="0"/>
          </a:p>
        </p:txBody>
      </p:sp>
      <p:sp>
        <p:nvSpPr>
          <p:cNvPr id="11" name="Content Placeholder 12">
            <a:extLst>
              <a:ext uri="{FF2B5EF4-FFF2-40B4-BE49-F238E27FC236}">
                <a16:creationId xmlns:a16="http://schemas.microsoft.com/office/drawing/2014/main" id="{A9A99614-E804-4174-A558-BB97AE504DDD}"/>
              </a:ext>
            </a:extLst>
          </p:cNvPr>
          <p:cNvSpPr>
            <a:spLocks noGrp="1"/>
          </p:cNvSpPr>
          <p:nvPr>
            <p:ph sz="quarter" idx="12" hasCustomPrompt="1"/>
          </p:nvPr>
        </p:nvSpPr>
        <p:spPr>
          <a:xfrm>
            <a:off x="838200" y="1006475"/>
            <a:ext cx="10515600" cy="819150"/>
          </a:xfrm>
        </p:spPr>
        <p:txBody>
          <a:bodyPr/>
          <a:lstStyle>
            <a:lvl1pPr marL="0" indent="0">
              <a:buNone/>
              <a:defRPr>
                <a:solidFill>
                  <a:schemeClr val="tx1">
                    <a:lumMod val="50000"/>
                    <a:lumOff val="50000"/>
                  </a:schemeClr>
                </a:solidFill>
              </a:defRPr>
            </a:lvl1pPr>
            <a:lvl5pPr marL="1828800" indent="0">
              <a:buNone/>
              <a:defRPr/>
            </a:lvl5pPr>
          </a:lstStyle>
          <a:p>
            <a:pPr lvl="0"/>
            <a:r>
              <a:rPr lang="en-US" dirty="0"/>
              <a:t>Subtitle</a:t>
            </a:r>
          </a:p>
        </p:txBody>
      </p:sp>
      <p:sp>
        <p:nvSpPr>
          <p:cNvPr id="4" name="Chart Placeholder 3">
            <a:extLst>
              <a:ext uri="{FF2B5EF4-FFF2-40B4-BE49-F238E27FC236}">
                <a16:creationId xmlns:a16="http://schemas.microsoft.com/office/drawing/2014/main" id="{48FA0448-2544-4339-B644-E3F10B839629}"/>
              </a:ext>
            </a:extLst>
          </p:cNvPr>
          <p:cNvSpPr>
            <a:spLocks noGrp="1"/>
          </p:cNvSpPr>
          <p:nvPr>
            <p:ph type="chart" sz="quarter" idx="13" hasCustomPrompt="1"/>
          </p:nvPr>
        </p:nvSpPr>
        <p:spPr>
          <a:xfrm>
            <a:off x="838200" y="1825625"/>
            <a:ext cx="10515600" cy="4530725"/>
          </a:xfrm>
        </p:spPr>
        <p:txBody>
          <a:bodyPr anchor="ctr"/>
          <a:lstStyle>
            <a:lvl1pPr marL="0" indent="0" algn="ctr">
              <a:buNone/>
              <a:defRPr/>
            </a:lvl1pPr>
          </a:lstStyle>
          <a:p>
            <a:r>
              <a:rPr lang="en-US" dirty="0"/>
              <a:t>Paste chart here</a:t>
            </a:r>
          </a:p>
        </p:txBody>
      </p:sp>
    </p:spTree>
    <p:extLst>
      <p:ext uri="{BB962C8B-B14F-4D97-AF65-F5344CB8AC3E}">
        <p14:creationId xmlns:p14="http://schemas.microsoft.com/office/powerpoint/2010/main" val="27598297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76CBE-11B0-4C2D-9B9E-7C05F1FF826A}"/>
              </a:ext>
            </a:extLst>
          </p:cNvPr>
          <p:cNvSpPr>
            <a:spLocks noGrp="1"/>
          </p:cNvSpPr>
          <p:nvPr>
            <p:ph type="title" hasCustomPrompt="1"/>
          </p:nvPr>
        </p:nvSpPr>
        <p:spPr/>
        <p:txBody>
          <a:bodyPr/>
          <a:lstStyle>
            <a:lvl1pPr>
              <a:defRPr/>
            </a:lvl1pPr>
          </a:lstStyle>
          <a:p>
            <a:r>
              <a:rPr lang="en-US" dirty="0"/>
              <a:t>Headline </a:t>
            </a:r>
          </a:p>
        </p:txBody>
      </p:sp>
      <p:sp>
        <p:nvSpPr>
          <p:cNvPr id="3" name="Content Placeholder 2">
            <a:extLst>
              <a:ext uri="{FF2B5EF4-FFF2-40B4-BE49-F238E27FC236}">
                <a16:creationId xmlns:a16="http://schemas.microsoft.com/office/drawing/2014/main" id="{7BEDAA8A-F299-4AD4-993C-C4BFA82C5559}"/>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2">
            <a:extLst>
              <a:ext uri="{FF2B5EF4-FFF2-40B4-BE49-F238E27FC236}">
                <a16:creationId xmlns:a16="http://schemas.microsoft.com/office/drawing/2014/main" id="{CE900B99-6E4C-49A0-8F3E-C2443DD5B575}"/>
              </a:ext>
            </a:extLst>
          </p:cNvPr>
          <p:cNvSpPr>
            <a:spLocks noGrp="1"/>
          </p:cNvSpPr>
          <p:nvPr>
            <p:ph sz="quarter" idx="10" hasCustomPrompt="1"/>
          </p:nvPr>
        </p:nvSpPr>
        <p:spPr>
          <a:xfrm>
            <a:off x="838200" y="1006475"/>
            <a:ext cx="10515600" cy="819150"/>
          </a:xfrm>
        </p:spPr>
        <p:txBody>
          <a:bodyPr/>
          <a:lstStyle>
            <a:lvl1pPr marL="0" indent="0">
              <a:buNone/>
              <a:defRPr>
                <a:solidFill>
                  <a:schemeClr val="tx1">
                    <a:lumMod val="50000"/>
                    <a:lumOff val="50000"/>
                  </a:schemeClr>
                </a:solidFill>
              </a:defRPr>
            </a:lvl1pPr>
            <a:lvl5pPr marL="1828800" indent="0">
              <a:buNone/>
              <a:defRPr/>
            </a:lvl5pPr>
          </a:lstStyle>
          <a:p>
            <a:pPr lvl="0"/>
            <a:r>
              <a:rPr lang="en-US" dirty="0"/>
              <a:t>Subtitle</a:t>
            </a:r>
          </a:p>
        </p:txBody>
      </p:sp>
      <p:sp>
        <p:nvSpPr>
          <p:cNvPr id="15" name="Slide Number Placeholder 14">
            <a:extLst>
              <a:ext uri="{FF2B5EF4-FFF2-40B4-BE49-F238E27FC236}">
                <a16:creationId xmlns:a16="http://schemas.microsoft.com/office/drawing/2014/main" id="{DBF8A45E-4EAE-4F44-8B62-2909EFBB69C6}"/>
              </a:ext>
            </a:extLst>
          </p:cNvPr>
          <p:cNvSpPr>
            <a:spLocks noGrp="1"/>
          </p:cNvSpPr>
          <p:nvPr>
            <p:ph type="sldNum" sz="quarter" idx="12"/>
          </p:nvPr>
        </p:nvSpPr>
        <p:spPr/>
        <p:txBody>
          <a:bodyPr/>
          <a:lstStyle/>
          <a:p>
            <a:fld id="{FC150DE4-D193-43A6-8FDA-030E274477F1}" type="slidenum">
              <a:rPr lang="en-US" smtClean="0"/>
              <a:t>‹#›</a:t>
            </a:fld>
            <a:endParaRPr lang="en-US" dirty="0"/>
          </a:p>
        </p:txBody>
      </p:sp>
    </p:spTree>
    <p:extLst>
      <p:ext uri="{BB962C8B-B14F-4D97-AF65-F5344CB8AC3E}">
        <p14:creationId xmlns:p14="http://schemas.microsoft.com/office/powerpoint/2010/main" val="14031859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Copyright">
    <p:bg>
      <p:bgRef idx="1001">
        <a:schemeClr val="bg1"/>
      </p:bgRef>
    </p:bg>
    <p:spTree>
      <p:nvGrpSpPr>
        <p:cNvPr id="1" name=""/>
        <p:cNvGrpSpPr/>
        <p:nvPr/>
      </p:nvGrpSpPr>
      <p:grpSpPr>
        <a:xfrm>
          <a:off x="0" y="0"/>
          <a:ext cx="0" cy="0"/>
          <a:chOff x="0" y="0"/>
          <a:chExt cx="0" cy="0"/>
        </a:xfrm>
      </p:grpSpPr>
      <p:pic>
        <p:nvPicPr>
          <p:cNvPr id="12" name="743603AB-1DB1-429F-9B87-E6E5E1471F7A">
            <a:extLst>
              <a:ext uri="{FF2B5EF4-FFF2-40B4-BE49-F238E27FC236}">
                <a16:creationId xmlns:a16="http://schemas.microsoft.com/office/drawing/2014/main" id="{5222D981-799D-4F6A-9609-17B20AD9BD81}"/>
              </a:ext>
            </a:extLst>
          </p:cNvPr>
          <p:cNvPicPr>
            <a:picLocks noChangeAspect="1" noChangeArrowheads="1"/>
          </p:cNvPicPr>
          <p:nvPr userDrawn="1"/>
        </p:nvPicPr>
        <p:blipFill rotWithShape="1">
          <a:blip r:embed="rId2" r:link="rId3">
            <a:extLst>
              <a:ext uri="{28A0092B-C50C-407E-A947-70E740481C1C}">
                <a14:useLocalDpi xmlns:a14="http://schemas.microsoft.com/office/drawing/2010/main" val="0"/>
              </a:ext>
            </a:extLst>
          </a:blip>
          <a:srcRect t="7806" b="7806"/>
          <a:stretch>
            <a:fillRect/>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18">
            <a:extLst>
              <a:ext uri="{FF2B5EF4-FFF2-40B4-BE49-F238E27FC236}">
                <a16:creationId xmlns:a16="http://schemas.microsoft.com/office/drawing/2014/main" id="{AD51990D-28F2-408C-8B87-2944A28FDD55}"/>
              </a:ext>
            </a:extLst>
          </p:cNvPr>
          <p:cNvSpPr/>
          <p:nvPr userDrawn="1"/>
        </p:nvSpPr>
        <p:spPr>
          <a:xfrm>
            <a:off x="0" y="0"/>
            <a:ext cx="12192000" cy="6858000"/>
          </a:xfrm>
          <a:prstGeom prst="rect">
            <a:avLst/>
          </a:prstGeom>
          <a:gradFill>
            <a:gsLst>
              <a:gs pos="91892">
                <a:schemeClr val="tx1"/>
              </a:gs>
              <a:gs pos="0">
                <a:schemeClr val="tx1"/>
              </a:gs>
              <a:gs pos="19000">
                <a:srgbClr val="000000">
                  <a:alpha val="0"/>
                </a:srgbClr>
              </a:gs>
              <a:gs pos="58000">
                <a:schemeClr val="tx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19D899FB-A60B-444C-A932-9808DB9E0640}"/>
              </a:ext>
            </a:extLst>
          </p:cNvPr>
          <p:cNvSpPr/>
          <p:nvPr userDrawn="1"/>
        </p:nvSpPr>
        <p:spPr>
          <a:xfrm>
            <a:off x="7298167" y="5776560"/>
            <a:ext cx="3369833" cy="523220"/>
          </a:xfrm>
          <a:prstGeom prst="rect">
            <a:avLst/>
          </a:prstGeom>
        </p:spPr>
        <p:txBody>
          <a:bodyPr wrap="none">
            <a:spAutoFit/>
          </a:bodyPr>
          <a:lstStyle/>
          <a:p>
            <a:pPr algn="r"/>
            <a:r>
              <a:rPr lang="en-US" sz="1400" b="0" i="0" dirty="0">
                <a:solidFill>
                  <a:srgbClr val="595959"/>
                </a:solidFill>
                <a:effectLst/>
                <a:latin typeface="Montserrat" panose="00000500000000000000" pitchFamily="2" charset="0"/>
              </a:rPr>
              <a:t>Copyright © 2023 The Lonski Group</a:t>
            </a:r>
          </a:p>
          <a:p>
            <a:pPr algn="r"/>
            <a:r>
              <a:rPr lang="en-US" sz="1400" b="0" i="0" dirty="0">
                <a:solidFill>
                  <a:srgbClr val="595959"/>
                </a:solidFill>
                <a:effectLst/>
                <a:latin typeface="Montserrat" panose="00000500000000000000" pitchFamily="2" charset="0"/>
              </a:rPr>
              <a:t>All Rights Reserved</a:t>
            </a:r>
            <a:endParaRPr lang="en-US" sz="1400" dirty="0">
              <a:latin typeface="Montserrat" panose="00000500000000000000" pitchFamily="2" charset="0"/>
            </a:endParaRPr>
          </a:p>
        </p:txBody>
      </p:sp>
      <p:sp>
        <p:nvSpPr>
          <p:cNvPr id="5" name="Rectangle 4">
            <a:extLst>
              <a:ext uri="{FF2B5EF4-FFF2-40B4-BE49-F238E27FC236}">
                <a16:creationId xmlns:a16="http://schemas.microsoft.com/office/drawing/2014/main" id="{E1B87080-5096-42D2-BCBB-86BC886F398C}"/>
              </a:ext>
            </a:extLst>
          </p:cNvPr>
          <p:cNvSpPr/>
          <p:nvPr userDrawn="1"/>
        </p:nvSpPr>
        <p:spPr>
          <a:xfrm>
            <a:off x="1524000" y="5407233"/>
            <a:ext cx="3641481" cy="1200329"/>
          </a:xfrm>
          <a:prstGeom prst="rect">
            <a:avLst/>
          </a:prstGeom>
        </p:spPr>
        <p:txBody>
          <a:bodyPr wrap="square">
            <a:spAutoFit/>
          </a:bodyPr>
          <a:lstStyle/>
          <a:p>
            <a:r>
              <a:rPr lang="en-US" dirty="0">
                <a:solidFill>
                  <a:schemeClr val="tx1">
                    <a:lumMod val="50000"/>
                    <a:lumOff val="50000"/>
                  </a:schemeClr>
                </a:solidFill>
              </a:rPr>
              <a:t>John Lonski</a:t>
            </a:r>
          </a:p>
          <a:p>
            <a:r>
              <a:rPr lang="en-US" dirty="0">
                <a:solidFill>
                  <a:schemeClr val="tx1">
                    <a:lumMod val="50000"/>
                    <a:lumOff val="50000"/>
                  </a:schemeClr>
                </a:solidFill>
              </a:rPr>
              <a:t>President</a:t>
            </a:r>
          </a:p>
          <a:p>
            <a:r>
              <a:rPr lang="en-US" dirty="0">
                <a:solidFill>
                  <a:schemeClr val="tx1">
                    <a:lumMod val="50000"/>
                    <a:lumOff val="50000"/>
                  </a:schemeClr>
                </a:solidFill>
                <a:hlinkClick r:id="rId4"/>
              </a:rPr>
              <a:t>john@thelonskigroup.com</a:t>
            </a:r>
            <a:endParaRPr lang="en-US" dirty="0">
              <a:solidFill>
                <a:schemeClr val="tx1">
                  <a:lumMod val="50000"/>
                  <a:lumOff val="50000"/>
                </a:schemeClr>
              </a:solidFill>
            </a:endParaRPr>
          </a:p>
          <a:p>
            <a:r>
              <a:rPr lang="en-US" dirty="0">
                <a:solidFill>
                  <a:schemeClr val="tx1">
                    <a:lumMod val="50000"/>
                    <a:lumOff val="50000"/>
                  </a:schemeClr>
                </a:solidFill>
              </a:rPr>
              <a:t>914.329.7042</a:t>
            </a:r>
          </a:p>
        </p:txBody>
      </p:sp>
      <p:sp>
        <p:nvSpPr>
          <p:cNvPr id="6" name="TextBox 5">
            <a:extLst>
              <a:ext uri="{FF2B5EF4-FFF2-40B4-BE49-F238E27FC236}">
                <a16:creationId xmlns:a16="http://schemas.microsoft.com/office/drawing/2014/main" id="{23DB0DC1-46FC-4EC7-858C-0288823A2D34}"/>
              </a:ext>
            </a:extLst>
          </p:cNvPr>
          <p:cNvSpPr txBox="1"/>
          <p:nvPr userDrawn="1"/>
        </p:nvSpPr>
        <p:spPr>
          <a:xfrm>
            <a:off x="1" y="2613392"/>
            <a:ext cx="12192000" cy="1631216"/>
          </a:xfrm>
          <a:prstGeom prst="rect">
            <a:avLst/>
          </a:prstGeom>
          <a:noFill/>
        </p:spPr>
        <p:txBody>
          <a:bodyPr wrap="square" rtlCol="0" anchor="ctr">
            <a:spAutoFit/>
          </a:bodyPr>
          <a:lstStyle/>
          <a:p>
            <a:pPr algn="ctr"/>
            <a:r>
              <a:rPr lang="en-US" sz="2800" cap="all" baseline="0" dirty="0">
                <a:solidFill>
                  <a:schemeClr val="bg1"/>
                </a:solidFill>
                <a:latin typeface="+mn-lt"/>
              </a:rPr>
              <a:t>T</a:t>
            </a:r>
            <a:r>
              <a:rPr lang="en-US" sz="2800" cap="none" baseline="0" dirty="0">
                <a:solidFill>
                  <a:schemeClr val="bg1"/>
                </a:solidFill>
                <a:latin typeface="+mn-lt"/>
              </a:rPr>
              <a:t>hank You</a:t>
            </a:r>
            <a:endParaRPr lang="en-US" sz="2800" cap="all" baseline="0" dirty="0">
              <a:solidFill>
                <a:schemeClr val="bg1"/>
              </a:solidFill>
              <a:latin typeface="+mn-lt"/>
            </a:endParaRPr>
          </a:p>
          <a:p>
            <a:pPr algn="ctr"/>
            <a:r>
              <a:rPr lang="en-US" sz="2800" dirty="0">
                <a:solidFill>
                  <a:schemeClr val="bg1"/>
                </a:solidFill>
                <a:latin typeface="+mn-lt"/>
              </a:rPr>
              <a:t>Please consider subscribing to our newsletter:</a:t>
            </a:r>
            <a:br>
              <a:rPr lang="en-US" sz="2800" dirty="0">
                <a:solidFill>
                  <a:schemeClr val="bg1"/>
                </a:solidFill>
                <a:latin typeface="+mn-lt"/>
              </a:rPr>
            </a:br>
            <a:r>
              <a:rPr lang="en-US" sz="4400" dirty="0">
                <a:latin typeface="+mn-lt"/>
                <a:hlinkClick r:id="rId5"/>
              </a:rPr>
              <a:t>theLonskiGroup.com</a:t>
            </a:r>
            <a:endParaRPr lang="en-US" sz="2800" cap="all" baseline="0" dirty="0">
              <a:solidFill>
                <a:schemeClr val="bg1"/>
              </a:solidFill>
              <a:latin typeface="+mn-lt"/>
            </a:endParaRPr>
          </a:p>
        </p:txBody>
      </p:sp>
      <p:sp>
        <p:nvSpPr>
          <p:cNvPr id="2" name="Rectangle 2">
            <a:extLst>
              <a:ext uri="{FF2B5EF4-FFF2-40B4-BE49-F238E27FC236}">
                <a16:creationId xmlns:a16="http://schemas.microsoft.com/office/drawing/2014/main" id="{AC58ABF1-2AA4-4629-9C07-06AF946C131D}"/>
              </a:ext>
            </a:extLst>
          </p:cNvPr>
          <p:cNvSpPr>
            <a:spLocks noChangeArrowheads="1"/>
          </p:cNvSpPr>
          <p:nvPr userDrawn="1"/>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3" name="TextBox 12">
            <a:extLst>
              <a:ext uri="{FF2B5EF4-FFF2-40B4-BE49-F238E27FC236}">
                <a16:creationId xmlns:a16="http://schemas.microsoft.com/office/drawing/2014/main" id="{CA737F0D-3086-42BE-BE9B-D932B99C51B1}"/>
              </a:ext>
            </a:extLst>
          </p:cNvPr>
          <p:cNvSpPr txBox="1"/>
          <p:nvPr userDrawn="1"/>
        </p:nvSpPr>
        <p:spPr>
          <a:xfrm>
            <a:off x="1304925" y="216002"/>
            <a:ext cx="6443295" cy="584775"/>
          </a:xfrm>
          <a:prstGeom prst="rect">
            <a:avLst/>
          </a:prstGeom>
          <a:noFill/>
        </p:spPr>
        <p:txBody>
          <a:bodyPr wrap="square" rtlCol="0" anchor="ctr">
            <a:spAutoFit/>
          </a:bodyPr>
          <a:lstStyle/>
          <a:p>
            <a:r>
              <a:rPr lang="en-US" sz="3200" cap="none" spc="200" baseline="0" dirty="0">
                <a:solidFill>
                  <a:srgbClr val="478EA4"/>
                </a:solidFill>
                <a:latin typeface="Montserrat SemiBold" panose="00000700000000000000" pitchFamily="2" charset="0"/>
              </a:rPr>
              <a:t>The Lonski Group</a:t>
            </a:r>
            <a:endParaRPr lang="en-US" sz="7200" cap="none" spc="200" baseline="0" dirty="0">
              <a:solidFill>
                <a:srgbClr val="478EA4"/>
              </a:solidFill>
              <a:latin typeface="Montserrat SemiBold" panose="00000700000000000000" pitchFamily="2" charset="0"/>
            </a:endParaRPr>
          </a:p>
        </p:txBody>
      </p:sp>
      <p:pic>
        <p:nvPicPr>
          <p:cNvPr id="15" name="Picture 14" descr="Logo&#10;&#10;Description automatically generated">
            <a:extLst>
              <a:ext uri="{FF2B5EF4-FFF2-40B4-BE49-F238E27FC236}">
                <a16:creationId xmlns:a16="http://schemas.microsoft.com/office/drawing/2014/main" id="{3E9E9CA5-771A-4E02-805E-93B0B47CFB6A}"/>
              </a:ext>
            </a:extLst>
          </p:cNvPr>
          <p:cNvPicPr>
            <a:picLocks noChangeAspect="1"/>
          </p:cNvPicPr>
          <p:nvPr userDrawn="1"/>
        </p:nvPicPr>
        <p:blipFill rotWithShape="1">
          <a:blip r:embed="rId6">
            <a:extLst>
              <a:ext uri="{28A0092B-C50C-407E-A947-70E740481C1C}">
                <a14:useLocalDpi xmlns:a14="http://schemas.microsoft.com/office/drawing/2010/main" val="0"/>
              </a:ext>
            </a:extLst>
          </a:blip>
          <a:srcRect l="25080" t="11058" r="31810" b="23258"/>
          <a:stretch/>
        </p:blipFill>
        <p:spPr>
          <a:xfrm>
            <a:off x="161925" y="-25540"/>
            <a:ext cx="981076" cy="1067723"/>
          </a:xfrm>
          <a:prstGeom prst="rect">
            <a:avLst/>
          </a:prstGeom>
        </p:spPr>
      </p:pic>
    </p:spTree>
    <p:extLst>
      <p:ext uri="{BB962C8B-B14F-4D97-AF65-F5344CB8AC3E}">
        <p14:creationId xmlns:p14="http://schemas.microsoft.com/office/powerpoint/2010/main" val="3763491592"/>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64687-7C0E-35D6-BDCD-DF2B6658F5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E2A386-04B1-2C4E-F9AC-D1C61C75A4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1EB109-201F-FC2B-F4D0-CAA17D44DCC7}"/>
              </a:ext>
            </a:extLst>
          </p:cNvPr>
          <p:cNvSpPr>
            <a:spLocks noGrp="1"/>
          </p:cNvSpPr>
          <p:nvPr>
            <p:ph type="dt" sz="half" idx="10"/>
          </p:nvPr>
        </p:nvSpPr>
        <p:spPr/>
        <p:txBody>
          <a:bodyPr/>
          <a:lstStyle/>
          <a:p>
            <a:fld id="{5E7AA7D7-9D3D-4FA9-AB9B-3ECFE68807E2}" type="datetimeFigureOut">
              <a:rPr lang="en-US" smtClean="0"/>
              <a:t>4/18/2024</a:t>
            </a:fld>
            <a:endParaRPr lang="en-US"/>
          </a:p>
        </p:txBody>
      </p:sp>
      <p:sp>
        <p:nvSpPr>
          <p:cNvPr id="5" name="Footer Placeholder 4">
            <a:extLst>
              <a:ext uri="{FF2B5EF4-FFF2-40B4-BE49-F238E27FC236}">
                <a16:creationId xmlns:a16="http://schemas.microsoft.com/office/drawing/2014/main" id="{C2B5AFA6-7141-8E45-E1D8-ABA13AB4B3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0B00A9-D9EB-6A6F-371E-FE889834150F}"/>
              </a:ext>
            </a:extLst>
          </p:cNvPr>
          <p:cNvSpPr>
            <a:spLocks noGrp="1"/>
          </p:cNvSpPr>
          <p:nvPr>
            <p:ph type="sldNum" sz="quarter" idx="12"/>
          </p:nvPr>
        </p:nvSpPr>
        <p:spPr/>
        <p:txBody>
          <a:bodyPr/>
          <a:lstStyle/>
          <a:p>
            <a:fld id="{DA61C222-8047-4B72-BA63-D0CB54C499D6}" type="slidenum">
              <a:rPr lang="en-US" smtClean="0"/>
              <a:t>‹#›</a:t>
            </a:fld>
            <a:endParaRPr lang="en-US"/>
          </a:p>
        </p:txBody>
      </p:sp>
    </p:spTree>
    <p:extLst>
      <p:ext uri="{BB962C8B-B14F-4D97-AF65-F5344CB8AC3E}">
        <p14:creationId xmlns:p14="http://schemas.microsoft.com/office/powerpoint/2010/main" val="4021115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344DA-D15E-DEF7-219D-9DC2D4A61F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05999E-EF79-A564-FFA2-2A80EFD4E0E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C8DAE29-520F-B8FD-4609-9C486E2A15AA}"/>
              </a:ext>
            </a:extLst>
          </p:cNvPr>
          <p:cNvSpPr>
            <a:spLocks noGrp="1"/>
          </p:cNvSpPr>
          <p:nvPr>
            <p:ph type="dt" sz="half" idx="10"/>
          </p:nvPr>
        </p:nvSpPr>
        <p:spPr/>
        <p:txBody>
          <a:bodyPr/>
          <a:lstStyle/>
          <a:p>
            <a:fld id="{5E7AA7D7-9D3D-4FA9-AB9B-3ECFE68807E2}" type="datetimeFigureOut">
              <a:rPr lang="en-US" smtClean="0"/>
              <a:t>4/18/2024</a:t>
            </a:fld>
            <a:endParaRPr lang="en-US"/>
          </a:p>
        </p:txBody>
      </p:sp>
      <p:sp>
        <p:nvSpPr>
          <p:cNvPr id="5" name="Footer Placeholder 4">
            <a:extLst>
              <a:ext uri="{FF2B5EF4-FFF2-40B4-BE49-F238E27FC236}">
                <a16:creationId xmlns:a16="http://schemas.microsoft.com/office/drawing/2014/main" id="{286CCE2D-B187-4C5D-0F7D-F444C133EA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97101D-BC15-5C52-B48A-6091E8C6CE56}"/>
              </a:ext>
            </a:extLst>
          </p:cNvPr>
          <p:cNvSpPr>
            <a:spLocks noGrp="1"/>
          </p:cNvSpPr>
          <p:nvPr>
            <p:ph type="sldNum" sz="quarter" idx="12"/>
          </p:nvPr>
        </p:nvSpPr>
        <p:spPr/>
        <p:txBody>
          <a:bodyPr/>
          <a:lstStyle/>
          <a:p>
            <a:fld id="{DA61C222-8047-4B72-BA63-D0CB54C499D6}" type="slidenum">
              <a:rPr lang="en-US" smtClean="0"/>
              <a:t>‹#›</a:t>
            </a:fld>
            <a:endParaRPr lang="en-US"/>
          </a:p>
        </p:txBody>
      </p:sp>
    </p:spTree>
    <p:extLst>
      <p:ext uri="{BB962C8B-B14F-4D97-AF65-F5344CB8AC3E}">
        <p14:creationId xmlns:p14="http://schemas.microsoft.com/office/powerpoint/2010/main" val="1524717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5C293-789F-9FC1-8F36-D77E8B2A18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305102-ADE8-CDD8-80B4-BEE5A1B0AC7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D53F3D2-1E9B-E2BC-8792-098F1D6E176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C06D037-F860-BAE6-D75D-7777BBAF5428}"/>
              </a:ext>
            </a:extLst>
          </p:cNvPr>
          <p:cNvSpPr>
            <a:spLocks noGrp="1"/>
          </p:cNvSpPr>
          <p:nvPr>
            <p:ph type="dt" sz="half" idx="10"/>
          </p:nvPr>
        </p:nvSpPr>
        <p:spPr/>
        <p:txBody>
          <a:bodyPr/>
          <a:lstStyle/>
          <a:p>
            <a:fld id="{5E7AA7D7-9D3D-4FA9-AB9B-3ECFE68807E2}" type="datetimeFigureOut">
              <a:rPr lang="en-US" smtClean="0"/>
              <a:t>4/18/2024</a:t>
            </a:fld>
            <a:endParaRPr lang="en-US"/>
          </a:p>
        </p:txBody>
      </p:sp>
      <p:sp>
        <p:nvSpPr>
          <p:cNvPr id="6" name="Footer Placeholder 5">
            <a:extLst>
              <a:ext uri="{FF2B5EF4-FFF2-40B4-BE49-F238E27FC236}">
                <a16:creationId xmlns:a16="http://schemas.microsoft.com/office/drawing/2014/main" id="{FED6C844-C7D4-C062-0633-8AC44AF93E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F931F2-1468-36BE-2BC0-1C4332771360}"/>
              </a:ext>
            </a:extLst>
          </p:cNvPr>
          <p:cNvSpPr>
            <a:spLocks noGrp="1"/>
          </p:cNvSpPr>
          <p:nvPr>
            <p:ph type="sldNum" sz="quarter" idx="12"/>
          </p:nvPr>
        </p:nvSpPr>
        <p:spPr/>
        <p:txBody>
          <a:bodyPr/>
          <a:lstStyle/>
          <a:p>
            <a:fld id="{DA61C222-8047-4B72-BA63-D0CB54C499D6}" type="slidenum">
              <a:rPr lang="en-US" smtClean="0"/>
              <a:t>‹#›</a:t>
            </a:fld>
            <a:endParaRPr lang="en-US"/>
          </a:p>
        </p:txBody>
      </p:sp>
    </p:spTree>
    <p:extLst>
      <p:ext uri="{BB962C8B-B14F-4D97-AF65-F5344CB8AC3E}">
        <p14:creationId xmlns:p14="http://schemas.microsoft.com/office/powerpoint/2010/main" val="3824618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98EF2-3638-7696-A4FB-89F988439D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D0F1DD2-1567-BC68-E7E0-F522C1070C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0F55209-2F35-30EE-F9BE-AEBE9C7D45B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E9C7826-11BA-47FE-0584-91A7483E13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7002DF-7F49-A0CE-4F2B-C22011F13C4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AB57F1F-81AF-3897-62E8-1F4FB0E9FD72}"/>
              </a:ext>
            </a:extLst>
          </p:cNvPr>
          <p:cNvSpPr>
            <a:spLocks noGrp="1"/>
          </p:cNvSpPr>
          <p:nvPr>
            <p:ph type="dt" sz="half" idx="10"/>
          </p:nvPr>
        </p:nvSpPr>
        <p:spPr/>
        <p:txBody>
          <a:bodyPr/>
          <a:lstStyle/>
          <a:p>
            <a:fld id="{5E7AA7D7-9D3D-4FA9-AB9B-3ECFE68807E2}" type="datetimeFigureOut">
              <a:rPr lang="en-US" smtClean="0"/>
              <a:t>4/18/2024</a:t>
            </a:fld>
            <a:endParaRPr lang="en-US"/>
          </a:p>
        </p:txBody>
      </p:sp>
      <p:sp>
        <p:nvSpPr>
          <p:cNvPr id="8" name="Footer Placeholder 7">
            <a:extLst>
              <a:ext uri="{FF2B5EF4-FFF2-40B4-BE49-F238E27FC236}">
                <a16:creationId xmlns:a16="http://schemas.microsoft.com/office/drawing/2014/main" id="{36CC66F8-8F55-799B-5947-B53D42216F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134AECF-8590-FA08-3B8B-8DE4E5C09508}"/>
              </a:ext>
            </a:extLst>
          </p:cNvPr>
          <p:cNvSpPr>
            <a:spLocks noGrp="1"/>
          </p:cNvSpPr>
          <p:nvPr>
            <p:ph type="sldNum" sz="quarter" idx="12"/>
          </p:nvPr>
        </p:nvSpPr>
        <p:spPr/>
        <p:txBody>
          <a:bodyPr/>
          <a:lstStyle/>
          <a:p>
            <a:fld id="{DA61C222-8047-4B72-BA63-D0CB54C499D6}" type="slidenum">
              <a:rPr lang="en-US" smtClean="0"/>
              <a:t>‹#›</a:t>
            </a:fld>
            <a:endParaRPr lang="en-US"/>
          </a:p>
        </p:txBody>
      </p:sp>
    </p:spTree>
    <p:extLst>
      <p:ext uri="{BB962C8B-B14F-4D97-AF65-F5344CB8AC3E}">
        <p14:creationId xmlns:p14="http://schemas.microsoft.com/office/powerpoint/2010/main" val="1367471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26AFD-8289-9E9A-79CC-906F2381EB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23D56DA-4E6C-6DFF-A67F-A5E557F86E6F}"/>
              </a:ext>
            </a:extLst>
          </p:cNvPr>
          <p:cNvSpPr>
            <a:spLocks noGrp="1"/>
          </p:cNvSpPr>
          <p:nvPr>
            <p:ph type="dt" sz="half" idx="10"/>
          </p:nvPr>
        </p:nvSpPr>
        <p:spPr/>
        <p:txBody>
          <a:bodyPr/>
          <a:lstStyle/>
          <a:p>
            <a:fld id="{5E7AA7D7-9D3D-4FA9-AB9B-3ECFE68807E2}" type="datetimeFigureOut">
              <a:rPr lang="en-US" smtClean="0"/>
              <a:t>4/18/2024</a:t>
            </a:fld>
            <a:endParaRPr lang="en-US"/>
          </a:p>
        </p:txBody>
      </p:sp>
      <p:sp>
        <p:nvSpPr>
          <p:cNvPr id="4" name="Footer Placeholder 3">
            <a:extLst>
              <a:ext uri="{FF2B5EF4-FFF2-40B4-BE49-F238E27FC236}">
                <a16:creationId xmlns:a16="http://schemas.microsoft.com/office/drawing/2014/main" id="{D288FE51-A296-AFEE-5024-364E7984A3F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AECDC1-B99D-24DB-FE19-160A6904C092}"/>
              </a:ext>
            </a:extLst>
          </p:cNvPr>
          <p:cNvSpPr>
            <a:spLocks noGrp="1"/>
          </p:cNvSpPr>
          <p:nvPr>
            <p:ph type="sldNum" sz="quarter" idx="12"/>
          </p:nvPr>
        </p:nvSpPr>
        <p:spPr/>
        <p:txBody>
          <a:bodyPr/>
          <a:lstStyle/>
          <a:p>
            <a:fld id="{DA61C222-8047-4B72-BA63-D0CB54C499D6}" type="slidenum">
              <a:rPr lang="en-US" smtClean="0"/>
              <a:t>‹#›</a:t>
            </a:fld>
            <a:endParaRPr lang="en-US"/>
          </a:p>
        </p:txBody>
      </p:sp>
    </p:spTree>
    <p:extLst>
      <p:ext uri="{BB962C8B-B14F-4D97-AF65-F5344CB8AC3E}">
        <p14:creationId xmlns:p14="http://schemas.microsoft.com/office/powerpoint/2010/main" val="1599769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E8A2F6-C93F-05DA-E9A8-58C1C2408E4C}"/>
              </a:ext>
            </a:extLst>
          </p:cNvPr>
          <p:cNvSpPr>
            <a:spLocks noGrp="1"/>
          </p:cNvSpPr>
          <p:nvPr>
            <p:ph type="dt" sz="half" idx="10"/>
          </p:nvPr>
        </p:nvSpPr>
        <p:spPr/>
        <p:txBody>
          <a:bodyPr/>
          <a:lstStyle/>
          <a:p>
            <a:fld id="{5E7AA7D7-9D3D-4FA9-AB9B-3ECFE68807E2}" type="datetimeFigureOut">
              <a:rPr lang="en-US" smtClean="0"/>
              <a:t>4/18/2024</a:t>
            </a:fld>
            <a:endParaRPr lang="en-US"/>
          </a:p>
        </p:txBody>
      </p:sp>
      <p:sp>
        <p:nvSpPr>
          <p:cNvPr id="3" name="Footer Placeholder 2">
            <a:extLst>
              <a:ext uri="{FF2B5EF4-FFF2-40B4-BE49-F238E27FC236}">
                <a16:creationId xmlns:a16="http://schemas.microsoft.com/office/drawing/2014/main" id="{43CD2258-AFC5-9D60-924F-8270AD6149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849F603-0DCA-1EA4-7732-CA2D50A7A9AC}"/>
              </a:ext>
            </a:extLst>
          </p:cNvPr>
          <p:cNvSpPr>
            <a:spLocks noGrp="1"/>
          </p:cNvSpPr>
          <p:nvPr>
            <p:ph type="sldNum" sz="quarter" idx="12"/>
          </p:nvPr>
        </p:nvSpPr>
        <p:spPr/>
        <p:txBody>
          <a:bodyPr/>
          <a:lstStyle/>
          <a:p>
            <a:fld id="{DA61C222-8047-4B72-BA63-D0CB54C499D6}" type="slidenum">
              <a:rPr lang="en-US" smtClean="0"/>
              <a:t>‹#›</a:t>
            </a:fld>
            <a:endParaRPr lang="en-US"/>
          </a:p>
        </p:txBody>
      </p:sp>
    </p:spTree>
    <p:extLst>
      <p:ext uri="{BB962C8B-B14F-4D97-AF65-F5344CB8AC3E}">
        <p14:creationId xmlns:p14="http://schemas.microsoft.com/office/powerpoint/2010/main" val="770876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81559-1722-CCEB-2A8B-6661B2D936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F4E878D-E1FE-F95F-7D04-83C3C78228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8FB283C-E981-D4DB-E5A1-CE50552B6A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08F993-1FB3-DEE6-A0B2-71D640BFA3A6}"/>
              </a:ext>
            </a:extLst>
          </p:cNvPr>
          <p:cNvSpPr>
            <a:spLocks noGrp="1"/>
          </p:cNvSpPr>
          <p:nvPr>
            <p:ph type="dt" sz="half" idx="10"/>
          </p:nvPr>
        </p:nvSpPr>
        <p:spPr/>
        <p:txBody>
          <a:bodyPr/>
          <a:lstStyle/>
          <a:p>
            <a:fld id="{5E7AA7D7-9D3D-4FA9-AB9B-3ECFE68807E2}" type="datetimeFigureOut">
              <a:rPr lang="en-US" smtClean="0"/>
              <a:t>4/18/2024</a:t>
            </a:fld>
            <a:endParaRPr lang="en-US"/>
          </a:p>
        </p:txBody>
      </p:sp>
      <p:sp>
        <p:nvSpPr>
          <p:cNvPr id="6" name="Footer Placeholder 5">
            <a:extLst>
              <a:ext uri="{FF2B5EF4-FFF2-40B4-BE49-F238E27FC236}">
                <a16:creationId xmlns:a16="http://schemas.microsoft.com/office/drawing/2014/main" id="{A4756764-55C7-772F-94EF-F406A5A36D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EA7613-9BAF-50E9-482B-CE13196791C3}"/>
              </a:ext>
            </a:extLst>
          </p:cNvPr>
          <p:cNvSpPr>
            <a:spLocks noGrp="1"/>
          </p:cNvSpPr>
          <p:nvPr>
            <p:ph type="sldNum" sz="quarter" idx="12"/>
          </p:nvPr>
        </p:nvSpPr>
        <p:spPr/>
        <p:txBody>
          <a:bodyPr/>
          <a:lstStyle/>
          <a:p>
            <a:fld id="{DA61C222-8047-4B72-BA63-D0CB54C499D6}" type="slidenum">
              <a:rPr lang="en-US" smtClean="0"/>
              <a:t>‹#›</a:t>
            </a:fld>
            <a:endParaRPr lang="en-US"/>
          </a:p>
        </p:txBody>
      </p:sp>
    </p:spTree>
    <p:extLst>
      <p:ext uri="{BB962C8B-B14F-4D97-AF65-F5344CB8AC3E}">
        <p14:creationId xmlns:p14="http://schemas.microsoft.com/office/powerpoint/2010/main" val="360896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D066D-2E25-EB0E-A258-6EE3E909B3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DB9F0D2-2487-1AAE-B670-112918197B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692390-11CB-B81A-01E7-2E0B93D59E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7555C8-EEF7-0A53-7C1D-4D2D4E343F9B}"/>
              </a:ext>
            </a:extLst>
          </p:cNvPr>
          <p:cNvSpPr>
            <a:spLocks noGrp="1"/>
          </p:cNvSpPr>
          <p:nvPr>
            <p:ph type="dt" sz="half" idx="10"/>
          </p:nvPr>
        </p:nvSpPr>
        <p:spPr/>
        <p:txBody>
          <a:bodyPr/>
          <a:lstStyle/>
          <a:p>
            <a:fld id="{5E7AA7D7-9D3D-4FA9-AB9B-3ECFE68807E2}" type="datetimeFigureOut">
              <a:rPr lang="en-US" smtClean="0"/>
              <a:t>4/18/2024</a:t>
            </a:fld>
            <a:endParaRPr lang="en-US"/>
          </a:p>
        </p:txBody>
      </p:sp>
      <p:sp>
        <p:nvSpPr>
          <p:cNvPr id="6" name="Footer Placeholder 5">
            <a:extLst>
              <a:ext uri="{FF2B5EF4-FFF2-40B4-BE49-F238E27FC236}">
                <a16:creationId xmlns:a16="http://schemas.microsoft.com/office/drawing/2014/main" id="{FB5B8B8A-A3A2-0987-39D1-38C464E725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61734B-9623-7694-F89D-4CC7540D4F57}"/>
              </a:ext>
            </a:extLst>
          </p:cNvPr>
          <p:cNvSpPr>
            <a:spLocks noGrp="1"/>
          </p:cNvSpPr>
          <p:nvPr>
            <p:ph type="sldNum" sz="quarter" idx="12"/>
          </p:nvPr>
        </p:nvSpPr>
        <p:spPr/>
        <p:txBody>
          <a:bodyPr/>
          <a:lstStyle/>
          <a:p>
            <a:fld id="{DA61C222-8047-4B72-BA63-D0CB54C499D6}" type="slidenum">
              <a:rPr lang="en-US" smtClean="0"/>
              <a:t>‹#›</a:t>
            </a:fld>
            <a:endParaRPr lang="en-US"/>
          </a:p>
        </p:txBody>
      </p:sp>
    </p:spTree>
    <p:extLst>
      <p:ext uri="{BB962C8B-B14F-4D97-AF65-F5344CB8AC3E}">
        <p14:creationId xmlns:p14="http://schemas.microsoft.com/office/powerpoint/2010/main" val="3572223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C2F565-9BEF-A94D-860E-E3202DEE34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D7E15DB-B635-7B7F-060D-4A35C13B6C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724D3A-B9B3-5A0D-BFBB-6C204AC148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E7AA7D7-9D3D-4FA9-AB9B-3ECFE68807E2}" type="datetimeFigureOut">
              <a:rPr lang="en-US" smtClean="0"/>
              <a:t>4/18/2024</a:t>
            </a:fld>
            <a:endParaRPr lang="en-US"/>
          </a:p>
        </p:txBody>
      </p:sp>
      <p:sp>
        <p:nvSpPr>
          <p:cNvPr id="5" name="Footer Placeholder 4">
            <a:extLst>
              <a:ext uri="{FF2B5EF4-FFF2-40B4-BE49-F238E27FC236}">
                <a16:creationId xmlns:a16="http://schemas.microsoft.com/office/drawing/2014/main" id="{15974AD3-0989-22AA-63E9-1C22C9AE80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6738617-D871-6D8A-7F3F-BF1F46D72A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A61C222-8047-4B72-BA63-D0CB54C499D6}" type="slidenum">
              <a:rPr lang="en-US" smtClean="0"/>
              <a:t>‹#›</a:t>
            </a:fld>
            <a:endParaRPr lang="en-US"/>
          </a:p>
        </p:txBody>
      </p:sp>
    </p:spTree>
    <p:extLst>
      <p:ext uri="{BB962C8B-B14F-4D97-AF65-F5344CB8AC3E}">
        <p14:creationId xmlns:p14="http://schemas.microsoft.com/office/powerpoint/2010/main" val="3976499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2" Type="http://schemas.openxmlformats.org/officeDocument/2006/relationships/image" Target="../media/image37.emf"/><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2" Type="http://schemas.openxmlformats.org/officeDocument/2006/relationships/image" Target="../media/image38.emf"/><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image" Target="../media/image39.emf"/><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2" Type="http://schemas.openxmlformats.org/officeDocument/2006/relationships/image" Target="../media/image41.emf"/><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2" Type="http://schemas.openxmlformats.org/officeDocument/2006/relationships/image" Target="../media/image42.emf"/><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2" Type="http://schemas.openxmlformats.org/officeDocument/2006/relationships/image" Target="../media/image43.emf"/><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image" Target="../media/image44.emf"/><Relationship Id="rId1"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14.xml"/></Relationships>
</file>

<file path=ppt/slides/_rels/slide49.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4.xml"/></Relationships>
</file>

<file path=ppt/slides/_rels/slide50.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2" Type="http://schemas.openxmlformats.org/officeDocument/2006/relationships/image" Target="../media/image48.emf"/><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2" Type="http://schemas.openxmlformats.org/officeDocument/2006/relationships/image" Target="../media/image49.emf"/><Relationship Id="rId1" Type="http://schemas.openxmlformats.org/officeDocument/2006/relationships/slideLayout" Target="../slideLayouts/slideLayout14.xml"/></Relationships>
</file>

<file path=ppt/slides/_rels/slide53.xml.rels><?xml version="1.0" encoding="UTF-8" standalone="yes"?>
<Relationships xmlns="http://schemas.openxmlformats.org/package/2006/relationships"><Relationship Id="rId2" Type="http://schemas.openxmlformats.org/officeDocument/2006/relationships/image" Target="../media/image50.emf"/><Relationship Id="rId1" Type="http://schemas.openxmlformats.org/officeDocument/2006/relationships/slideLayout" Target="../slideLayouts/slideLayout14.xml"/></Relationships>
</file>

<file path=ppt/slides/_rels/slide54.xml.rels><?xml version="1.0" encoding="UTF-8" standalone="yes"?>
<Relationships xmlns="http://schemas.openxmlformats.org/package/2006/relationships"><Relationship Id="rId2" Type="http://schemas.openxmlformats.org/officeDocument/2006/relationships/image" Target="../media/image51.emf"/><Relationship Id="rId1" Type="http://schemas.openxmlformats.org/officeDocument/2006/relationships/slideLayout" Target="../slideLayouts/slideLayout1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F13A455-04EF-454D-9596-2E9F86509DCB}"/>
              </a:ext>
            </a:extLst>
          </p:cNvPr>
          <p:cNvSpPr>
            <a:spLocks noGrp="1"/>
          </p:cNvSpPr>
          <p:nvPr>
            <p:ph type="body" sz="quarter" idx="10"/>
          </p:nvPr>
        </p:nvSpPr>
        <p:spPr>
          <a:xfrm>
            <a:off x="403226" y="4106804"/>
            <a:ext cx="11385131" cy="1067722"/>
          </a:xfrm>
        </p:spPr>
        <p:txBody>
          <a:bodyPr>
            <a:noAutofit/>
          </a:bodyPr>
          <a:lstStyle/>
          <a:p>
            <a:r>
              <a:rPr lang="en-US" sz="3600" dirty="0"/>
              <a:t>This Is Not the Dawning of the Age of Aquarius</a:t>
            </a:r>
          </a:p>
        </p:txBody>
      </p:sp>
      <p:sp>
        <p:nvSpPr>
          <p:cNvPr id="3" name="Text Placeholder 2">
            <a:extLst>
              <a:ext uri="{FF2B5EF4-FFF2-40B4-BE49-F238E27FC236}">
                <a16:creationId xmlns:a16="http://schemas.microsoft.com/office/drawing/2014/main" id="{4D8F885B-2EA2-4211-B6F8-9E9DBE5EDA94}"/>
              </a:ext>
            </a:extLst>
          </p:cNvPr>
          <p:cNvSpPr>
            <a:spLocks noGrp="1"/>
          </p:cNvSpPr>
          <p:nvPr>
            <p:ph type="body" sz="quarter" idx="13"/>
          </p:nvPr>
        </p:nvSpPr>
        <p:spPr/>
        <p:txBody>
          <a:bodyPr/>
          <a:lstStyle/>
          <a:p>
            <a:r>
              <a:rPr lang="en-US" dirty="0"/>
              <a:t>Prepared for: SURFA</a:t>
            </a:r>
          </a:p>
        </p:txBody>
      </p:sp>
      <p:sp>
        <p:nvSpPr>
          <p:cNvPr id="4" name="Text Placeholder 3">
            <a:extLst>
              <a:ext uri="{FF2B5EF4-FFF2-40B4-BE49-F238E27FC236}">
                <a16:creationId xmlns:a16="http://schemas.microsoft.com/office/drawing/2014/main" id="{1DD18E3B-4882-4D0F-A410-31C42E3ED9B5}"/>
              </a:ext>
            </a:extLst>
          </p:cNvPr>
          <p:cNvSpPr>
            <a:spLocks noGrp="1"/>
          </p:cNvSpPr>
          <p:nvPr>
            <p:ph type="body" sz="quarter" idx="14"/>
          </p:nvPr>
        </p:nvSpPr>
        <p:spPr/>
        <p:txBody>
          <a:bodyPr>
            <a:normAutofit lnSpcReduction="10000"/>
          </a:bodyPr>
          <a:lstStyle/>
          <a:p>
            <a:r>
              <a:rPr lang="en-US" dirty="0"/>
              <a:t>John Lonski, President</a:t>
            </a:r>
          </a:p>
        </p:txBody>
      </p:sp>
      <p:sp>
        <p:nvSpPr>
          <p:cNvPr id="5" name="Text Placeholder 4">
            <a:extLst>
              <a:ext uri="{FF2B5EF4-FFF2-40B4-BE49-F238E27FC236}">
                <a16:creationId xmlns:a16="http://schemas.microsoft.com/office/drawing/2014/main" id="{7D161A47-5E45-461F-B077-B11FDB98C803}"/>
              </a:ext>
            </a:extLst>
          </p:cNvPr>
          <p:cNvSpPr>
            <a:spLocks noGrp="1"/>
          </p:cNvSpPr>
          <p:nvPr>
            <p:ph type="body" sz="quarter" idx="15"/>
          </p:nvPr>
        </p:nvSpPr>
        <p:spPr/>
        <p:txBody>
          <a:bodyPr>
            <a:normAutofit lnSpcReduction="10000"/>
          </a:bodyPr>
          <a:lstStyle/>
          <a:p>
            <a:r>
              <a:rPr lang="en-US" dirty="0"/>
              <a:t>April 2024</a:t>
            </a:r>
          </a:p>
        </p:txBody>
      </p:sp>
    </p:spTree>
    <p:extLst>
      <p:ext uri="{BB962C8B-B14F-4D97-AF65-F5344CB8AC3E}">
        <p14:creationId xmlns:p14="http://schemas.microsoft.com/office/powerpoint/2010/main" val="3143713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467266"/>
            <a:ext cx="10353674" cy="965571"/>
          </a:xfrm>
        </p:spPr>
        <p:txBody>
          <a:bodyPr>
            <a:normAutofit fontScale="90000"/>
          </a:bodyPr>
          <a:lstStyle/>
          <a:p>
            <a:r>
              <a:rPr lang="en-US" sz="2600" dirty="0">
                <a:latin typeface="Montserrat ExtraBold" panose="00000900000000000000" pitchFamily="2" charset="0"/>
              </a:rPr>
              <a:t>Since 2007, the 385% surge by US government debt sped past the 40% of household debt and the 102% of business debt</a:t>
            </a:r>
            <a:br>
              <a:rPr lang="en-US" sz="2600" dirty="0">
                <a:latin typeface="Montserrat ExtraBold" panose="00000900000000000000" pitchFamily="2" charset="0"/>
              </a:rPr>
            </a:br>
            <a:br>
              <a:rPr lang="en-US" sz="1300" dirty="0">
                <a:latin typeface="Montserrat" panose="00000500000000000000" pitchFamily="2" charset="0"/>
              </a:rPr>
            </a:br>
            <a:r>
              <a:rPr lang="en-US" sz="1700" b="1" dirty="0">
                <a:latin typeface="Montserrat" panose="00000500000000000000" pitchFamily="2" charset="0"/>
              </a:rPr>
              <a:t>Federal government went from 2007’s 42% to 2023’s 105% of GDP.</a:t>
            </a:r>
            <a:br>
              <a:rPr lang="en-US" sz="1700" b="1" dirty="0">
                <a:latin typeface="Montserrat" panose="00000500000000000000" pitchFamily="2" charset="0"/>
              </a:rPr>
            </a:br>
            <a:br>
              <a:rPr lang="en-US" sz="1300" b="1" dirty="0">
                <a:latin typeface="Montserrat" panose="00000500000000000000" pitchFamily="2" charset="0"/>
              </a:rPr>
            </a:br>
            <a:r>
              <a:rPr lang="en-US" sz="1700" b="1" dirty="0">
                <a:latin typeface="Montserrat" panose="00000500000000000000" pitchFamily="2" charset="0"/>
              </a:rPr>
              <a:t>Foreigners hold 31% of US government debt and the Federal Reserve holds 17%.</a:t>
            </a:r>
            <a:endParaRPr lang="en-US" sz="1700" b="1" dirty="0">
              <a:latin typeface="+mn-lt"/>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10</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172280"/>
            <a:ext cx="7385568" cy="307777"/>
          </a:xfrm>
          <a:prstGeom prst="rect">
            <a:avLst/>
          </a:prstGeom>
          <a:noFill/>
        </p:spPr>
        <p:txBody>
          <a:bodyPr wrap="square">
            <a:spAutoFit/>
          </a:bodyPr>
          <a:lstStyle/>
          <a:p>
            <a:r>
              <a:rPr lang="en-US" sz="1400" b="0" i="1" u="none" strike="noStrike" dirty="0">
                <a:solidFill>
                  <a:srgbClr val="000000"/>
                </a:solidFill>
                <a:effectLst/>
                <a:latin typeface="Arial" panose="020B0604020202020204" pitchFamily="34" charset="0"/>
              </a:rPr>
              <a:t>                                             source: Federal Reserve, BEA, NBER, The Lonski Group</a:t>
            </a:r>
            <a:endParaRPr lang="en-US" sz="1400" dirty="0"/>
          </a:p>
        </p:txBody>
      </p:sp>
      <p:pic>
        <p:nvPicPr>
          <p:cNvPr id="5" name="Picture 4">
            <a:extLst>
              <a:ext uri="{FF2B5EF4-FFF2-40B4-BE49-F238E27FC236}">
                <a16:creationId xmlns:a16="http://schemas.microsoft.com/office/drawing/2014/main" id="{78BEDE1A-A3E0-4ACF-6D14-617D507F70D6}"/>
              </a:ext>
            </a:extLst>
          </p:cNvPr>
          <p:cNvPicPr>
            <a:picLocks noChangeAspect="1"/>
          </p:cNvPicPr>
          <p:nvPr/>
        </p:nvPicPr>
        <p:blipFill>
          <a:blip r:embed="rId2"/>
          <a:stretch>
            <a:fillRect/>
          </a:stretch>
        </p:blipFill>
        <p:spPr>
          <a:xfrm>
            <a:off x="1670179" y="1739572"/>
            <a:ext cx="7940351" cy="4390641"/>
          </a:xfrm>
          <a:prstGeom prst="rect">
            <a:avLst/>
          </a:prstGeom>
        </p:spPr>
      </p:pic>
    </p:spTree>
    <p:extLst>
      <p:ext uri="{BB962C8B-B14F-4D97-AF65-F5344CB8AC3E}">
        <p14:creationId xmlns:p14="http://schemas.microsoft.com/office/powerpoint/2010/main" val="3568330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467266"/>
            <a:ext cx="10353674" cy="965571"/>
          </a:xfrm>
        </p:spPr>
        <p:txBody>
          <a:bodyPr>
            <a:normAutofit fontScale="90000"/>
          </a:bodyPr>
          <a:lstStyle/>
          <a:p>
            <a:r>
              <a:rPr lang="en-US" sz="2600" dirty="0">
                <a:latin typeface="Montserrat ExtraBold" panose="00000900000000000000" pitchFamily="2" charset="0"/>
              </a:rPr>
              <a:t>US government debt soars higher since 2007 as state and local government debt barely grows</a:t>
            </a:r>
            <a:br>
              <a:rPr lang="en-US" sz="2600" dirty="0">
                <a:latin typeface="Montserrat ExtraBold" panose="00000900000000000000" pitchFamily="2" charset="0"/>
              </a:rPr>
            </a:br>
            <a:br>
              <a:rPr lang="en-US" sz="1600" dirty="0">
                <a:latin typeface="Montserrat" panose="00000500000000000000" pitchFamily="2" charset="0"/>
              </a:rPr>
            </a:br>
            <a:r>
              <a:rPr lang="en-US" sz="1800" b="1" dirty="0">
                <a:latin typeface="Montserrat" panose="00000500000000000000" pitchFamily="2" charset="0"/>
              </a:rPr>
              <a:t>Is this because federal outlays to state and local governments have increased?.</a:t>
            </a:r>
            <a:endParaRPr lang="en-US" sz="1800" b="1" dirty="0">
              <a:latin typeface="+mn-lt"/>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11</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172280"/>
            <a:ext cx="7385568" cy="307777"/>
          </a:xfrm>
          <a:prstGeom prst="rect">
            <a:avLst/>
          </a:prstGeom>
          <a:noFill/>
        </p:spPr>
        <p:txBody>
          <a:bodyPr wrap="square">
            <a:spAutoFit/>
          </a:bodyPr>
          <a:lstStyle/>
          <a:p>
            <a:r>
              <a:rPr lang="en-US" sz="1400" b="0" i="1" u="none" strike="noStrike" dirty="0">
                <a:solidFill>
                  <a:srgbClr val="000000"/>
                </a:solidFill>
                <a:effectLst/>
                <a:latin typeface="Arial" panose="020B0604020202020204" pitchFamily="34" charset="0"/>
              </a:rPr>
              <a:t>                                             source: Federal Reserve, BEA, NBER, The Lonski Group</a:t>
            </a:r>
            <a:endParaRPr lang="en-US" sz="1400" dirty="0"/>
          </a:p>
        </p:txBody>
      </p:sp>
      <p:pic>
        <p:nvPicPr>
          <p:cNvPr id="4" name="Picture 3">
            <a:extLst>
              <a:ext uri="{FF2B5EF4-FFF2-40B4-BE49-F238E27FC236}">
                <a16:creationId xmlns:a16="http://schemas.microsoft.com/office/drawing/2014/main" id="{7DE61986-C1B8-E114-8F73-6964000EEE5A}"/>
              </a:ext>
            </a:extLst>
          </p:cNvPr>
          <p:cNvPicPr>
            <a:picLocks noChangeAspect="1"/>
          </p:cNvPicPr>
          <p:nvPr/>
        </p:nvPicPr>
        <p:blipFill>
          <a:blip r:embed="rId2"/>
          <a:stretch>
            <a:fillRect/>
          </a:stretch>
        </p:blipFill>
        <p:spPr>
          <a:xfrm>
            <a:off x="1988820" y="1520889"/>
            <a:ext cx="8214360" cy="4497355"/>
          </a:xfrm>
          <a:prstGeom prst="rect">
            <a:avLst/>
          </a:prstGeom>
        </p:spPr>
      </p:pic>
    </p:spTree>
    <p:extLst>
      <p:ext uri="{BB962C8B-B14F-4D97-AF65-F5344CB8AC3E}">
        <p14:creationId xmlns:p14="http://schemas.microsoft.com/office/powerpoint/2010/main" val="42401043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D3804-A1AD-4F67-A4AF-375BF3BE8C6A}"/>
              </a:ext>
            </a:extLst>
          </p:cNvPr>
          <p:cNvSpPr>
            <a:spLocks noGrp="1"/>
          </p:cNvSpPr>
          <p:nvPr>
            <p:ph type="title"/>
          </p:nvPr>
        </p:nvSpPr>
        <p:spPr>
          <a:xfrm>
            <a:off x="717620" y="304524"/>
            <a:ext cx="11353800" cy="1113857"/>
          </a:xfrm>
        </p:spPr>
        <p:txBody>
          <a:bodyPr>
            <a:normAutofit fontScale="90000"/>
          </a:bodyPr>
          <a:lstStyle/>
          <a:p>
            <a:br>
              <a:rPr lang="en-US" sz="2400" b="1" i="0" u="none" strike="noStrike" dirty="0">
                <a:solidFill>
                  <a:srgbClr val="000000"/>
                </a:solidFill>
                <a:effectLst/>
                <a:latin typeface="+mj-lt"/>
              </a:rPr>
            </a:br>
            <a:br>
              <a:rPr lang="en-US" sz="1800" b="1" dirty="0">
                <a:solidFill>
                  <a:srgbClr val="000000"/>
                </a:solidFill>
                <a:latin typeface="+mj-lt"/>
              </a:rPr>
            </a:br>
            <a:r>
              <a:rPr lang="en-US" sz="2100" b="1" i="0" u="none" strike="noStrike" dirty="0">
                <a:solidFill>
                  <a:srgbClr val="000000"/>
                </a:solidFill>
                <a:effectLst/>
                <a:latin typeface="Montserrat Black" panose="00000A00000000000000" pitchFamily="2" charset="0"/>
              </a:rPr>
              <a:t>Systemic leverage (</a:t>
            </a:r>
            <a:r>
              <a:rPr lang="en-US" sz="2100" i="1" u="none" strike="noStrike" dirty="0">
                <a:solidFill>
                  <a:srgbClr val="000000"/>
                </a:solidFill>
                <a:effectLst/>
                <a:latin typeface="Montserrat Black" panose="00000A00000000000000" pitchFamily="2" charset="0"/>
              </a:rPr>
              <a:t>left side</a:t>
            </a:r>
            <a:r>
              <a:rPr lang="en-US" sz="2100" b="1" i="0" u="none" strike="noStrike" dirty="0">
                <a:solidFill>
                  <a:srgbClr val="000000"/>
                </a:solidFill>
                <a:effectLst/>
                <a:latin typeface="Montserrat Black" panose="00000A00000000000000" pitchFamily="2" charset="0"/>
              </a:rPr>
              <a:t>) grows as the underlying rate of economic growth slows (</a:t>
            </a:r>
            <a:r>
              <a:rPr lang="en-US" sz="2100" i="1" u="none" strike="noStrike" dirty="0">
                <a:solidFill>
                  <a:srgbClr val="000000"/>
                </a:solidFill>
                <a:effectLst/>
                <a:latin typeface="Montserrat Black" panose="00000A00000000000000" pitchFamily="2" charset="0"/>
              </a:rPr>
              <a:t>right side</a:t>
            </a:r>
            <a:r>
              <a:rPr lang="en-US" sz="2100" b="1" i="0" u="none" strike="noStrike" dirty="0">
                <a:solidFill>
                  <a:srgbClr val="000000"/>
                </a:solidFill>
                <a:effectLst/>
                <a:latin typeface="Montserrat Black" panose="00000A00000000000000" pitchFamily="2" charset="0"/>
              </a:rPr>
              <a:t>)  …  2023’s 5.0% debt growth lagged nominal GDP’s 6.3% growth</a:t>
            </a:r>
            <a:br>
              <a:rPr lang="en-US" sz="2100" b="1" i="0" u="none" strike="noStrike" dirty="0">
                <a:solidFill>
                  <a:srgbClr val="000000"/>
                </a:solidFill>
                <a:effectLst/>
                <a:latin typeface="Montserrat Black" panose="00000A00000000000000" pitchFamily="2" charset="0"/>
              </a:rPr>
            </a:br>
            <a:br>
              <a:rPr lang="en-US" sz="1200" b="1" dirty="0">
                <a:solidFill>
                  <a:srgbClr val="000000"/>
                </a:solidFill>
                <a:latin typeface="Montserrat Black" panose="00000A00000000000000" pitchFamily="2" charset="0"/>
              </a:rPr>
            </a:br>
            <a:r>
              <a:rPr lang="en-US" sz="1800" b="1" dirty="0">
                <a:solidFill>
                  <a:srgbClr val="000000"/>
                </a:solidFill>
                <a:latin typeface="+mn-lt"/>
              </a:rPr>
              <a:t>Leverage may or may not boost production capabilities – borrow to just spend or invest?</a:t>
            </a:r>
            <a:br>
              <a:rPr lang="en-US" sz="1800" b="1" i="0" u="none" strike="noStrike" dirty="0">
                <a:effectLst/>
                <a:latin typeface="+mn-lt"/>
              </a:rPr>
            </a:br>
            <a:r>
              <a:rPr lang="en-US" sz="1400" b="1" i="0" u="none" strike="noStrike" dirty="0">
                <a:effectLst/>
                <a:latin typeface="+mn-lt"/>
              </a:rPr>
              <a:t> </a:t>
            </a:r>
            <a:br>
              <a:rPr lang="en-US" sz="1200" b="1" i="0" u="none" strike="noStrike" dirty="0">
                <a:effectLst/>
                <a:latin typeface="+mn-lt"/>
              </a:rPr>
            </a:br>
            <a:r>
              <a:rPr lang="en-US" sz="1800" b="1" i="0" u="none" strike="noStrike" dirty="0">
                <a:effectLst/>
                <a:latin typeface="+mn-lt"/>
              </a:rPr>
              <a:t>Higher leverage lessens financial flexibility and, thereby, reduces upside for economic growth.</a:t>
            </a:r>
            <a:br>
              <a:rPr lang="en-US" sz="1800" b="1" i="0" u="none" strike="noStrike" dirty="0">
                <a:effectLst/>
                <a:latin typeface="+mn-lt"/>
              </a:rPr>
            </a:br>
            <a:endParaRPr lang="en-US" sz="1800" b="1" dirty="0">
              <a:latin typeface="+mn-lt"/>
            </a:endParaRPr>
          </a:p>
        </p:txBody>
      </p:sp>
      <p:sp>
        <p:nvSpPr>
          <p:cNvPr id="3" name="Slide Number Placeholder 2">
            <a:extLst>
              <a:ext uri="{FF2B5EF4-FFF2-40B4-BE49-F238E27FC236}">
                <a16:creationId xmlns:a16="http://schemas.microsoft.com/office/drawing/2014/main" id="{B8448D32-389B-4CA5-A09D-694E3BE92001}"/>
              </a:ext>
            </a:extLst>
          </p:cNvPr>
          <p:cNvSpPr>
            <a:spLocks noGrp="1"/>
          </p:cNvSpPr>
          <p:nvPr>
            <p:ph type="sldNum" sz="quarter" idx="11"/>
          </p:nvPr>
        </p:nvSpPr>
        <p:spPr>
          <a:xfrm>
            <a:off x="10728960" y="6232415"/>
            <a:ext cx="989275" cy="365125"/>
          </a:xfrm>
        </p:spPr>
        <p:txBody>
          <a:bodyPr/>
          <a:lstStyle/>
          <a:p>
            <a:fld id="{FC150DE4-D193-43A6-8FDA-030E274477F1}" type="slidenum">
              <a:rPr lang="en-US" smtClean="0"/>
              <a:t>12</a:t>
            </a:fld>
            <a:endParaRPr lang="en-US" dirty="0"/>
          </a:p>
        </p:txBody>
      </p:sp>
      <p:sp>
        <p:nvSpPr>
          <p:cNvPr id="7" name="Rectangle 6">
            <a:extLst>
              <a:ext uri="{FF2B5EF4-FFF2-40B4-BE49-F238E27FC236}">
                <a16:creationId xmlns:a16="http://schemas.microsoft.com/office/drawing/2014/main" id="{D5FABAFE-A690-4BCC-A913-35617020CE2A}"/>
              </a:ext>
            </a:extLst>
          </p:cNvPr>
          <p:cNvSpPr/>
          <p:nvPr/>
        </p:nvSpPr>
        <p:spPr>
          <a:xfrm>
            <a:off x="6820678" y="6276477"/>
            <a:ext cx="3881215" cy="276999"/>
          </a:xfrm>
          <a:prstGeom prst="rect">
            <a:avLst/>
          </a:prstGeom>
        </p:spPr>
        <p:txBody>
          <a:bodyPr wrap="square">
            <a:spAutoFit/>
          </a:bodyPr>
          <a:lstStyle/>
          <a:p>
            <a:pPr algn="r"/>
            <a:r>
              <a:rPr lang="en-US" sz="1200" b="0" i="1" u="none" strike="noStrike" dirty="0">
                <a:solidFill>
                  <a:srgbClr val="000000"/>
                </a:solidFill>
                <a:effectLst/>
                <a:latin typeface="Arial" panose="020B0604020202020204" pitchFamily="34" charset="0"/>
              </a:rPr>
              <a:t>source: BEA, Federal Reserve, The Lonski Group</a:t>
            </a:r>
            <a:endParaRPr lang="en-US" sz="1200" dirty="0">
              <a:solidFill>
                <a:schemeClr val="bg2">
                  <a:lumMod val="50000"/>
                </a:schemeClr>
              </a:solidFill>
            </a:endParaRPr>
          </a:p>
        </p:txBody>
      </p:sp>
      <p:sp>
        <p:nvSpPr>
          <p:cNvPr id="8" name="Oval 7">
            <a:extLst>
              <a:ext uri="{FF2B5EF4-FFF2-40B4-BE49-F238E27FC236}">
                <a16:creationId xmlns:a16="http://schemas.microsoft.com/office/drawing/2014/main" id="{D790FD17-409F-4893-9742-72AC9D06A029}"/>
              </a:ext>
            </a:extLst>
          </p:cNvPr>
          <p:cNvSpPr/>
          <p:nvPr/>
        </p:nvSpPr>
        <p:spPr>
          <a:xfrm>
            <a:off x="2051437" y="2393343"/>
            <a:ext cx="572493" cy="572493"/>
          </a:xfrm>
          <a:prstGeom prst="ellipse">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AC2BBD9-B657-404D-B6A3-DB7F6916C2F6}"/>
              </a:ext>
            </a:extLst>
          </p:cNvPr>
          <p:cNvSpPr txBox="1"/>
          <p:nvPr/>
        </p:nvSpPr>
        <p:spPr>
          <a:xfrm>
            <a:off x="2695492" y="2494923"/>
            <a:ext cx="2289976" cy="369332"/>
          </a:xfrm>
          <a:prstGeom prst="rect">
            <a:avLst/>
          </a:prstGeom>
          <a:noFill/>
        </p:spPr>
        <p:txBody>
          <a:bodyPr wrap="square" rtlCol="0">
            <a:spAutoFit/>
          </a:bodyPr>
          <a:lstStyle/>
          <a:p>
            <a:r>
              <a:rPr lang="en-US" dirty="0">
                <a:solidFill>
                  <a:srgbClr val="0000FF"/>
                </a:solidFill>
              </a:rPr>
              <a:t>World War II</a:t>
            </a:r>
          </a:p>
        </p:txBody>
      </p:sp>
      <p:sp>
        <p:nvSpPr>
          <p:cNvPr id="11" name="TextBox 10">
            <a:extLst>
              <a:ext uri="{FF2B5EF4-FFF2-40B4-BE49-F238E27FC236}">
                <a16:creationId xmlns:a16="http://schemas.microsoft.com/office/drawing/2014/main" id="{C2593057-CF80-4DE2-89C2-FE4168260455}"/>
              </a:ext>
            </a:extLst>
          </p:cNvPr>
          <p:cNvSpPr txBox="1"/>
          <p:nvPr/>
        </p:nvSpPr>
        <p:spPr>
          <a:xfrm>
            <a:off x="8599682" y="3620074"/>
            <a:ext cx="1512931" cy="369332"/>
          </a:xfrm>
          <a:prstGeom prst="rect">
            <a:avLst/>
          </a:prstGeom>
          <a:noFill/>
        </p:spPr>
        <p:txBody>
          <a:bodyPr wrap="square" rtlCol="0">
            <a:spAutoFit/>
          </a:bodyPr>
          <a:lstStyle/>
          <a:p>
            <a:r>
              <a:rPr lang="en-US" dirty="0">
                <a:solidFill>
                  <a:srgbClr val="0000FF"/>
                </a:solidFill>
              </a:rPr>
              <a:t>COVID-19</a:t>
            </a:r>
          </a:p>
        </p:txBody>
      </p:sp>
      <p:pic>
        <p:nvPicPr>
          <p:cNvPr id="6" name="Chart Placeholder 5">
            <a:extLst>
              <a:ext uri="{FF2B5EF4-FFF2-40B4-BE49-F238E27FC236}">
                <a16:creationId xmlns:a16="http://schemas.microsoft.com/office/drawing/2014/main" id="{FA1A26CA-BE0E-F9FB-A004-FC379E309112}"/>
              </a:ext>
            </a:extLst>
          </p:cNvPr>
          <p:cNvPicPr>
            <a:picLocks noGrp="1" noChangeAspect="1"/>
          </p:cNvPicPr>
          <p:nvPr>
            <p:ph type="chart" sz="quarter" idx="13"/>
          </p:nvPr>
        </p:nvPicPr>
        <p:blipFill>
          <a:blip r:embed="rId2"/>
          <a:stretch>
            <a:fillRect/>
          </a:stretch>
        </p:blipFill>
        <p:spPr>
          <a:xfrm>
            <a:off x="1296956" y="1790017"/>
            <a:ext cx="9404937" cy="4368187"/>
          </a:xfrm>
          <a:prstGeom prst="rect">
            <a:avLst/>
          </a:prstGeom>
        </p:spPr>
      </p:pic>
    </p:spTree>
    <p:extLst>
      <p:ext uri="{BB962C8B-B14F-4D97-AF65-F5344CB8AC3E}">
        <p14:creationId xmlns:p14="http://schemas.microsoft.com/office/powerpoint/2010/main" val="1674161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64CA6FD-88F7-4F14-ABA5-DFABFA8E4CD6}"/>
              </a:ext>
            </a:extLst>
          </p:cNvPr>
          <p:cNvSpPr>
            <a:spLocks noGrp="1"/>
          </p:cNvSpPr>
          <p:nvPr>
            <p:ph type="body" idx="1"/>
          </p:nvPr>
        </p:nvSpPr>
        <p:spPr>
          <a:xfrm>
            <a:off x="628650" y="4776921"/>
            <a:ext cx="10659207" cy="642804"/>
          </a:xfrm>
        </p:spPr>
        <p:txBody>
          <a:bodyPr>
            <a:noAutofit/>
          </a:bodyPr>
          <a:lstStyle/>
          <a:p>
            <a:r>
              <a:rPr lang="en-US" sz="3800" b="1" dirty="0"/>
              <a:t>Fed Tightening Is at Odds with US Government’s Pump Priming</a:t>
            </a:r>
          </a:p>
        </p:txBody>
      </p:sp>
      <p:sp>
        <p:nvSpPr>
          <p:cNvPr id="4" name="Slide Number Placeholder 3">
            <a:extLst>
              <a:ext uri="{FF2B5EF4-FFF2-40B4-BE49-F238E27FC236}">
                <a16:creationId xmlns:a16="http://schemas.microsoft.com/office/drawing/2014/main" id="{2160A47A-B753-4C45-A4BA-B231D6C11515}"/>
              </a:ext>
            </a:extLst>
          </p:cNvPr>
          <p:cNvSpPr>
            <a:spLocks noGrp="1"/>
          </p:cNvSpPr>
          <p:nvPr>
            <p:ph type="sldNum" sz="quarter" idx="11"/>
          </p:nvPr>
        </p:nvSpPr>
        <p:spPr/>
        <p:txBody>
          <a:bodyPr/>
          <a:lstStyle/>
          <a:p>
            <a:fld id="{FC150DE4-D193-43A6-8FDA-030E274477F1}" type="slidenum">
              <a:rPr lang="en-US" smtClean="0"/>
              <a:t>13</a:t>
            </a:fld>
            <a:endParaRPr lang="en-US" dirty="0"/>
          </a:p>
        </p:txBody>
      </p:sp>
    </p:spTree>
    <p:extLst>
      <p:ext uri="{BB962C8B-B14F-4D97-AF65-F5344CB8AC3E}">
        <p14:creationId xmlns:p14="http://schemas.microsoft.com/office/powerpoint/2010/main" val="2771502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299311"/>
            <a:ext cx="10353674" cy="1225651"/>
          </a:xfrm>
        </p:spPr>
        <p:txBody>
          <a:bodyPr>
            <a:normAutofit fontScale="90000"/>
          </a:bodyPr>
          <a:lstStyle/>
          <a:p>
            <a:r>
              <a:rPr lang="en-US" sz="2600" dirty="0">
                <a:latin typeface="Montserrat ExtraBold" panose="00000900000000000000" pitchFamily="2" charset="0"/>
              </a:rPr>
              <a:t>2020-2021’s simultaneous lift-offs by money supply and federal deficit stoked worst bout of price inflation since early 1980s</a:t>
            </a:r>
            <a:br>
              <a:rPr lang="en-US" sz="2600" dirty="0">
                <a:latin typeface="Montserrat ExtraBold" panose="00000900000000000000" pitchFamily="2" charset="0"/>
              </a:rPr>
            </a:br>
            <a:br>
              <a:rPr lang="en-US" sz="1600" dirty="0">
                <a:latin typeface="Montserrat" panose="00000500000000000000" pitchFamily="2" charset="0"/>
              </a:rPr>
            </a:br>
            <a:r>
              <a:rPr lang="en-US" sz="1800" b="1" i="0" u="none" strike="noStrike" dirty="0">
                <a:solidFill>
                  <a:srgbClr val="000000"/>
                </a:solidFill>
                <a:effectLst/>
                <a:latin typeface="Arial" panose="020B0604020202020204" pitchFamily="34" charset="0"/>
              </a:rPr>
              <a:t>Fiscal stimulus offsets drag of contraction by yearly percent change of money supply M2. </a:t>
            </a:r>
            <a:br>
              <a:rPr lang="en-US" sz="1800" b="1" i="0" u="none" strike="noStrike" dirty="0">
                <a:solidFill>
                  <a:srgbClr val="000000"/>
                </a:solidFill>
                <a:effectLst/>
                <a:latin typeface="Arial" panose="020B0604020202020204" pitchFamily="34" charset="0"/>
              </a:rPr>
            </a:br>
            <a:br>
              <a:rPr lang="en-US" sz="1100" b="1" i="0" u="none" strike="noStrike" dirty="0">
                <a:solidFill>
                  <a:srgbClr val="000000"/>
                </a:solidFill>
                <a:effectLst/>
                <a:latin typeface="Arial" panose="020B0604020202020204" pitchFamily="34" charset="0"/>
              </a:rPr>
            </a:br>
            <a:r>
              <a:rPr lang="en-US" sz="1700" b="1" i="0" u="none" strike="noStrike" dirty="0">
                <a:solidFill>
                  <a:srgbClr val="000000"/>
                </a:solidFill>
                <a:effectLst/>
                <a:latin typeface="Arial" panose="020B0604020202020204" pitchFamily="34" charset="0"/>
              </a:rPr>
              <a:t>M2's </a:t>
            </a:r>
            <a:r>
              <a:rPr lang="en-US" sz="1700" b="1" i="0" u="none" strike="noStrike" dirty="0" err="1">
                <a:solidFill>
                  <a:srgbClr val="000000"/>
                </a:solidFill>
                <a:effectLst/>
                <a:latin typeface="Arial" panose="020B0604020202020204" pitchFamily="34" charset="0"/>
              </a:rPr>
              <a:t>yy</a:t>
            </a:r>
            <a:r>
              <a:rPr lang="en-US" sz="1700" b="1" i="0" u="none" strike="noStrike" dirty="0">
                <a:solidFill>
                  <a:srgbClr val="000000"/>
                </a:solidFill>
                <a:effectLst/>
                <a:latin typeface="Arial" panose="020B0604020202020204" pitchFamily="34" charset="0"/>
              </a:rPr>
              <a:t> % change peaked at Feb-2021's record +26.8%, bottomed at Apr-2023's -4.5%. Now at Feb-2024's -1.7%</a:t>
            </a:r>
            <a:r>
              <a:rPr lang="en-US" sz="1800" b="1" i="0" u="none" strike="noStrike" dirty="0">
                <a:solidFill>
                  <a:srgbClr val="000000"/>
                </a:solidFill>
                <a:effectLst/>
                <a:latin typeface="Arial" panose="020B0604020202020204" pitchFamily="34" charset="0"/>
              </a:rPr>
              <a:t>.</a:t>
            </a:r>
            <a:endParaRPr lang="en-US" sz="1800" b="1" dirty="0">
              <a:latin typeface="+mn-lt"/>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14</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162949"/>
            <a:ext cx="7385568" cy="307777"/>
          </a:xfrm>
          <a:prstGeom prst="rect">
            <a:avLst/>
          </a:prstGeom>
          <a:noFill/>
        </p:spPr>
        <p:txBody>
          <a:bodyPr wrap="square">
            <a:spAutoFit/>
          </a:bodyPr>
          <a:lstStyle/>
          <a:p>
            <a:r>
              <a:rPr lang="en-US" sz="1400" b="0" i="1" u="none" strike="noStrike" dirty="0">
                <a:solidFill>
                  <a:srgbClr val="000000"/>
                </a:solidFill>
                <a:effectLst/>
                <a:latin typeface="Arial" panose="020B0604020202020204" pitchFamily="34" charset="0"/>
              </a:rPr>
              <a:t>                                              source: Federal Reserve, NBER, The Lonski Group</a:t>
            </a:r>
            <a:endParaRPr lang="en-US" sz="1400" dirty="0"/>
          </a:p>
        </p:txBody>
      </p:sp>
      <p:pic>
        <p:nvPicPr>
          <p:cNvPr id="4" name="Picture 3">
            <a:extLst>
              <a:ext uri="{FF2B5EF4-FFF2-40B4-BE49-F238E27FC236}">
                <a16:creationId xmlns:a16="http://schemas.microsoft.com/office/drawing/2014/main" id="{7F968533-4F8D-D2EA-65C2-3A93C8274D8F}"/>
              </a:ext>
            </a:extLst>
          </p:cNvPr>
          <p:cNvPicPr>
            <a:picLocks noChangeAspect="1"/>
          </p:cNvPicPr>
          <p:nvPr/>
        </p:nvPicPr>
        <p:blipFill>
          <a:blip r:embed="rId2"/>
          <a:stretch>
            <a:fillRect/>
          </a:stretch>
        </p:blipFill>
        <p:spPr>
          <a:xfrm>
            <a:off x="1856793" y="1754155"/>
            <a:ext cx="7949680" cy="4352807"/>
          </a:xfrm>
          <a:prstGeom prst="rect">
            <a:avLst/>
          </a:prstGeom>
        </p:spPr>
      </p:pic>
    </p:spTree>
    <p:extLst>
      <p:ext uri="{BB962C8B-B14F-4D97-AF65-F5344CB8AC3E}">
        <p14:creationId xmlns:p14="http://schemas.microsoft.com/office/powerpoint/2010/main" val="3393361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299311"/>
            <a:ext cx="10353674" cy="1225651"/>
          </a:xfrm>
        </p:spPr>
        <p:txBody>
          <a:bodyPr>
            <a:normAutofit/>
          </a:bodyPr>
          <a:lstStyle/>
          <a:p>
            <a:r>
              <a:rPr lang="en-US" sz="2800" b="1" i="0" u="none" strike="noStrike" dirty="0">
                <a:solidFill>
                  <a:srgbClr val="000000"/>
                </a:solidFill>
                <a:effectLst/>
                <a:latin typeface="Arial" panose="020B0604020202020204" pitchFamily="34" charset="0"/>
              </a:rPr>
              <a:t>Ratio of M2 to GDP approaches pre-COVID reading …</a:t>
            </a:r>
            <a:br>
              <a:rPr lang="en-US" sz="2800" b="1" i="0" u="none" strike="noStrike" dirty="0">
                <a:solidFill>
                  <a:srgbClr val="000000"/>
                </a:solidFill>
                <a:effectLst/>
                <a:latin typeface="Arial" panose="020B0604020202020204" pitchFamily="34" charset="0"/>
              </a:rPr>
            </a:br>
            <a:br>
              <a:rPr lang="en-US" sz="1800" b="1" i="0" u="none" strike="noStrike" dirty="0">
                <a:solidFill>
                  <a:srgbClr val="000000"/>
                </a:solidFill>
                <a:effectLst/>
                <a:latin typeface="Arial" panose="020B0604020202020204" pitchFamily="34" charset="0"/>
              </a:rPr>
            </a:br>
            <a:r>
              <a:rPr lang="en-US" sz="1600" i="0" u="none" strike="noStrike" dirty="0">
                <a:solidFill>
                  <a:srgbClr val="000000"/>
                </a:solidFill>
                <a:effectLst/>
                <a:latin typeface="Arial" panose="020B0604020202020204" pitchFamily="34" charset="0"/>
              </a:rPr>
              <a:t>but recent price ascents by equities, residential real estate, corporate credit, and Bitcoin hint of abundant liquidity</a:t>
            </a:r>
            <a:endParaRPr lang="en-US" sz="1700" dirty="0">
              <a:latin typeface="+mn-lt"/>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15</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106963"/>
            <a:ext cx="7385568" cy="307777"/>
          </a:xfrm>
          <a:prstGeom prst="rect">
            <a:avLst/>
          </a:prstGeom>
          <a:noFill/>
        </p:spPr>
        <p:txBody>
          <a:bodyPr wrap="square">
            <a:spAutoFit/>
          </a:bodyPr>
          <a:lstStyle/>
          <a:p>
            <a:r>
              <a:rPr lang="en-US" sz="1400" b="0" i="1" u="none" strike="noStrike" dirty="0">
                <a:solidFill>
                  <a:srgbClr val="000000"/>
                </a:solidFill>
                <a:effectLst/>
                <a:latin typeface="Arial" panose="020B0604020202020204" pitchFamily="34" charset="0"/>
              </a:rPr>
              <a:t>                                              source: BEA, Federal Reserve, NBER, The Lonski Group</a:t>
            </a:r>
            <a:endParaRPr lang="en-US" sz="1400" dirty="0"/>
          </a:p>
        </p:txBody>
      </p:sp>
      <p:pic>
        <p:nvPicPr>
          <p:cNvPr id="4" name="Picture 3">
            <a:extLst>
              <a:ext uri="{FF2B5EF4-FFF2-40B4-BE49-F238E27FC236}">
                <a16:creationId xmlns:a16="http://schemas.microsoft.com/office/drawing/2014/main" id="{F6AF3EF8-B476-42CC-67BE-C8444D06D498}"/>
              </a:ext>
            </a:extLst>
          </p:cNvPr>
          <p:cNvPicPr>
            <a:picLocks noChangeAspect="1"/>
          </p:cNvPicPr>
          <p:nvPr/>
        </p:nvPicPr>
        <p:blipFill>
          <a:blip r:embed="rId2"/>
          <a:stretch>
            <a:fillRect/>
          </a:stretch>
        </p:blipFill>
        <p:spPr>
          <a:xfrm>
            <a:off x="1754155" y="1524962"/>
            <a:ext cx="8453535" cy="4372686"/>
          </a:xfrm>
          <a:prstGeom prst="rect">
            <a:avLst/>
          </a:prstGeom>
        </p:spPr>
      </p:pic>
    </p:spTree>
    <p:extLst>
      <p:ext uri="{BB962C8B-B14F-4D97-AF65-F5344CB8AC3E}">
        <p14:creationId xmlns:p14="http://schemas.microsoft.com/office/powerpoint/2010/main" val="3331317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289980"/>
            <a:ext cx="10353674" cy="1225651"/>
          </a:xfrm>
        </p:spPr>
        <p:txBody>
          <a:bodyPr>
            <a:normAutofit fontScale="90000"/>
          </a:bodyPr>
          <a:lstStyle/>
          <a:p>
            <a:br>
              <a:rPr lang="en-US" sz="1800" b="1" i="0" u="none" strike="noStrike" dirty="0">
                <a:solidFill>
                  <a:srgbClr val="000000"/>
                </a:solidFill>
                <a:effectLst/>
                <a:latin typeface="Arial" panose="020B0604020202020204" pitchFamily="34" charset="0"/>
              </a:rPr>
            </a:br>
            <a:r>
              <a:rPr lang="en-US" sz="2700" b="1" i="0" u="none" strike="noStrike" dirty="0">
                <a:solidFill>
                  <a:srgbClr val="000000"/>
                </a:solidFill>
                <a:effectLst/>
                <a:latin typeface="Montserrat ExtraBold" panose="00000900000000000000" pitchFamily="2" charset="0"/>
              </a:rPr>
              <a:t>Inverted yield curve has persisted for 16 straight months and still no convincing sign of an impending recession</a:t>
            </a:r>
            <a:r>
              <a:rPr lang="en-US" sz="1800" b="1" i="0" u="none" strike="noStrike" dirty="0">
                <a:solidFill>
                  <a:srgbClr val="000000"/>
                </a:solidFill>
                <a:effectLst/>
                <a:latin typeface="Arial" panose="020B0604020202020204" pitchFamily="34" charset="0"/>
              </a:rPr>
              <a:t> </a:t>
            </a:r>
            <a:br>
              <a:rPr lang="en-US" sz="1800" b="1" i="0" u="none" strike="noStrike" dirty="0">
                <a:solidFill>
                  <a:srgbClr val="000000"/>
                </a:solidFill>
                <a:effectLst/>
                <a:latin typeface="Arial" panose="020B0604020202020204" pitchFamily="34" charset="0"/>
              </a:rPr>
            </a:br>
            <a:br>
              <a:rPr lang="en-US" sz="1600" b="1" i="0" u="none" strike="noStrike" dirty="0">
                <a:solidFill>
                  <a:srgbClr val="000000"/>
                </a:solidFill>
                <a:effectLst/>
                <a:latin typeface="Arial" panose="020B0604020202020204" pitchFamily="34" charset="0"/>
              </a:rPr>
            </a:br>
            <a:r>
              <a:rPr lang="en-US" sz="1800" b="1" i="0" u="none" strike="noStrike" dirty="0">
                <a:solidFill>
                  <a:srgbClr val="000000"/>
                </a:solidFill>
                <a:effectLst/>
                <a:latin typeface="+mn-lt"/>
              </a:rPr>
              <a:t>Previous recessions slashed benchmark interest rates.</a:t>
            </a:r>
            <a:br>
              <a:rPr lang="en-US" sz="1800" b="1" dirty="0">
                <a:latin typeface="+mn-lt"/>
              </a:rPr>
            </a:br>
            <a:br>
              <a:rPr lang="en-US" sz="1800" b="1" dirty="0">
                <a:latin typeface="+mn-lt"/>
              </a:rPr>
            </a:br>
            <a:r>
              <a:rPr lang="en-US" sz="1800" b="1" dirty="0">
                <a:latin typeface="+mn-lt"/>
              </a:rPr>
              <a:t>Fed rate cuts offer no guarantee that a recession will be avoided.</a:t>
            </a: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16</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209604"/>
            <a:ext cx="7385568" cy="307777"/>
          </a:xfrm>
          <a:prstGeom prst="rect">
            <a:avLst/>
          </a:prstGeom>
          <a:noFill/>
        </p:spPr>
        <p:txBody>
          <a:bodyPr wrap="square">
            <a:spAutoFit/>
          </a:bodyPr>
          <a:lstStyle/>
          <a:p>
            <a:r>
              <a:rPr lang="en-US" sz="1400" b="0" i="1" u="none" strike="noStrike" dirty="0">
                <a:effectLst/>
                <a:latin typeface="Arial" panose="020B0604020202020204" pitchFamily="34" charset="0"/>
              </a:rPr>
              <a:t>                                                           source: Federal Reserve, NBER, The Lonski Group</a:t>
            </a:r>
            <a:endParaRPr lang="en-US" sz="1400" dirty="0"/>
          </a:p>
        </p:txBody>
      </p:sp>
      <p:pic>
        <p:nvPicPr>
          <p:cNvPr id="4" name="Picture 3">
            <a:extLst>
              <a:ext uri="{FF2B5EF4-FFF2-40B4-BE49-F238E27FC236}">
                <a16:creationId xmlns:a16="http://schemas.microsoft.com/office/drawing/2014/main" id="{D7BDD71E-41E5-02FA-14D5-547CB0AE1F66}"/>
              </a:ext>
            </a:extLst>
          </p:cNvPr>
          <p:cNvPicPr>
            <a:picLocks noChangeAspect="1"/>
          </p:cNvPicPr>
          <p:nvPr/>
        </p:nvPicPr>
        <p:blipFill>
          <a:blip r:embed="rId2"/>
          <a:stretch>
            <a:fillRect/>
          </a:stretch>
        </p:blipFill>
        <p:spPr>
          <a:xfrm>
            <a:off x="2080727" y="1838129"/>
            <a:ext cx="7613779" cy="4343482"/>
          </a:xfrm>
          <a:prstGeom prst="rect">
            <a:avLst/>
          </a:prstGeom>
        </p:spPr>
      </p:pic>
    </p:spTree>
    <p:extLst>
      <p:ext uri="{BB962C8B-B14F-4D97-AF65-F5344CB8AC3E}">
        <p14:creationId xmlns:p14="http://schemas.microsoft.com/office/powerpoint/2010/main" val="28362971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308642"/>
            <a:ext cx="10353674" cy="1225651"/>
          </a:xfrm>
        </p:spPr>
        <p:txBody>
          <a:bodyPr>
            <a:normAutofit fontScale="90000"/>
          </a:bodyPr>
          <a:lstStyle/>
          <a:p>
            <a:br>
              <a:rPr lang="en-US" sz="1800" b="1" i="0" u="none" strike="noStrike" dirty="0">
                <a:solidFill>
                  <a:srgbClr val="000000"/>
                </a:solidFill>
                <a:effectLst/>
                <a:latin typeface="Arial" panose="020B0604020202020204" pitchFamily="34" charset="0"/>
              </a:rPr>
            </a:br>
            <a:r>
              <a:rPr lang="en-US" sz="2200" b="1" i="0" u="none" strike="noStrike" dirty="0">
                <a:solidFill>
                  <a:srgbClr val="000000"/>
                </a:solidFill>
                <a:effectLst/>
                <a:latin typeface="Arial" panose="020B0604020202020204" pitchFamily="34" charset="0"/>
              </a:rPr>
              <a:t>Much lower government bond yields of other advanced economies help to limit upside for US Treasury bond yields … What can foreign economies shoulder in terms of higher interest rates?</a:t>
            </a:r>
            <a:br>
              <a:rPr lang="en-US" sz="2200" b="1" i="0" u="none" strike="noStrike" dirty="0">
                <a:solidFill>
                  <a:srgbClr val="000000"/>
                </a:solidFill>
                <a:effectLst/>
                <a:latin typeface="Arial" panose="020B0604020202020204" pitchFamily="34" charset="0"/>
              </a:rPr>
            </a:br>
            <a:br>
              <a:rPr lang="en-US" sz="1600" b="1" i="0" u="none" strike="noStrike" dirty="0">
                <a:solidFill>
                  <a:srgbClr val="000000"/>
                </a:solidFill>
                <a:effectLst/>
                <a:latin typeface="Arial" panose="020B0604020202020204" pitchFamily="34" charset="0"/>
              </a:rPr>
            </a:br>
            <a:r>
              <a:rPr lang="en-US" sz="1700" b="1" i="0" u="none" strike="noStrike" dirty="0">
                <a:solidFill>
                  <a:srgbClr val="000000"/>
                </a:solidFill>
                <a:effectLst/>
                <a:latin typeface="Arial" panose="020B0604020202020204" pitchFamily="34" charset="0"/>
                <a:cs typeface="Arial" panose="020B0604020202020204" pitchFamily="34" charset="0"/>
              </a:rPr>
              <a:t>10-year Treasury yield well above 5% might wreak havoc with rest of world, especially emerging market countries saddled with US$-denominated debt.</a:t>
            </a:r>
            <a:br>
              <a:rPr lang="en-US" sz="1700" b="1" i="0" u="none" strike="noStrike" dirty="0">
                <a:solidFill>
                  <a:srgbClr val="000000"/>
                </a:solidFill>
                <a:effectLst/>
                <a:latin typeface="Arial" panose="020B0604020202020204" pitchFamily="34" charset="0"/>
                <a:cs typeface="Arial" panose="020B0604020202020204" pitchFamily="34" charset="0"/>
              </a:rPr>
            </a:br>
            <a:br>
              <a:rPr lang="en-US" sz="1700" b="1" dirty="0">
                <a:latin typeface="Arial" panose="020B0604020202020204" pitchFamily="34" charset="0"/>
                <a:cs typeface="Arial" panose="020B0604020202020204" pitchFamily="34" charset="0"/>
              </a:rPr>
            </a:br>
            <a:r>
              <a:rPr lang="en-US" sz="1700" b="1" dirty="0">
                <a:latin typeface="Arial" panose="020B0604020202020204" pitchFamily="34" charset="0"/>
                <a:cs typeface="Arial" panose="020B0604020202020204" pitchFamily="34" charset="0"/>
              </a:rPr>
              <a:t>Recent 10-year government bond yields: 4.40% for US, 2.44% for Germany, 0.79% for Japan, and 4.09% for UK.</a:t>
            </a: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17</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209604"/>
            <a:ext cx="7385568" cy="307777"/>
          </a:xfrm>
          <a:prstGeom prst="rect">
            <a:avLst/>
          </a:prstGeom>
          <a:noFill/>
        </p:spPr>
        <p:txBody>
          <a:bodyPr wrap="square">
            <a:spAutoFit/>
          </a:bodyPr>
          <a:lstStyle/>
          <a:p>
            <a:r>
              <a:rPr lang="en-US" sz="1400" b="0" i="1" u="none" strike="noStrike" dirty="0">
                <a:effectLst/>
                <a:latin typeface="Arial" panose="020B0604020202020204" pitchFamily="34" charset="0"/>
              </a:rPr>
              <a:t>                                                           source: Federal Reserve, WSJ, The Lonski Group</a:t>
            </a:r>
            <a:endParaRPr lang="en-US" sz="1400" dirty="0"/>
          </a:p>
        </p:txBody>
      </p:sp>
      <p:pic>
        <p:nvPicPr>
          <p:cNvPr id="5" name="Picture 4">
            <a:extLst>
              <a:ext uri="{FF2B5EF4-FFF2-40B4-BE49-F238E27FC236}">
                <a16:creationId xmlns:a16="http://schemas.microsoft.com/office/drawing/2014/main" id="{63B046CF-6C01-BBDE-37DA-930F87D0A048}"/>
              </a:ext>
            </a:extLst>
          </p:cNvPr>
          <p:cNvPicPr>
            <a:picLocks noChangeAspect="1"/>
          </p:cNvPicPr>
          <p:nvPr/>
        </p:nvPicPr>
        <p:blipFill>
          <a:blip r:embed="rId2"/>
          <a:stretch>
            <a:fillRect/>
          </a:stretch>
        </p:blipFill>
        <p:spPr>
          <a:xfrm>
            <a:off x="1838131" y="2034073"/>
            <a:ext cx="8526393" cy="4068849"/>
          </a:xfrm>
          <a:prstGeom prst="rect">
            <a:avLst/>
          </a:prstGeom>
        </p:spPr>
      </p:pic>
    </p:spTree>
    <p:extLst>
      <p:ext uri="{BB962C8B-B14F-4D97-AF65-F5344CB8AC3E}">
        <p14:creationId xmlns:p14="http://schemas.microsoft.com/office/powerpoint/2010/main" val="34962521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383290"/>
            <a:ext cx="10353674" cy="1225651"/>
          </a:xfrm>
        </p:spPr>
        <p:txBody>
          <a:bodyPr>
            <a:normAutofit fontScale="90000"/>
          </a:bodyPr>
          <a:lstStyle/>
          <a:p>
            <a:r>
              <a:rPr lang="en-US" sz="2400" b="1" i="0" u="none" strike="noStrike" dirty="0">
                <a:solidFill>
                  <a:srgbClr val="000000"/>
                </a:solidFill>
                <a:effectLst/>
                <a:latin typeface="Arial" panose="020B0604020202020204" pitchFamily="34" charset="0"/>
              </a:rPr>
              <a:t>Core PCE price index </a:t>
            </a:r>
            <a:r>
              <a:rPr lang="en-US" sz="2400" b="1" dirty="0">
                <a:solidFill>
                  <a:srgbClr val="000000"/>
                </a:solidFill>
                <a:latin typeface="Arial" panose="020B0604020202020204" pitchFamily="34" charset="0"/>
              </a:rPr>
              <a:t>inflation averaged 2.2% for mid-1990s soft landing</a:t>
            </a:r>
            <a:br>
              <a:rPr lang="en-US" sz="2400" dirty="0"/>
            </a:br>
            <a:br>
              <a:rPr lang="en-US" sz="1200" dirty="0">
                <a:latin typeface="Montserrat" panose="00000500000000000000" pitchFamily="2" charset="0"/>
              </a:rPr>
            </a:br>
            <a:r>
              <a:rPr lang="en-US" sz="1800" b="1" dirty="0">
                <a:latin typeface="Montserrat" panose="00000500000000000000" pitchFamily="2" charset="0"/>
              </a:rPr>
              <a:t>Core PCE price index inflation was less than 2% during 2009-2019 despite long stay by negative real fed funds rate  … but extremes make for a big difference …  </a:t>
            </a:r>
            <a:br>
              <a:rPr lang="en-US" sz="1800" b="1" dirty="0">
                <a:latin typeface="Montserrat" panose="00000500000000000000" pitchFamily="2" charset="0"/>
              </a:rPr>
            </a:br>
            <a:br>
              <a:rPr lang="en-US" sz="1200" b="1" dirty="0">
                <a:latin typeface="Montserrat" panose="00000500000000000000" pitchFamily="2" charset="0"/>
              </a:rPr>
            </a:br>
            <a:r>
              <a:rPr lang="en-US" sz="1800" b="1" dirty="0">
                <a:latin typeface="Montserrat" panose="00000500000000000000" pitchFamily="2" charset="0"/>
              </a:rPr>
              <a:t>the -4.5% average for real fed funds rate of the 12-months-ended June 2022 helps to explain the fastest inflation since the early 1980s  … Fed was too easy for too long.</a:t>
            </a:r>
            <a:endParaRPr lang="en-US" sz="1800" b="1" dirty="0">
              <a:latin typeface="+mn-lt"/>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18</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246928"/>
            <a:ext cx="7385568" cy="307777"/>
          </a:xfrm>
          <a:prstGeom prst="rect">
            <a:avLst/>
          </a:prstGeom>
          <a:noFill/>
        </p:spPr>
        <p:txBody>
          <a:bodyPr wrap="square">
            <a:spAutoFit/>
          </a:bodyPr>
          <a:lstStyle/>
          <a:p>
            <a:r>
              <a:rPr lang="en-US" sz="1400" b="0" i="1" u="none" strike="noStrike" dirty="0">
                <a:effectLst/>
                <a:latin typeface="Arial" panose="020B0604020202020204" pitchFamily="34" charset="0"/>
              </a:rPr>
              <a:t>                                                                           source: BLS, NBER, The Lonski Group</a:t>
            </a:r>
            <a:endParaRPr lang="en-US" sz="1400" dirty="0"/>
          </a:p>
        </p:txBody>
      </p:sp>
      <p:pic>
        <p:nvPicPr>
          <p:cNvPr id="5" name="Picture 4">
            <a:extLst>
              <a:ext uri="{FF2B5EF4-FFF2-40B4-BE49-F238E27FC236}">
                <a16:creationId xmlns:a16="http://schemas.microsoft.com/office/drawing/2014/main" id="{F096E2EE-DF01-85E2-481D-6FCFEF98E82F}"/>
              </a:ext>
            </a:extLst>
          </p:cNvPr>
          <p:cNvPicPr>
            <a:picLocks noChangeAspect="1"/>
          </p:cNvPicPr>
          <p:nvPr/>
        </p:nvPicPr>
        <p:blipFill>
          <a:blip r:embed="rId2"/>
          <a:stretch>
            <a:fillRect/>
          </a:stretch>
        </p:blipFill>
        <p:spPr>
          <a:xfrm>
            <a:off x="1922106" y="1763486"/>
            <a:ext cx="8276253" cy="4446119"/>
          </a:xfrm>
          <a:prstGeom prst="rect">
            <a:avLst/>
          </a:prstGeom>
        </p:spPr>
      </p:pic>
    </p:spTree>
    <p:extLst>
      <p:ext uri="{BB962C8B-B14F-4D97-AF65-F5344CB8AC3E}">
        <p14:creationId xmlns:p14="http://schemas.microsoft.com/office/powerpoint/2010/main" val="2732844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D3804-A1AD-4F67-A4AF-375BF3BE8C6A}"/>
              </a:ext>
            </a:extLst>
          </p:cNvPr>
          <p:cNvSpPr>
            <a:spLocks noGrp="1"/>
          </p:cNvSpPr>
          <p:nvPr>
            <p:ph type="title"/>
          </p:nvPr>
        </p:nvSpPr>
        <p:spPr>
          <a:xfrm>
            <a:off x="513184" y="307914"/>
            <a:ext cx="11000791" cy="1268963"/>
          </a:xfrm>
        </p:spPr>
        <p:txBody>
          <a:bodyPr>
            <a:normAutofit fontScale="90000"/>
          </a:bodyPr>
          <a:lstStyle/>
          <a:p>
            <a:br>
              <a:rPr lang="en-US" sz="2900" b="1" i="0" u="none" strike="noStrike" dirty="0">
                <a:solidFill>
                  <a:srgbClr val="000000"/>
                </a:solidFill>
                <a:effectLst/>
                <a:latin typeface="Arial" panose="020B0604020202020204" pitchFamily="34" charset="0"/>
              </a:rPr>
            </a:br>
            <a:r>
              <a:rPr lang="en-US" sz="2200" b="1" i="0" u="none" strike="noStrike" dirty="0">
                <a:solidFill>
                  <a:srgbClr val="000000"/>
                </a:solidFill>
                <a:effectLst/>
                <a:latin typeface="Montserrat ExtraBold" panose="00000900000000000000" pitchFamily="2" charset="0"/>
              </a:rPr>
              <a:t>Wage growth not much faster than 3% is key to getting core PCE price index inflation down to 2% … Core PCE price inflation slowed from Feb-2022’s 5.6% cycle peak to March’s 2.8% … Fed’s favorite </a:t>
            </a:r>
            <a:r>
              <a:rPr lang="en-US" sz="2200" b="1" i="0" u="none" strike="noStrike">
                <a:solidFill>
                  <a:srgbClr val="000000"/>
                </a:solidFill>
                <a:effectLst/>
                <a:latin typeface="Montserrat ExtraBold" panose="00000900000000000000" pitchFamily="2" charset="0"/>
              </a:rPr>
              <a:t>inflation metric</a:t>
            </a:r>
            <a:br>
              <a:rPr lang="en-US" sz="2400" b="1" i="0" u="none" strike="noStrike" dirty="0">
                <a:solidFill>
                  <a:srgbClr val="000000"/>
                </a:solidFill>
                <a:effectLst/>
                <a:latin typeface="Montserrat ExtraBold" panose="00000900000000000000" pitchFamily="2" charset="0"/>
              </a:rPr>
            </a:br>
            <a:br>
              <a:rPr lang="en-US" sz="1300" b="1" dirty="0">
                <a:solidFill>
                  <a:srgbClr val="000000"/>
                </a:solidFill>
                <a:latin typeface="Arial" panose="020B0604020202020204" pitchFamily="34" charset="0"/>
              </a:rPr>
            </a:br>
            <a:r>
              <a:rPr lang="en-US" sz="1800" b="1" dirty="0">
                <a:solidFill>
                  <a:srgbClr val="000000"/>
                </a:solidFill>
                <a:latin typeface="Arial" panose="020B0604020202020204" pitchFamily="34" charset="0"/>
              </a:rPr>
              <a:t>March</a:t>
            </a:r>
            <a:r>
              <a:rPr lang="en-US" sz="1800" b="1" i="0" u="none" strike="noStrike" dirty="0">
                <a:effectLst/>
                <a:latin typeface="Arial" panose="020B0604020202020204" pitchFamily="34" charset="0"/>
              </a:rPr>
              <a:t> 2024’s 4.1% yearly increase by the average hourly wage topped its 3.0% average of 2017-2019, or when the annual rate of core PCE price inflation averaged 1.7%.</a:t>
            </a:r>
            <a:br>
              <a:rPr lang="en-US" sz="1700" b="1" dirty="0">
                <a:solidFill>
                  <a:srgbClr val="000000"/>
                </a:solidFill>
                <a:latin typeface="Arial" panose="020B0604020202020204" pitchFamily="34" charset="0"/>
                <a:cs typeface="Arial" panose="020B0604020202020204" pitchFamily="34" charset="0"/>
              </a:rPr>
            </a:br>
            <a:br>
              <a:rPr lang="en-US" sz="1800" dirty="0">
                <a:solidFill>
                  <a:srgbClr val="000000"/>
                </a:solidFill>
                <a:latin typeface="+mn-lt"/>
              </a:rPr>
            </a:br>
            <a:endParaRPr lang="en-US" sz="1800" dirty="0">
              <a:latin typeface="+mn-lt"/>
            </a:endParaRPr>
          </a:p>
        </p:txBody>
      </p:sp>
      <p:sp>
        <p:nvSpPr>
          <p:cNvPr id="3" name="Slide Number Placeholder 2">
            <a:extLst>
              <a:ext uri="{FF2B5EF4-FFF2-40B4-BE49-F238E27FC236}">
                <a16:creationId xmlns:a16="http://schemas.microsoft.com/office/drawing/2014/main" id="{B8448D32-389B-4CA5-A09D-694E3BE92001}"/>
              </a:ext>
            </a:extLst>
          </p:cNvPr>
          <p:cNvSpPr>
            <a:spLocks noGrp="1"/>
          </p:cNvSpPr>
          <p:nvPr>
            <p:ph type="sldNum" sz="quarter" idx="11"/>
          </p:nvPr>
        </p:nvSpPr>
        <p:spPr/>
        <p:txBody>
          <a:bodyPr/>
          <a:lstStyle/>
          <a:p>
            <a:fld id="{FC150DE4-D193-43A6-8FDA-030E274477F1}" type="slidenum">
              <a:rPr lang="en-US" smtClean="0"/>
              <a:t>19</a:t>
            </a:fld>
            <a:endParaRPr lang="en-US"/>
          </a:p>
        </p:txBody>
      </p:sp>
      <p:sp>
        <p:nvSpPr>
          <p:cNvPr id="14" name="TextBox 13">
            <a:extLst>
              <a:ext uri="{FF2B5EF4-FFF2-40B4-BE49-F238E27FC236}">
                <a16:creationId xmlns:a16="http://schemas.microsoft.com/office/drawing/2014/main" id="{9997DF50-BDA9-4C96-BFCD-66A72254EEC5}"/>
              </a:ext>
            </a:extLst>
          </p:cNvPr>
          <p:cNvSpPr txBox="1"/>
          <p:nvPr/>
        </p:nvSpPr>
        <p:spPr>
          <a:xfrm>
            <a:off x="6185767" y="6225862"/>
            <a:ext cx="5806208" cy="307777"/>
          </a:xfrm>
          <a:prstGeom prst="rect">
            <a:avLst/>
          </a:prstGeom>
          <a:noFill/>
        </p:spPr>
        <p:txBody>
          <a:bodyPr wrap="square">
            <a:spAutoFit/>
          </a:bodyPr>
          <a:lstStyle/>
          <a:p>
            <a:r>
              <a:rPr lang="en-US" sz="1400" b="0" i="1" u="none" strike="noStrike" dirty="0">
                <a:solidFill>
                  <a:srgbClr val="000000"/>
                </a:solidFill>
                <a:effectLst/>
              </a:rPr>
              <a:t>                                     source: BLS, BEA, The Lonski Group</a:t>
            </a:r>
            <a:endParaRPr lang="en-US" dirty="0"/>
          </a:p>
        </p:txBody>
      </p:sp>
      <p:pic>
        <p:nvPicPr>
          <p:cNvPr id="4" name="Picture 3">
            <a:extLst>
              <a:ext uri="{FF2B5EF4-FFF2-40B4-BE49-F238E27FC236}">
                <a16:creationId xmlns:a16="http://schemas.microsoft.com/office/drawing/2014/main" id="{1D5A0F31-5D94-5765-D651-6FE3C41103CD}"/>
              </a:ext>
            </a:extLst>
          </p:cNvPr>
          <p:cNvPicPr>
            <a:picLocks noChangeAspect="1"/>
          </p:cNvPicPr>
          <p:nvPr/>
        </p:nvPicPr>
        <p:blipFill>
          <a:blip r:embed="rId2"/>
          <a:stretch>
            <a:fillRect/>
          </a:stretch>
        </p:blipFill>
        <p:spPr>
          <a:xfrm>
            <a:off x="1352939" y="1735495"/>
            <a:ext cx="8136294" cy="4462374"/>
          </a:xfrm>
          <a:prstGeom prst="rect">
            <a:avLst/>
          </a:prstGeom>
        </p:spPr>
      </p:pic>
    </p:spTree>
    <p:extLst>
      <p:ext uri="{BB962C8B-B14F-4D97-AF65-F5344CB8AC3E}">
        <p14:creationId xmlns:p14="http://schemas.microsoft.com/office/powerpoint/2010/main" val="2674231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64CA6FD-88F7-4F14-ABA5-DFABFA8E4CD6}"/>
              </a:ext>
            </a:extLst>
          </p:cNvPr>
          <p:cNvSpPr>
            <a:spLocks noGrp="1"/>
          </p:cNvSpPr>
          <p:nvPr>
            <p:ph type="body" idx="1"/>
          </p:nvPr>
        </p:nvSpPr>
        <p:spPr>
          <a:xfrm>
            <a:off x="628650" y="4776921"/>
            <a:ext cx="10659207" cy="642804"/>
          </a:xfrm>
        </p:spPr>
        <p:txBody>
          <a:bodyPr>
            <a:noAutofit/>
          </a:bodyPr>
          <a:lstStyle/>
          <a:p>
            <a:r>
              <a:rPr lang="en-US" sz="3800" b="1" dirty="0"/>
              <a:t>Hooked on Stimulus?</a:t>
            </a:r>
          </a:p>
        </p:txBody>
      </p:sp>
      <p:sp>
        <p:nvSpPr>
          <p:cNvPr id="4" name="Slide Number Placeholder 3">
            <a:extLst>
              <a:ext uri="{FF2B5EF4-FFF2-40B4-BE49-F238E27FC236}">
                <a16:creationId xmlns:a16="http://schemas.microsoft.com/office/drawing/2014/main" id="{2160A47A-B753-4C45-A4BA-B231D6C11515}"/>
              </a:ext>
            </a:extLst>
          </p:cNvPr>
          <p:cNvSpPr>
            <a:spLocks noGrp="1"/>
          </p:cNvSpPr>
          <p:nvPr>
            <p:ph type="sldNum" sz="quarter" idx="11"/>
          </p:nvPr>
        </p:nvSpPr>
        <p:spPr/>
        <p:txBody>
          <a:bodyPr/>
          <a:lstStyle/>
          <a:p>
            <a:fld id="{FC150DE4-D193-43A6-8FDA-030E274477F1}" type="slidenum">
              <a:rPr lang="en-US" smtClean="0"/>
              <a:t>2</a:t>
            </a:fld>
            <a:endParaRPr lang="en-US" dirty="0"/>
          </a:p>
        </p:txBody>
      </p:sp>
    </p:spTree>
    <p:extLst>
      <p:ext uri="{BB962C8B-B14F-4D97-AF65-F5344CB8AC3E}">
        <p14:creationId xmlns:p14="http://schemas.microsoft.com/office/powerpoint/2010/main" val="13748075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64CA6FD-88F7-4F14-ABA5-DFABFA8E4CD6}"/>
              </a:ext>
            </a:extLst>
          </p:cNvPr>
          <p:cNvSpPr>
            <a:spLocks noGrp="1"/>
          </p:cNvSpPr>
          <p:nvPr>
            <p:ph type="body" idx="1"/>
          </p:nvPr>
        </p:nvSpPr>
        <p:spPr>
          <a:xfrm>
            <a:off x="628650" y="4776921"/>
            <a:ext cx="10659207" cy="642804"/>
          </a:xfrm>
        </p:spPr>
        <p:txBody>
          <a:bodyPr>
            <a:noAutofit/>
          </a:bodyPr>
          <a:lstStyle/>
          <a:p>
            <a:r>
              <a:rPr lang="en-US" sz="3800" b="1" dirty="0"/>
              <a:t>Labor Market Will Set the Tone for Fed Policy in 2024</a:t>
            </a:r>
          </a:p>
        </p:txBody>
      </p:sp>
      <p:sp>
        <p:nvSpPr>
          <p:cNvPr id="4" name="Slide Number Placeholder 3">
            <a:extLst>
              <a:ext uri="{FF2B5EF4-FFF2-40B4-BE49-F238E27FC236}">
                <a16:creationId xmlns:a16="http://schemas.microsoft.com/office/drawing/2014/main" id="{2160A47A-B753-4C45-A4BA-B231D6C11515}"/>
              </a:ext>
            </a:extLst>
          </p:cNvPr>
          <p:cNvSpPr>
            <a:spLocks noGrp="1"/>
          </p:cNvSpPr>
          <p:nvPr>
            <p:ph type="sldNum" sz="quarter" idx="11"/>
          </p:nvPr>
        </p:nvSpPr>
        <p:spPr/>
        <p:txBody>
          <a:bodyPr/>
          <a:lstStyle/>
          <a:p>
            <a:fld id="{FC150DE4-D193-43A6-8FDA-030E274477F1}" type="slidenum">
              <a:rPr lang="en-US" smtClean="0"/>
              <a:t>20</a:t>
            </a:fld>
            <a:endParaRPr lang="en-US" dirty="0"/>
          </a:p>
        </p:txBody>
      </p:sp>
    </p:spTree>
    <p:extLst>
      <p:ext uri="{BB962C8B-B14F-4D97-AF65-F5344CB8AC3E}">
        <p14:creationId xmlns:p14="http://schemas.microsoft.com/office/powerpoint/2010/main" val="32333020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495262"/>
            <a:ext cx="10353674" cy="1225651"/>
          </a:xfrm>
        </p:spPr>
        <p:txBody>
          <a:bodyPr>
            <a:normAutofit fontScale="90000"/>
          </a:bodyPr>
          <a:lstStyle/>
          <a:p>
            <a:r>
              <a:rPr lang="en-US" sz="2400" b="1" i="0" u="none" strike="noStrike" dirty="0">
                <a:solidFill>
                  <a:srgbClr val="000000"/>
                </a:solidFill>
                <a:effectLst/>
                <a:latin typeface="Arial" panose="020B0604020202020204" pitchFamily="34" charset="0"/>
              </a:rPr>
              <a:t>Jobs growth has yet to slow to a pace that in </a:t>
            </a:r>
            <a:r>
              <a:rPr lang="en-US" sz="2400" b="1" dirty="0">
                <a:solidFill>
                  <a:srgbClr val="000000"/>
                </a:solidFill>
                <a:latin typeface="Arial" panose="020B0604020202020204" pitchFamily="34" charset="0"/>
              </a:rPr>
              <a:t>the past immediately preceded the arrival of a recession</a:t>
            </a:r>
            <a:br>
              <a:rPr lang="en-US" sz="2900" b="1" dirty="0">
                <a:solidFill>
                  <a:srgbClr val="000000"/>
                </a:solidFill>
                <a:latin typeface="Arial" panose="020B0604020202020204" pitchFamily="34" charset="0"/>
              </a:rPr>
            </a:br>
            <a:br>
              <a:rPr lang="en-US" sz="1200" dirty="0">
                <a:latin typeface="Montserrat" panose="00000500000000000000" pitchFamily="2" charset="0"/>
              </a:rPr>
            </a:br>
            <a:r>
              <a:rPr lang="en-US" sz="1700" b="1" dirty="0">
                <a:latin typeface="Montserrat" panose="00000500000000000000" pitchFamily="2" charset="0"/>
              </a:rPr>
              <a:t>Prior three-month increases of less than 0.20% preceded recessions.</a:t>
            </a:r>
            <a:br>
              <a:rPr lang="en-US" sz="1700" b="1" dirty="0">
                <a:latin typeface="Montserrat" panose="00000500000000000000" pitchFamily="2" charset="0"/>
              </a:rPr>
            </a:br>
            <a:br>
              <a:rPr lang="en-US" sz="1200" b="1" dirty="0">
                <a:latin typeface="Montserrat" panose="00000500000000000000" pitchFamily="2" charset="0"/>
              </a:rPr>
            </a:br>
            <a:r>
              <a:rPr lang="en-US" sz="1700" b="1" dirty="0">
                <a:latin typeface="Montserrat" panose="00000500000000000000" pitchFamily="2" charset="0"/>
              </a:rPr>
              <a:t>Payrolls grew by 0.53% from December 2023 to March 2024.</a:t>
            </a:r>
            <a:br>
              <a:rPr lang="en-US" sz="1700" b="1" dirty="0">
                <a:latin typeface="Montserrat" panose="00000500000000000000" pitchFamily="2" charset="0"/>
              </a:rPr>
            </a:br>
            <a:br>
              <a:rPr lang="en-US" sz="1200" b="1" dirty="0">
                <a:latin typeface="Montserrat" panose="00000500000000000000" pitchFamily="2" charset="0"/>
              </a:rPr>
            </a:br>
            <a:r>
              <a:rPr lang="en-US" sz="1700" b="1" dirty="0">
                <a:latin typeface="Montserrat" panose="00000500000000000000" pitchFamily="2" charset="0"/>
              </a:rPr>
              <a:t>Average rise of fewer than 125,000 new jobs per month over a 3-month span would warn of recession.</a:t>
            </a:r>
            <a:endParaRPr lang="en-US" sz="1700" b="1" dirty="0">
              <a:latin typeface="+mn-lt"/>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21</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228266"/>
            <a:ext cx="7385568" cy="307777"/>
          </a:xfrm>
          <a:prstGeom prst="rect">
            <a:avLst/>
          </a:prstGeom>
          <a:noFill/>
        </p:spPr>
        <p:txBody>
          <a:bodyPr wrap="square">
            <a:spAutoFit/>
          </a:bodyPr>
          <a:lstStyle/>
          <a:p>
            <a:r>
              <a:rPr lang="en-US" sz="1400" b="0" i="1" u="none" strike="noStrike" dirty="0">
                <a:effectLst/>
                <a:latin typeface="Arial" panose="020B0604020202020204" pitchFamily="34" charset="0"/>
              </a:rPr>
              <a:t>                                                                           source: BLS, NBER, The Lonski Group</a:t>
            </a:r>
            <a:endParaRPr lang="en-US" sz="1400" dirty="0"/>
          </a:p>
        </p:txBody>
      </p:sp>
      <p:pic>
        <p:nvPicPr>
          <p:cNvPr id="4" name="Picture 3">
            <a:extLst>
              <a:ext uri="{FF2B5EF4-FFF2-40B4-BE49-F238E27FC236}">
                <a16:creationId xmlns:a16="http://schemas.microsoft.com/office/drawing/2014/main" id="{DFA89D64-1292-0F72-014D-F97C191926FC}"/>
              </a:ext>
            </a:extLst>
          </p:cNvPr>
          <p:cNvPicPr>
            <a:picLocks noChangeAspect="1"/>
          </p:cNvPicPr>
          <p:nvPr/>
        </p:nvPicPr>
        <p:blipFill>
          <a:blip r:embed="rId2"/>
          <a:stretch>
            <a:fillRect/>
          </a:stretch>
        </p:blipFill>
        <p:spPr>
          <a:xfrm>
            <a:off x="1884783" y="2174032"/>
            <a:ext cx="8033657" cy="3965511"/>
          </a:xfrm>
          <a:prstGeom prst="rect">
            <a:avLst/>
          </a:prstGeom>
        </p:spPr>
      </p:pic>
    </p:spTree>
    <p:extLst>
      <p:ext uri="{BB962C8B-B14F-4D97-AF65-F5344CB8AC3E}">
        <p14:creationId xmlns:p14="http://schemas.microsoft.com/office/powerpoint/2010/main" val="12789569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345966"/>
            <a:ext cx="10353674" cy="1230907"/>
          </a:xfrm>
        </p:spPr>
        <p:txBody>
          <a:bodyPr>
            <a:normAutofit fontScale="90000"/>
          </a:bodyPr>
          <a:lstStyle/>
          <a:p>
            <a:r>
              <a:rPr lang="en-US" sz="2900" b="1" i="0" u="none" strike="noStrike" dirty="0">
                <a:solidFill>
                  <a:srgbClr val="000000"/>
                </a:solidFill>
                <a:effectLst/>
                <a:latin typeface="Arial" panose="020B0604020202020204" pitchFamily="34" charset="0"/>
              </a:rPr>
              <a:t>A rise by unemployment rate from March’s 3.8% to 4.5% would put the US economy in a recession</a:t>
            </a:r>
            <a:br>
              <a:rPr lang="en-US" sz="2900" b="1" dirty="0">
                <a:solidFill>
                  <a:srgbClr val="000000"/>
                </a:solidFill>
                <a:latin typeface="Arial" panose="020B0604020202020204" pitchFamily="34" charset="0"/>
              </a:rPr>
            </a:br>
            <a:br>
              <a:rPr lang="en-US" sz="1200" dirty="0">
                <a:latin typeface="Montserrat" panose="00000500000000000000" pitchFamily="2" charset="0"/>
              </a:rPr>
            </a:br>
            <a:r>
              <a:rPr lang="en-US" sz="1800" b="1" dirty="0">
                <a:latin typeface="Montserrat" panose="00000500000000000000" pitchFamily="2" charset="0"/>
              </a:rPr>
              <a:t>A Fed rate cut may not occur until the jobless rate tops 4.1%.</a:t>
            </a:r>
            <a:br>
              <a:rPr lang="en-US" sz="1800" b="1" dirty="0">
                <a:latin typeface="Montserrat" panose="00000500000000000000" pitchFamily="2" charset="0"/>
              </a:rPr>
            </a:br>
            <a:br>
              <a:rPr lang="en-US" sz="1200" b="1" dirty="0">
                <a:latin typeface="Montserrat" panose="00000500000000000000" pitchFamily="2" charset="0"/>
              </a:rPr>
            </a:br>
            <a:r>
              <a:rPr lang="en-US" sz="1800" b="1" dirty="0">
                <a:latin typeface="Montserrat" panose="00000500000000000000" pitchFamily="2" charset="0"/>
              </a:rPr>
              <a:t>Unemployment rate tends to bottom prior to recession’s  arrival.</a:t>
            </a:r>
            <a:br>
              <a:rPr lang="en-US" sz="1800" b="1" dirty="0">
                <a:latin typeface="Montserrat" panose="00000500000000000000" pitchFamily="2" charset="0"/>
              </a:rPr>
            </a:br>
            <a:br>
              <a:rPr lang="en-US" sz="1600" dirty="0">
                <a:latin typeface="Montserrat" panose="00000500000000000000" pitchFamily="2" charset="0"/>
              </a:rPr>
            </a:br>
            <a:endParaRPr lang="en-US" sz="1800" dirty="0">
              <a:latin typeface="+mn-lt"/>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22</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228266"/>
            <a:ext cx="7385568" cy="307777"/>
          </a:xfrm>
          <a:prstGeom prst="rect">
            <a:avLst/>
          </a:prstGeom>
          <a:noFill/>
        </p:spPr>
        <p:txBody>
          <a:bodyPr wrap="square">
            <a:spAutoFit/>
          </a:bodyPr>
          <a:lstStyle/>
          <a:p>
            <a:r>
              <a:rPr lang="en-US" sz="1400" b="0" i="1" u="none" strike="noStrike" dirty="0">
                <a:effectLst/>
                <a:latin typeface="Arial" panose="020B0604020202020204" pitchFamily="34" charset="0"/>
              </a:rPr>
              <a:t>                                                                            source: BLS, NBER, The Lonski Group</a:t>
            </a:r>
            <a:endParaRPr lang="en-US" sz="1400" dirty="0"/>
          </a:p>
        </p:txBody>
      </p:sp>
      <p:pic>
        <p:nvPicPr>
          <p:cNvPr id="5" name="Picture 4">
            <a:extLst>
              <a:ext uri="{FF2B5EF4-FFF2-40B4-BE49-F238E27FC236}">
                <a16:creationId xmlns:a16="http://schemas.microsoft.com/office/drawing/2014/main" id="{92EAFD47-C2FE-5E63-BD90-58F19D3FE6F9}"/>
              </a:ext>
            </a:extLst>
          </p:cNvPr>
          <p:cNvPicPr>
            <a:picLocks noChangeAspect="1"/>
          </p:cNvPicPr>
          <p:nvPr/>
        </p:nvPicPr>
        <p:blipFill>
          <a:blip r:embed="rId2"/>
          <a:stretch>
            <a:fillRect/>
          </a:stretch>
        </p:blipFill>
        <p:spPr>
          <a:xfrm>
            <a:off x="1763486" y="1679510"/>
            <a:ext cx="8201608" cy="4548756"/>
          </a:xfrm>
          <a:prstGeom prst="rect">
            <a:avLst/>
          </a:prstGeom>
        </p:spPr>
      </p:pic>
    </p:spTree>
    <p:extLst>
      <p:ext uri="{BB962C8B-B14F-4D97-AF65-F5344CB8AC3E}">
        <p14:creationId xmlns:p14="http://schemas.microsoft.com/office/powerpoint/2010/main" val="13255130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457938"/>
            <a:ext cx="10353674" cy="1230907"/>
          </a:xfrm>
        </p:spPr>
        <p:txBody>
          <a:bodyPr>
            <a:normAutofit fontScale="90000"/>
          </a:bodyPr>
          <a:lstStyle/>
          <a:p>
            <a:r>
              <a:rPr lang="en-US" sz="2200" b="1" i="0" u="none" strike="noStrike" dirty="0">
                <a:solidFill>
                  <a:srgbClr val="000000"/>
                </a:solidFill>
                <a:effectLst/>
                <a:latin typeface="Arial" panose="020B0604020202020204" pitchFamily="34" charset="0"/>
              </a:rPr>
              <a:t>Something is wrong given how a now historically low unemployment rate (</a:t>
            </a:r>
            <a:r>
              <a:rPr lang="en-US" sz="2200" i="1" u="none" strike="noStrike" dirty="0">
                <a:solidFill>
                  <a:srgbClr val="000000"/>
                </a:solidFill>
                <a:effectLst/>
                <a:latin typeface="Arial" panose="020B0604020202020204" pitchFamily="34" charset="0"/>
              </a:rPr>
              <a:t>right side</a:t>
            </a:r>
            <a:r>
              <a:rPr lang="en-US" sz="2200" b="1" i="0" u="none" strike="noStrike" dirty="0">
                <a:solidFill>
                  <a:srgbClr val="000000"/>
                </a:solidFill>
                <a:effectLst/>
                <a:latin typeface="Arial" panose="020B0604020202020204" pitchFamily="34" charset="0"/>
              </a:rPr>
              <a:t>) is joined by a still historically low reading on consumer sentiment (</a:t>
            </a:r>
            <a:r>
              <a:rPr lang="en-US" sz="2200" i="1" u="none" strike="noStrike" dirty="0">
                <a:solidFill>
                  <a:srgbClr val="000000"/>
                </a:solidFill>
                <a:effectLst/>
                <a:latin typeface="Arial" panose="020B0604020202020204" pitchFamily="34" charset="0"/>
              </a:rPr>
              <a:t>left side</a:t>
            </a:r>
            <a:r>
              <a:rPr lang="en-US" sz="2200" b="1" i="0" u="none" strike="noStrike" dirty="0">
                <a:solidFill>
                  <a:srgbClr val="000000"/>
                </a:solidFill>
                <a:effectLst/>
                <a:latin typeface="Arial" panose="020B0604020202020204" pitchFamily="34" charset="0"/>
              </a:rPr>
              <a:t>)</a:t>
            </a:r>
            <a:br>
              <a:rPr lang="en-US" sz="2200" b="1" i="0" u="none" strike="noStrike" dirty="0">
                <a:solidFill>
                  <a:srgbClr val="000000"/>
                </a:solidFill>
                <a:effectLst/>
                <a:latin typeface="Arial" panose="020B0604020202020204" pitchFamily="34" charset="0"/>
              </a:rPr>
            </a:br>
            <a:br>
              <a:rPr lang="en-US" sz="1200" dirty="0">
                <a:latin typeface="Montserrat" panose="00000500000000000000" pitchFamily="2" charset="0"/>
              </a:rPr>
            </a:br>
            <a:r>
              <a:rPr lang="en-US" sz="2000" b="1" dirty="0">
                <a:latin typeface="Montserrat" panose="00000500000000000000" pitchFamily="2" charset="0"/>
              </a:rPr>
              <a:t>Prior to COVID, a less-than-4% jobless was associated with a consumer sentiment index of 100 versus recent nearly 80 points.</a:t>
            </a:r>
            <a:br>
              <a:rPr lang="en-US" sz="1600" dirty="0">
                <a:latin typeface="Montserrat" panose="00000500000000000000" pitchFamily="2" charset="0"/>
              </a:rPr>
            </a:br>
            <a:endParaRPr lang="en-US" sz="1800" dirty="0">
              <a:latin typeface="+mn-lt"/>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23</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228266"/>
            <a:ext cx="7385568" cy="307777"/>
          </a:xfrm>
          <a:prstGeom prst="rect">
            <a:avLst/>
          </a:prstGeom>
          <a:noFill/>
        </p:spPr>
        <p:txBody>
          <a:bodyPr wrap="square">
            <a:spAutoFit/>
          </a:bodyPr>
          <a:lstStyle/>
          <a:p>
            <a:r>
              <a:rPr lang="en-US" sz="1400" b="0" i="1" u="none" strike="noStrike" dirty="0">
                <a:effectLst/>
                <a:latin typeface="Arial" panose="020B0604020202020204" pitchFamily="34" charset="0"/>
              </a:rPr>
              <a:t>                                                source: University of Michigan, BLS, The Lonski Group</a:t>
            </a:r>
            <a:endParaRPr lang="en-US" sz="1400" dirty="0"/>
          </a:p>
        </p:txBody>
      </p:sp>
      <p:pic>
        <p:nvPicPr>
          <p:cNvPr id="4" name="Picture 3">
            <a:extLst>
              <a:ext uri="{FF2B5EF4-FFF2-40B4-BE49-F238E27FC236}">
                <a16:creationId xmlns:a16="http://schemas.microsoft.com/office/drawing/2014/main" id="{812889B7-A879-4A6C-00EE-0693CFE0521F}"/>
              </a:ext>
            </a:extLst>
          </p:cNvPr>
          <p:cNvPicPr>
            <a:picLocks noChangeAspect="1"/>
          </p:cNvPicPr>
          <p:nvPr/>
        </p:nvPicPr>
        <p:blipFill>
          <a:blip r:embed="rId2"/>
          <a:stretch>
            <a:fillRect/>
          </a:stretch>
        </p:blipFill>
        <p:spPr>
          <a:xfrm>
            <a:off x="1660849" y="1694286"/>
            <a:ext cx="8770775" cy="4404534"/>
          </a:xfrm>
          <a:prstGeom prst="rect">
            <a:avLst/>
          </a:prstGeom>
        </p:spPr>
      </p:pic>
    </p:spTree>
    <p:extLst>
      <p:ext uri="{BB962C8B-B14F-4D97-AF65-F5344CB8AC3E}">
        <p14:creationId xmlns:p14="http://schemas.microsoft.com/office/powerpoint/2010/main" val="23449292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373960"/>
            <a:ext cx="10353674" cy="1132854"/>
          </a:xfrm>
        </p:spPr>
        <p:txBody>
          <a:bodyPr>
            <a:normAutofit fontScale="90000"/>
          </a:bodyPr>
          <a:lstStyle/>
          <a:p>
            <a:r>
              <a:rPr lang="en-US" sz="2900" b="1" i="0" u="none" strike="noStrike" dirty="0">
                <a:solidFill>
                  <a:srgbClr val="000000"/>
                </a:solidFill>
                <a:effectLst/>
                <a:latin typeface="Arial" panose="020B0604020202020204" pitchFamily="34" charset="0"/>
              </a:rPr>
              <a:t>2024’s first quarter reveals a -0.3% </a:t>
            </a:r>
            <a:r>
              <a:rPr lang="en-US" sz="2900" b="1" dirty="0">
                <a:solidFill>
                  <a:srgbClr val="000000"/>
                </a:solidFill>
                <a:latin typeface="Arial" panose="020B0604020202020204" pitchFamily="34" charset="0"/>
              </a:rPr>
              <a:t>year-over-year drop by the number of full-time employees … Is the job market healthy?</a:t>
            </a:r>
            <a:br>
              <a:rPr lang="en-US" sz="2900" b="1" dirty="0">
                <a:solidFill>
                  <a:srgbClr val="000000"/>
                </a:solidFill>
                <a:latin typeface="Arial" panose="020B0604020202020204" pitchFamily="34" charset="0"/>
              </a:rPr>
            </a:br>
            <a:br>
              <a:rPr lang="en-US" sz="1200" dirty="0">
                <a:latin typeface="Montserrat" panose="00000500000000000000" pitchFamily="2" charset="0"/>
              </a:rPr>
            </a:br>
            <a:r>
              <a:rPr lang="en-US" sz="1800" b="1" dirty="0">
                <a:latin typeface="Arial" panose="020B0604020202020204" pitchFamily="34" charset="0"/>
                <a:cs typeface="Arial" panose="020B0604020202020204" pitchFamily="34" charset="0"/>
              </a:rPr>
              <a:t>Recessions were associated with 6 of the 7 declines by the yearly change of full-time employees to -0.3%</a:t>
            </a:r>
            <a:br>
              <a:rPr lang="en-US" sz="1800" b="1" dirty="0">
                <a:latin typeface="Arial" panose="020B0604020202020204" pitchFamily="34" charset="0"/>
                <a:cs typeface="Arial" panose="020B0604020202020204" pitchFamily="34" charset="0"/>
              </a:rPr>
            </a:br>
            <a:br>
              <a:rPr lang="en-US" sz="1600" dirty="0">
                <a:latin typeface="Montserrat" panose="00000500000000000000" pitchFamily="2" charset="0"/>
              </a:rPr>
            </a:br>
            <a:endParaRPr lang="en-US" sz="1800" dirty="0">
              <a:latin typeface="+mn-lt"/>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24</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200273"/>
            <a:ext cx="7385568" cy="307777"/>
          </a:xfrm>
          <a:prstGeom prst="rect">
            <a:avLst/>
          </a:prstGeom>
          <a:noFill/>
        </p:spPr>
        <p:txBody>
          <a:bodyPr wrap="square">
            <a:spAutoFit/>
          </a:bodyPr>
          <a:lstStyle/>
          <a:p>
            <a:r>
              <a:rPr lang="en-US" sz="1400" b="0" i="1" u="none" strike="noStrike" dirty="0">
                <a:effectLst/>
                <a:latin typeface="Arial" panose="020B0604020202020204" pitchFamily="34" charset="0"/>
              </a:rPr>
              <a:t>                                                                            source: BLS, NBER, The Lonski Group</a:t>
            </a:r>
            <a:endParaRPr lang="en-US" sz="1400" dirty="0"/>
          </a:p>
        </p:txBody>
      </p:sp>
      <p:pic>
        <p:nvPicPr>
          <p:cNvPr id="4" name="Picture 3">
            <a:extLst>
              <a:ext uri="{FF2B5EF4-FFF2-40B4-BE49-F238E27FC236}">
                <a16:creationId xmlns:a16="http://schemas.microsoft.com/office/drawing/2014/main" id="{2B28798E-6A0E-DC46-CDC7-88496A1DA9C8}"/>
              </a:ext>
            </a:extLst>
          </p:cNvPr>
          <p:cNvPicPr>
            <a:picLocks noChangeAspect="1"/>
          </p:cNvPicPr>
          <p:nvPr/>
        </p:nvPicPr>
        <p:blipFill>
          <a:blip r:embed="rId2"/>
          <a:stretch>
            <a:fillRect/>
          </a:stretch>
        </p:blipFill>
        <p:spPr>
          <a:xfrm>
            <a:off x="1474237" y="1478821"/>
            <a:ext cx="9227975" cy="4586077"/>
          </a:xfrm>
          <a:prstGeom prst="rect">
            <a:avLst/>
          </a:prstGeom>
        </p:spPr>
      </p:pic>
    </p:spTree>
    <p:extLst>
      <p:ext uri="{BB962C8B-B14F-4D97-AF65-F5344CB8AC3E}">
        <p14:creationId xmlns:p14="http://schemas.microsoft.com/office/powerpoint/2010/main" val="41806039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373960"/>
            <a:ext cx="10353674" cy="1132854"/>
          </a:xfrm>
        </p:spPr>
        <p:txBody>
          <a:bodyPr>
            <a:noAutofit/>
          </a:bodyPr>
          <a:lstStyle/>
          <a:p>
            <a:r>
              <a:rPr lang="en-US" sz="2200" b="1" dirty="0">
                <a:solidFill>
                  <a:srgbClr val="000000"/>
                </a:solidFill>
                <a:latin typeface="Arial" panose="020B0604020202020204" pitchFamily="34" charset="0"/>
              </a:rPr>
              <a:t>Today’s older workforce reduces inflation risk … Percent of employment younger than 35-years (</a:t>
            </a:r>
            <a:r>
              <a:rPr lang="en-US" sz="2200" b="1" i="1" dirty="0">
                <a:solidFill>
                  <a:srgbClr val="000000"/>
                </a:solidFill>
                <a:latin typeface="Arial" panose="020B0604020202020204" pitchFamily="34" charset="0"/>
              </a:rPr>
              <a:t>left side</a:t>
            </a:r>
            <a:r>
              <a:rPr lang="en-US" sz="2200" b="1" dirty="0">
                <a:solidFill>
                  <a:srgbClr val="000000"/>
                </a:solidFill>
                <a:latin typeface="Arial" panose="020B0604020202020204" pitchFamily="34" charset="0"/>
              </a:rPr>
              <a:t>) remains at 35% and inflation recedes … But Biden’s socialism or Trump’s populism could revive inflation</a:t>
            </a:r>
            <a:br>
              <a:rPr lang="en-US" sz="2200" dirty="0">
                <a:latin typeface="Montserrat" panose="00000500000000000000" pitchFamily="2" charset="0"/>
              </a:rPr>
            </a:br>
            <a:endParaRPr lang="en-US" sz="2200" dirty="0">
              <a:latin typeface="+mn-lt"/>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25</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200273"/>
            <a:ext cx="7385568" cy="307777"/>
          </a:xfrm>
          <a:prstGeom prst="rect">
            <a:avLst/>
          </a:prstGeom>
          <a:noFill/>
        </p:spPr>
        <p:txBody>
          <a:bodyPr wrap="square">
            <a:spAutoFit/>
          </a:bodyPr>
          <a:lstStyle/>
          <a:p>
            <a:r>
              <a:rPr lang="en-US" sz="1400" b="0" i="1" u="none" strike="noStrike" dirty="0">
                <a:effectLst/>
                <a:latin typeface="Arial" panose="020B0604020202020204" pitchFamily="34" charset="0"/>
              </a:rPr>
              <a:t>                                                                            source: BLS, BEA, The Lonski Group</a:t>
            </a:r>
            <a:endParaRPr lang="en-US" sz="1400" dirty="0"/>
          </a:p>
        </p:txBody>
      </p:sp>
      <p:pic>
        <p:nvPicPr>
          <p:cNvPr id="5" name="Picture 4">
            <a:extLst>
              <a:ext uri="{FF2B5EF4-FFF2-40B4-BE49-F238E27FC236}">
                <a16:creationId xmlns:a16="http://schemas.microsoft.com/office/drawing/2014/main" id="{34A402B5-D3AC-235F-B43F-9CE9EB32DB0E}"/>
              </a:ext>
            </a:extLst>
          </p:cNvPr>
          <p:cNvPicPr>
            <a:picLocks noChangeAspect="1"/>
          </p:cNvPicPr>
          <p:nvPr/>
        </p:nvPicPr>
        <p:blipFill>
          <a:blip r:embed="rId2"/>
          <a:stretch>
            <a:fillRect/>
          </a:stretch>
        </p:blipFill>
        <p:spPr>
          <a:xfrm>
            <a:off x="1838131" y="1362269"/>
            <a:ext cx="8173616" cy="4624579"/>
          </a:xfrm>
          <a:prstGeom prst="rect">
            <a:avLst/>
          </a:prstGeom>
        </p:spPr>
      </p:pic>
    </p:spTree>
    <p:extLst>
      <p:ext uri="{BB962C8B-B14F-4D97-AF65-F5344CB8AC3E}">
        <p14:creationId xmlns:p14="http://schemas.microsoft.com/office/powerpoint/2010/main" val="23907856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336635"/>
            <a:ext cx="10353674" cy="1225651"/>
          </a:xfrm>
        </p:spPr>
        <p:txBody>
          <a:bodyPr>
            <a:normAutofit fontScale="90000"/>
          </a:bodyPr>
          <a:lstStyle/>
          <a:p>
            <a:r>
              <a:rPr lang="en-US" sz="3100" b="1" i="0" u="none" strike="noStrike" dirty="0">
                <a:solidFill>
                  <a:srgbClr val="000000"/>
                </a:solidFill>
                <a:effectLst/>
                <a:latin typeface="Arial" panose="020B0604020202020204" pitchFamily="34" charset="0"/>
              </a:rPr>
              <a:t>Number of unemployed individuals bottoms as number of job openings </a:t>
            </a:r>
            <a:r>
              <a:rPr lang="en-US" sz="3100" b="1" dirty="0">
                <a:solidFill>
                  <a:srgbClr val="000000"/>
                </a:solidFill>
                <a:latin typeface="Arial" panose="020B0604020202020204" pitchFamily="34" charset="0"/>
              </a:rPr>
              <a:t>drop</a:t>
            </a:r>
            <a:br>
              <a:rPr lang="en-US" sz="3100" b="1" dirty="0">
                <a:solidFill>
                  <a:srgbClr val="000000"/>
                </a:solidFill>
                <a:latin typeface="Arial" panose="020B0604020202020204" pitchFamily="34" charset="0"/>
              </a:rPr>
            </a:br>
            <a:br>
              <a:rPr lang="en-US" sz="1600" dirty="0">
                <a:latin typeface="Montserrat" panose="00000500000000000000" pitchFamily="2" charset="0"/>
              </a:rPr>
            </a:br>
            <a:r>
              <a:rPr lang="en-US" sz="1800" dirty="0">
                <a:latin typeface="Montserrat" panose="00000500000000000000" pitchFamily="2" charset="0"/>
              </a:rPr>
              <a:t>Fed rate cuts require fewer job openings and higher unemployment</a:t>
            </a:r>
            <a:endParaRPr lang="en-US" sz="1800" dirty="0">
              <a:latin typeface="+mn-lt"/>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26</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153618"/>
            <a:ext cx="7385568" cy="307777"/>
          </a:xfrm>
          <a:prstGeom prst="rect">
            <a:avLst/>
          </a:prstGeom>
          <a:noFill/>
        </p:spPr>
        <p:txBody>
          <a:bodyPr wrap="square">
            <a:spAutoFit/>
          </a:bodyPr>
          <a:lstStyle/>
          <a:p>
            <a:r>
              <a:rPr lang="en-US" sz="1400" b="0" i="1" u="none" strike="noStrike" dirty="0">
                <a:solidFill>
                  <a:srgbClr val="000000"/>
                </a:solidFill>
                <a:effectLst/>
                <a:latin typeface="Arial" panose="020B0604020202020204" pitchFamily="34" charset="0"/>
              </a:rPr>
              <a:t>     moving 3-month averages in millions; </a:t>
            </a:r>
            <a:r>
              <a:rPr lang="en-US" sz="1400" b="0" i="1" u="none" strike="noStrike" dirty="0">
                <a:effectLst/>
                <a:latin typeface="Arial" panose="020B0604020202020204" pitchFamily="34" charset="0"/>
              </a:rPr>
              <a:t>source: BLS, NBER, The Lonski Group</a:t>
            </a:r>
            <a:endParaRPr lang="en-US" sz="1400" dirty="0"/>
          </a:p>
        </p:txBody>
      </p:sp>
      <p:pic>
        <p:nvPicPr>
          <p:cNvPr id="4" name="Picture 3">
            <a:extLst>
              <a:ext uri="{FF2B5EF4-FFF2-40B4-BE49-F238E27FC236}">
                <a16:creationId xmlns:a16="http://schemas.microsoft.com/office/drawing/2014/main" id="{349C7F08-939D-C1D7-B791-0AE320BDDCAB}"/>
              </a:ext>
            </a:extLst>
          </p:cNvPr>
          <p:cNvPicPr>
            <a:picLocks noChangeAspect="1"/>
          </p:cNvPicPr>
          <p:nvPr/>
        </p:nvPicPr>
        <p:blipFill>
          <a:blip r:embed="rId2"/>
          <a:stretch>
            <a:fillRect/>
          </a:stretch>
        </p:blipFill>
        <p:spPr>
          <a:xfrm>
            <a:off x="2183363" y="1786888"/>
            <a:ext cx="7557795" cy="4264089"/>
          </a:xfrm>
          <a:prstGeom prst="rect">
            <a:avLst/>
          </a:prstGeom>
        </p:spPr>
      </p:pic>
    </p:spTree>
    <p:extLst>
      <p:ext uri="{BB962C8B-B14F-4D97-AF65-F5344CB8AC3E}">
        <p14:creationId xmlns:p14="http://schemas.microsoft.com/office/powerpoint/2010/main" val="18925823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336635"/>
            <a:ext cx="10353674" cy="1225651"/>
          </a:xfrm>
        </p:spPr>
        <p:txBody>
          <a:bodyPr>
            <a:normAutofit fontScale="90000"/>
          </a:bodyPr>
          <a:lstStyle/>
          <a:p>
            <a:r>
              <a:rPr lang="en-US" sz="3100" b="1" i="0" u="none" strike="noStrike" dirty="0">
                <a:solidFill>
                  <a:srgbClr val="000000"/>
                </a:solidFill>
                <a:effectLst/>
                <a:latin typeface="Arial" panose="020B0604020202020204" pitchFamily="34" charset="0"/>
              </a:rPr>
              <a:t>March’s yearly increase </a:t>
            </a:r>
            <a:r>
              <a:rPr lang="en-US" sz="3100" b="1" dirty="0">
                <a:solidFill>
                  <a:srgbClr val="000000"/>
                </a:solidFill>
                <a:latin typeface="Arial" panose="020B0604020202020204" pitchFamily="34" charset="0"/>
              </a:rPr>
              <a:t>for the number of jobs was not evenly distributed</a:t>
            </a:r>
            <a:br>
              <a:rPr lang="en-US" sz="3100" b="1" dirty="0">
                <a:solidFill>
                  <a:srgbClr val="000000"/>
                </a:solidFill>
                <a:latin typeface="Arial" panose="020B0604020202020204" pitchFamily="34" charset="0"/>
              </a:rPr>
            </a:br>
            <a:br>
              <a:rPr lang="en-US" sz="1600" dirty="0">
                <a:latin typeface="Montserrat" panose="00000500000000000000" pitchFamily="2" charset="0"/>
              </a:rPr>
            </a:br>
            <a:r>
              <a:rPr lang="en-US" sz="1800" b="1" dirty="0">
                <a:latin typeface="Arial" panose="020B0604020202020204" pitchFamily="34" charset="0"/>
                <a:cs typeface="Arial" panose="020B0604020202020204" pitchFamily="34" charset="0"/>
              </a:rPr>
              <a:t>Lack of breadth for jobs creation questions claims of a strong labor market</a:t>
            </a: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27</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153618"/>
            <a:ext cx="7385568" cy="307777"/>
          </a:xfrm>
          <a:prstGeom prst="rect">
            <a:avLst/>
          </a:prstGeom>
          <a:noFill/>
        </p:spPr>
        <p:txBody>
          <a:bodyPr wrap="square">
            <a:spAutoFit/>
          </a:bodyPr>
          <a:lstStyle/>
          <a:p>
            <a:r>
              <a:rPr lang="en-US" sz="1400" b="0" i="1" u="none" strike="noStrike" dirty="0">
                <a:effectLst/>
                <a:latin typeface="Arial" panose="020B0604020202020204" pitchFamily="34" charset="0"/>
              </a:rPr>
              <a:t>                                                                                    source: BLS, The Lonski Group</a:t>
            </a:r>
            <a:endParaRPr lang="en-US" sz="1400" dirty="0"/>
          </a:p>
        </p:txBody>
      </p:sp>
      <p:pic>
        <p:nvPicPr>
          <p:cNvPr id="8" name="Picture 7">
            <a:extLst>
              <a:ext uri="{FF2B5EF4-FFF2-40B4-BE49-F238E27FC236}">
                <a16:creationId xmlns:a16="http://schemas.microsoft.com/office/drawing/2014/main" id="{3D3B78AB-C3BC-73FC-8282-AF6C5D6A8D70}"/>
              </a:ext>
            </a:extLst>
          </p:cNvPr>
          <p:cNvPicPr>
            <a:picLocks noChangeAspect="1"/>
          </p:cNvPicPr>
          <p:nvPr/>
        </p:nvPicPr>
        <p:blipFill>
          <a:blip r:embed="rId2"/>
          <a:stretch>
            <a:fillRect/>
          </a:stretch>
        </p:blipFill>
        <p:spPr>
          <a:xfrm>
            <a:off x="1278295" y="1936947"/>
            <a:ext cx="8985378" cy="3993915"/>
          </a:xfrm>
          <a:prstGeom prst="rect">
            <a:avLst/>
          </a:prstGeom>
        </p:spPr>
      </p:pic>
    </p:spTree>
    <p:extLst>
      <p:ext uri="{BB962C8B-B14F-4D97-AF65-F5344CB8AC3E}">
        <p14:creationId xmlns:p14="http://schemas.microsoft.com/office/powerpoint/2010/main" val="20381714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280650"/>
            <a:ext cx="10353674" cy="801700"/>
          </a:xfrm>
        </p:spPr>
        <p:txBody>
          <a:bodyPr>
            <a:normAutofit/>
          </a:bodyPr>
          <a:lstStyle/>
          <a:p>
            <a:r>
              <a:rPr lang="en-US" sz="2500" b="1" kern="100" dirty="0">
                <a:effectLst/>
                <a:latin typeface="Arial" panose="020B0604020202020204" pitchFamily="34" charset="0"/>
                <a:ea typeface="Aptos" panose="020B0004020202020204" pitchFamily="34" charset="0"/>
                <a:cs typeface="Times New Roman" panose="02020603050405020304" pitchFamily="18" charset="0"/>
              </a:rPr>
              <a:t>The average hourly wage for all private sector employees grew by 4.1% from March 2023 to March 2024’s $34.69</a:t>
            </a:r>
            <a:endParaRPr lang="en-US" sz="2500" b="1" dirty="0">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28</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153618"/>
            <a:ext cx="7385568" cy="307777"/>
          </a:xfrm>
          <a:prstGeom prst="rect">
            <a:avLst/>
          </a:prstGeom>
          <a:noFill/>
        </p:spPr>
        <p:txBody>
          <a:bodyPr wrap="square">
            <a:spAutoFit/>
          </a:bodyPr>
          <a:lstStyle/>
          <a:p>
            <a:r>
              <a:rPr lang="en-US" sz="1400" b="0" i="1" u="none" strike="noStrike" dirty="0">
                <a:effectLst/>
                <a:latin typeface="Arial" panose="020B0604020202020204" pitchFamily="34" charset="0"/>
              </a:rPr>
              <a:t>                                                                                    source: BLS, The Lonski Group</a:t>
            </a:r>
            <a:endParaRPr lang="en-US" sz="1400" dirty="0"/>
          </a:p>
        </p:txBody>
      </p:sp>
      <p:pic>
        <p:nvPicPr>
          <p:cNvPr id="7" name="Picture 6">
            <a:extLst>
              <a:ext uri="{FF2B5EF4-FFF2-40B4-BE49-F238E27FC236}">
                <a16:creationId xmlns:a16="http://schemas.microsoft.com/office/drawing/2014/main" id="{CDEB1581-7995-B0D2-4D31-813B6CEEC54E}"/>
              </a:ext>
            </a:extLst>
          </p:cNvPr>
          <p:cNvPicPr>
            <a:picLocks noChangeAspect="1"/>
          </p:cNvPicPr>
          <p:nvPr/>
        </p:nvPicPr>
        <p:blipFill>
          <a:blip r:embed="rId2"/>
          <a:stretch>
            <a:fillRect/>
          </a:stretch>
        </p:blipFill>
        <p:spPr>
          <a:xfrm>
            <a:off x="2164701" y="1278294"/>
            <a:ext cx="7483151" cy="4875324"/>
          </a:xfrm>
          <a:prstGeom prst="rect">
            <a:avLst/>
          </a:prstGeom>
        </p:spPr>
      </p:pic>
    </p:spTree>
    <p:extLst>
      <p:ext uri="{BB962C8B-B14F-4D97-AF65-F5344CB8AC3E}">
        <p14:creationId xmlns:p14="http://schemas.microsoft.com/office/powerpoint/2010/main" val="29901010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355298"/>
            <a:ext cx="10353674" cy="801700"/>
          </a:xfrm>
        </p:spPr>
        <p:txBody>
          <a:bodyPr>
            <a:normAutofit/>
          </a:bodyPr>
          <a:lstStyle/>
          <a:p>
            <a:r>
              <a:rPr lang="en-US" sz="2400" b="1" i="0" u="none" strike="noStrike" dirty="0">
                <a:effectLst/>
              </a:rPr>
              <a:t>Regardless of time period, the average annualized growth rate of median family income lags that of total wage &amp; salary income</a:t>
            </a:r>
            <a:endParaRPr lang="en-US" sz="2400" b="1" dirty="0">
              <a:cs typeface="Arial" panose="020B0604020202020204" pitchFamily="34" charset="0"/>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29</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153618"/>
            <a:ext cx="7385568" cy="307777"/>
          </a:xfrm>
          <a:prstGeom prst="rect">
            <a:avLst/>
          </a:prstGeom>
          <a:noFill/>
        </p:spPr>
        <p:txBody>
          <a:bodyPr wrap="square">
            <a:spAutoFit/>
          </a:bodyPr>
          <a:lstStyle/>
          <a:p>
            <a:r>
              <a:rPr lang="en-US" sz="1400" b="0" i="1" u="none" strike="noStrike" dirty="0">
                <a:effectLst/>
                <a:latin typeface="Arial" panose="020B0604020202020204" pitchFamily="34" charset="0"/>
              </a:rPr>
              <a:t>                                                                        source: FRED, </a:t>
            </a:r>
            <a:r>
              <a:rPr lang="en-US" sz="1400" b="0" i="1" u="none" strike="noStrike" dirty="0" err="1">
                <a:effectLst/>
                <a:latin typeface="Arial" panose="020B0604020202020204" pitchFamily="34" charset="0"/>
              </a:rPr>
              <a:t>BEA,The</a:t>
            </a:r>
            <a:r>
              <a:rPr lang="en-US" sz="1400" b="0" i="1" u="none" strike="noStrike" dirty="0">
                <a:effectLst/>
                <a:latin typeface="Arial" panose="020B0604020202020204" pitchFamily="34" charset="0"/>
              </a:rPr>
              <a:t> Lonski Group</a:t>
            </a:r>
            <a:endParaRPr lang="en-US" sz="1400" dirty="0"/>
          </a:p>
        </p:txBody>
      </p:sp>
      <p:pic>
        <p:nvPicPr>
          <p:cNvPr id="4" name="Picture 3">
            <a:extLst>
              <a:ext uri="{FF2B5EF4-FFF2-40B4-BE49-F238E27FC236}">
                <a16:creationId xmlns:a16="http://schemas.microsoft.com/office/drawing/2014/main" id="{3F9E8E92-166B-3BBC-64C8-A9882FCDFE34}"/>
              </a:ext>
            </a:extLst>
          </p:cNvPr>
          <p:cNvPicPr>
            <a:picLocks noChangeAspect="1"/>
          </p:cNvPicPr>
          <p:nvPr/>
        </p:nvPicPr>
        <p:blipFill>
          <a:blip r:embed="rId2"/>
          <a:stretch>
            <a:fillRect/>
          </a:stretch>
        </p:blipFill>
        <p:spPr>
          <a:xfrm>
            <a:off x="2987040" y="1351154"/>
            <a:ext cx="6217920" cy="4472940"/>
          </a:xfrm>
          <a:prstGeom prst="rect">
            <a:avLst/>
          </a:prstGeom>
        </p:spPr>
      </p:pic>
    </p:spTree>
    <p:extLst>
      <p:ext uri="{BB962C8B-B14F-4D97-AF65-F5344CB8AC3E}">
        <p14:creationId xmlns:p14="http://schemas.microsoft.com/office/powerpoint/2010/main" val="121893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299311"/>
            <a:ext cx="10353674" cy="1225651"/>
          </a:xfrm>
        </p:spPr>
        <p:txBody>
          <a:bodyPr>
            <a:normAutofit fontScale="90000"/>
          </a:bodyPr>
          <a:lstStyle/>
          <a:p>
            <a:r>
              <a:rPr lang="en-US" sz="2400" b="1" i="0" u="none" strike="noStrike" dirty="0">
                <a:solidFill>
                  <a:srgbClr val="000000"/>
                </a:solidFill>
                <a:effectLst/>
                <a:latin typeface="Arial" panose="020B0604020202020204" pitchFamily="34" charset="0"/>
              </a:rPr>
              <a:t>Jump by US real GDP growth from 2022's 1.9% to 2023's 2.5% owed much to a pronounced recovery by real government spending</a:t>
            </a:r>
            <a:br>
              <a:rPr lang="en-US" sz="2700" b="1" i="0" u="none" strike="noStrike" dirty="0">
                <a:solidFill>
                  <a:srgbClr val="000000"/>
                </a:solidFill>
                <a:effectLst/>
                <a:latin typeface="Arial" panose="020B0604020202020204" pitchFamily="34" charset="0"/>
              </a:rPr>
            </a:br>
            <a:br>
              <a:rPr lang="en-US" sz="1600" dirty="0">
                <a:latin typeface="Montserrat" panose="00000500000000000000" pitchFamily="2" charset="0"/>
              </a:rPr>
            </a:br>
            <a:r>
              <a:rPr lang="en-US" sz="1600" b="1" dirty="0">
                <a:latin typeface="Arial" panose="020B0604020202020204" pitchFamily="34" charset="0"/>
                <a:ea typeface="MingLiU_HKSCS-ExtB" panose="02020500000000000000" pitchFamily="18" charset="-120"/>
                <a:cs typeface="Arial" panose="020B0604020202020204" pitchFamily="34" charset="0"/>
              </a:rPr>
              <a:t>Real government spending went from shrinking by -0.9% annually in 2022 to expanding by 4.1% annually in 2023.</a:t>
            </a:r>
            <a:br>
              <a:rPr lang="en-US" sz="1600" b="1" dirty="0">
                <a:latin typeface="Arial" panose="020B0604020202020204" pitchFamily="34" charset="0"/>
                <a:ea typeface="MingLiU_HKSCS-ExtB" panose="02020500000000000000" pitchFamily="18" charset="-120"/>
                <a:cs typeface="Arial" panose="020B0604020202020204" pitchFamily="34" charset="0"/>
              </a:rPr>
            </a:br>
            <a:br>
              <a:rPr lang="en-US" sz="1600" b="1" dirty="0">
                <a:latin typeface="Arial" panose="020B0604020202020204" pitchFamily="34" charset="0"/>
                <a:ea typeface="MingLiU_HKSCS-ExtB" panose="02020500000000000000" pitchFamily="18" charset="-120"/>
                <a:cs typeface="Arial" panose="020B0604020202020204" pitchFamily="34" charset="0"/>
              </a:rPr>
            </a:br>
            <a:r>
              <a:rPr lang="en-US" sz="1600" b="1" dirty="0">
                <a:latin typeface="Arial" panose="020B0604020202020204" pitchFamily="34" charset="0"/>
                <a:ea typeface="MingLiU_HKSCS-ExtB" panose="02020500000000000000" pitchFamily="18" charset="-120"/>
                <a:cs typeface="Arial" panose="020B0604020202020204" pitchFamily="34" charset="0"/>
              </a:rPr>
              <a:t>Comparable upturns by real government spending were previously associated with recessions.</a:t>
            </a:r>
            <a:endParaRPr lang="en-US" sz="1700" b="1" dirty="0">
              <a:latin typeface="Arial" panose="020B0604020202020204" pitchFamily="34" charset="0"/>
              <a:ea typeface="MingLiU_HKSCS-ExtB" panose="02020500000000000000" pitchFamily="18" charset="-120"/>
              <a:cs typeface="Arial" panose="020B0604020202020204" pitchFamily="34" charset="0"/>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3</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172280"/>
            <a:ext cx="7385568" cy="307777"/>
          </a:xfrm>
          <a:prstGeom prst="rect">
            <a:avLst/>
          </a:prstGeom>
          <a:noFill/>
        </p:spPr>
        <p:txBody>
          <a:bodyPr wrap="square">
            <a:spAutoFit/>
          </a:bodyPr>
          <a:lstStyle/>
          <a:p>
            <a:r>
              <a:rPr lang="en-US" sz="1400" b="0" i="1" u="none" strike="noStrike" dirty="0">
                <a:solidFill>
                  <a:srgbClr val="000000"/>
                </a:solidFill>
                <a:effectLst/>
                <a:latin typeface="Arial" panose="020B0604020202020204" pitchFamily="34" charset="0"/>
              </a:rPr>
              <a:t>                                                                         source: BEA, NBER, The Lonski Group</a:t>
            </a:r>
            <a:endParaRPr lang="en-US" sz="1400" dirty="0"/>
          </a:p>
        </p:txBody>
      </p:sp>
      <p:pic>
        <p:nvPicPr>
          <p:cNvPr id="4" name="Picture 3">
            <a:extLst>
              <a:ext uri="{FF2B5EF4-FFF2-40B4-BE49-F238E27FC236}">
                <a16:creationId xmlns:a16="http://schemas.microsoft.com/office/drawing/2014/main" id="{DCCF2258-4C84-8A05-A97D-21A013E8369E}"/>
              </a:ext>
            </a:extLst>
          </p:cNvPr>
          <p:cNvPicPr>
            <a:picLocks noChangeAspect="1"/>
          </p:cNvPicPr>
          <p:nvPr/>
        </p:nvPicPr>
        <p:blipFill>
          <a:blip r:embed="rId2"/>
          <a:stretch>
            <a:fillRect/>
          </a:stretch>
        </p:blipFill>
        <p:spPr>
          <a:xfrm>
            <a:off x="1651518" y="1735495"/>
            <a:ext cx="8378890" cy="4399460"/>
          </a:xfrm>
          <a:prstGeom prst="rect">
            <a:avLst/>
          </a:prstGeom>
        </p:spPr>
      </p:pic>
    </p:spTree>
    <p:extLst>
      <p:ext uri="{BB962C8B-B14F-4D97-AF65-F5344CB8AC3E}">
        <p14:creationId xmlns:p14="http://schemas.microsoft.com/office/powerpoint/2010/main" val="10826717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215332"/>
            <a:ext cx="10353674" cy="922999"/>
          </a:xfrm>
        </p:spPr>
        <p:txBody>
          <a:bodyPr>
            <a:normAutofit/>
          </a:bodyPr>
          <a:lstStyle/>
          <a:p>
            <a:r>
              <a:rPr lang="en-US" sz="2200" b="1" dirty="0">
                <a:solidFill>
                  <a:srgbClr val="000000"/>
                </a:solidFill>
                <a:latin typeface="Arial" panose="020B0604020202020204" pitchFamily="34" charset="0"/>
              </a:rPr>
              <a:t>45% of college graduates are underemployed 5 years after leaving college</a:t>
            </a:r>
            <a:br>
              <a:rPr lang="en-US" sz="2200" dirty="0">
                <a:latin typeface="Montserrat" panose="00000500000000000000" pitchFamily="2" charset="0"/>
              </a:rPr>
            </a:br>
            <a:br>
              <a:rPr lang="en-US" sz="1600" dirty="0">
                <a:latin typeface="Montserrat" panose="00000500000000000000" pitchFamily="2" charset="0"/>
              </a:rPr>
            </a:br>
            <a:r>
              <a:rPr lang="en-US" sz="1600" b="1" dirty="0">
                <a:latin typeface="Arial" panose="020B0604020202020204" pitchFamily="34" charset="0"/>
                <a:ea typeface="MingLiU_HKSCS-ExtB" panose="02020500000000000000" pitchFamily="18" charset="-120"/>
                <a:cs typeface="Arial" panose="020B0604020202020204" pitchFamily="34" charset="0"/>
              </a:rPr>
              <a:t>Misguided investment in education?</a:t>
            </a:r>
            <a:endParaRPr lang="en-US" sz="1700" b="1" dirty="0">
              <a:latin typeface="Arial" panose="020B0604020202020204" pitchFamily="34" charset="0"/>
              <a:ea typeface="MingLiU_HKSCS-ExtB" panose="02020500000000000000" pitchFamily="18" charset="-120"/>
              <a:cs typeface="Arial" panose="020B0604020202020204" pitchFamily="34" charset="0"/>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30</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172280"/>
            <a:ext cx="7385568" cy="307777"/>
          </a:xfrm>
          <a:prstGeom prst="rect">
            <a:avLst/>
          </a:prstGeom>
          <a:noFill/>
        </p:spPr>
        <p:txBody>
          <a:bodyPr wrap="square">
            <a:spAutoFit/>
          </a:bodyPr>
          <a:lstStyle/>
          <a:p>
            <a:r>
              <a:rPr lang="en-US" sz="1400" b="0" i="1" u="none" strike="noStrike" dirty="0">
                <a:solidFill>
                  <a:srgbClr val="000000"/>
                </a:solidFill>
                <a:effectLst/>
                <a:latin typeface="Arial" panose="020B0604020202020204" pitchFamily="34" charset="0"/>
              </a:rPr>
              <a:t>                                                                         source: BEA, NBER, The Lonski Group</a:t>
            </a:r>
            <a:endParaRPr lang="en-US" sz="1400" dirty="0"/>
          </a:p>
        </p:txBody>
      </p:sp>
      <p:pic>
        <p:nvPicPr>
          <p:cNvPr id="5" name="Picture 4">
            <a:extLst>
              <a:ext uri="{FF2B5EF4-FFF2-40B4-BE49-F238E27FC236}">
                <a16:creationId xmlns:a16="http://schemas.microsoft.com/office/drawing/2014/main" id="{4379C730-FA10-7CE5-A323-B2EC5355FDC5}"/>
              </a:ext>
            </a:extLst>
          </p:cNvPr>
          <p:cNvPicPr>
            <a:picLocks noChangeAspect="1"/>
          </p:cNvPicPr>
          <p:nvPr/>
        </p:nvPicPr>
        <p:blipFill>
          <a:blip r:embed="rId2"/>
          <a:stretch>
            <a:fillRect/>
          </a:stretch>
        </p:blipFill>
        <p:spPr>
          <a:xfrm>
            <a:off x="1676400" y="1138331"/>
            <a:ext cx="8839200" cy="5218020"/>
          </a:xfrm>
          <a:prstGeom prst="rect">
            <a:avLst/>
          </a:prstGeom>
        </p:spPr>
      </p:pic>
    </p:spTree>
    <p:extLst>
      <p:ext uri="{BB962C8B-B14F-4D97-AF65-F5344CB8AC3E}">
        <p14:creationId xmlns:p14="http://schemas.microsoft.com/office/powerpoint/2010/main" val="13581966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933061" y="411283"/>
            <a:ext cx="10420738" cy="922999"/>
          </a:xfrm>
        </p:spPr>
        <p:txBody>
          <a:bodyPr>
            <a:normAutofit fontScale="90000"/>
          </a:bodyPr>
          <a:lstStyle/>
          <a:p>
            <a:r>
              <a:rPr lang="en-US" sz="2200" b="1" dirty="0">
                <a:solidFill>
                  <a:srgbClr val="000000"/>
                </a:solidFill>
                <a:latin typeface="Arial" panose="020B0604020202020204" pitchFamily="34" charset="0"/>
              </a:rPr>
              <a:t>Yearlong sum of private-sector wages and salaries never contracted during COVID recession but sank by as much as -5.6% during Great Recession</a:t>
            </a:r>
            <a:br>
              <a:rPr lang="en-US" sz="2200" dirty="0">
                <a:latin typeface="Montserrat" panose="00000500000000000000" pitchFamily="2" charset="0"/>
              </a:rPr>
            </a:br>
            <a:br>
              <a:rPr lang="en-US" sz="1200" dirty="0">
                <a:latin typeface="Montserrat" panose="00000500000000000000" pitchFamily="2" charset="0"/>
              </a:rPr>
            </a:br>
            <a:r>
              <a:rPr lang="en-US" sz="1700" b="1" dirty="0">
                <a:latin typeface="Montserrat" panose="00000500000000000000" pitchFamily="2" charset="0"/>
              </a:rPr>
              <a:t>Recent fiscal and monetary stimulus was excessive.</a:t>
            </a:r>
            <a:br>
              <a:rPr lang="en-US" sz="1700" b="1" dirty="0">
                <a:latin typeface="Montserrat" panose="00000500000000000000" pitchFamily="2" charset="0"/>
              </a:rPr>
            </a:br>
            <a:br>
              <a:rPr lang="en-US" sz="1700" b="1" dirty="0">
                <a:latin typeface="Montserrat" panose="00000500000000000000" pitchFamily="2" charset="0"/>
              </a:rPr>
            </a:br>
            <a:r>
              <a:rPr lang="en-US" sz="1700" b="1" dirty="0">
                <a:latin typeface="Montserrat" panose="00000500000000000000" pitchFamily="2" charset="0"/>
              </a:rPr>
              <a:t>During 12-months-ended Feb-2024, wage and salary income’s annual increases were 6.0% for private-sector employees and 7.3% for government employees.</a:t>
            </a:r>
            <a:endParaRPr lang="en-US" sz="1700" b="1" dirty="0">
              <a:latin typeface="Arial" panose="020B0604020202020204" pitchFamily="34" charset="0"/>
              <a:ea typeface="MingLiU_HKSCS-ExtB" panose="02020500000000000000" pitchFamily="18" charset="-120"/>
              <a:cs typeface="Arial" panose="020B0604020202020204" pitchFamily="34" charset="0"/>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31</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172280"/>
            <a:ext cx="7385568" cy="307777"/>
          </a:xfrm>
          <a:prstGeom prst="rect">
            <a:avLst/>
          </a:prstGeom>
          <a:noFill/>
        </p:spPr>
        <p:txBody>
          <a:bodyPr wrap="square">
            <a:spAutoFit/>
          </a:bodyPr>
          <a:lstStyle/>
          <a:p>
            <a:r>
              <a:rPr lang="en-US" sz="1400" b="0" i="1" u="none" strike="noStrike" dirty="0">
                <a:solidFill>
                  <a:srgbClr val="000000"/>
                </a:solidFill>
                <a:effectLst/>
                <a:latin typeface="Arial" panose="020B0604020202020204" pitchFamily="34" charset="0"/>
              </a:rPr>
              <a:t>                                                                         source: BEA, NBER, The Lonski Group</a:t>
            </a:r>
            <a:endParaRPr lang="en-US" sz="1400" dirty="0"/>
          </a:p>
        </p:txBody>
      </p:sp>
      <p:pic>
        <p:nvPicPr>
          <p:cNvPr id="4" name="Picture 3">
            <a:extLst>
              <a:ext uri="{FF2B5EF4-FFF2-40B4-BE49-F238E27FC236}">
                <a16:creationId xmlns:a16="http://schemas.microsoft.com/office/drawing/2014/main" id="{48B2D153-9BCA-76A0-062E-0F9B518FBFDD}"/>
              </a:ext>
            </a:extLst>
          </p:cNvPr>
          <p:cNvPicPr>
            <a:picLocks noChangeAspect="1"/>
          </p:cNvPicPr>
          <p:nvPr/>
        </p:nvPicPr>
        <p:blipFill>
          <a:blip r:embed="rId2"/>
          <a:stretch>
            <a:fillRect/>
          </a:stretch>
        </p:blipFill>
        <p:spPr>
          <a:xfrm>
            <a:off x="1604865" y="1679516"/>
            <a:ext cx="8854751" cy="4473887"/>
          </a:xfrm>
          <a:prstGeom prst="rect">
            <a:avLst/>
          </a:prstGeom>
        </p:spPr>
      </p:pic>
    </p:spTree>
    <p:extLst>
      <p:ext uri="{BB962C8B-B14F-4D97-AF65-F5344CB8AC3E}">
        <p14:creationId xmlns:p14="http://schemas.microsoft.com/office/powerpoint/2010/main" val="36223318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64CA6FD-88F7-4F14-ABA5-DFABFA8E4CD6}"/>
              </a:ext>
            </a:extLst>
          </p:cNvPr>
          <p:cNvSpPr>
            <a:spLocks noGrp="1"/>
          </p:cNvSpPr>
          <p:nvPr>
            <p:ph type="body" idx="1"/>
          </p:nvPr>
        </p:nvSpPr>
        <p:spPr>
          <a:xfrm>
            <a:off x="628650" y="4776921"/>
            <a:ext cx="10659207" cy="642804"/>
          </a:xfrm>
        </p:spPr>
        <p:txBody>
          <a:bodyPr>
            <a:noAutofit/>
          </a:bodyPr>
          <a:lstStyle/>
          <a:p>
            <a:r>
              <a:rPr lang="en-US" sz="4000" b="1" dirty="0"/>
              <a:t>If You Can’t Stop the Hiring, You Can’t Stop the Spending</a:t>
            </a:r>
          </a:p>
        </p:txBody>
      </p:sp>
      <p:sp>
        <p:nvSpPr>
          <p:cNvPr id="4" name="Slide Number Placeholder 3">
            <a:extLst>
              <a:ext uri="{FF2B5EF4-FFF2-40B4-BE49-F238E27FC236}">
                <a16:creationId xmlns:a16="http://schemas.microsoft.com/office/drawing/2014/main" id="{2160A47A-B753-4C45-A4BA-B231D6C11515}"/>
              </a:ext>
            </a:extLst>
          </p:cNvPr>
          <p:cNvSpPr>
            <a:spLocks noGrp="1"/>
          </p:cNvSpPr>
          <p:nvPr>
            <p:ph type="sldNum" sz="quarter" idx="11"/>
          </p:nvPr>
        </p:nvSpPr>
        <p:spPr/>
        <p:txBody>
          <a:bodyPr/>
          <a:lstStyle/>
          <a:p>
            <a:fld id="{FC150DE4-D193-43A6-8FDA-030E274477F1}" type="slidenum">
              <a:rPr lang="en-US" smtClean="0"/>
              <a:t>32</a:t>
            </a:fld>
            <a:endParaRPr lang="en-US" dirty="0"/>
          </a:p>
        </p:txBody>
      </p:sp>
    </p:spTree>
    <p:extLst>
      <p:ext uri="{BB962C8B-B14F-4D97-AF65-F5344CB8AC3E}">
        <p14:creationId xmlns:p14="http://schemas.microsoft.com/office/powerpoint/2010/main" val="36243464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531849"/>
            <a:ext cx="10353674" cy="849085"/>
          </a:xfrm>
        </p:spPr>
        <p:txBody>
          <a:bodyPr>
            <a:normAutofit fontScale="90000"/>
          </a:bodyPr>
          <a:lstStyle/>
          <a:p>
            <a:r>
              <a:rPr lang="en-US" sz="2900" b="1" i="0" u="none" strike="noStrike" dirty="0">
                <a:solidFill>
                  <a:srgbClr val="000000"/>
                </a:solidFill>
                <a:effectLst/>
                <a:latin typeface="Arial" panose="020B0604020202020204" pitchFamily="34" charset="0"/>
              </a:rPr>
              <a:t>If wage and salary income slows, so will consumer spending</a:t>
            </a:r>
            <a:br>
              <a:rPr lang="en-US" sz="2900" b="1" i="0" u="none" strike="noStrike" dirty="0">
                <a:solidFill>
                  <a:srgbClr val="000000"/>
                </a:solidFill>
                <a:effectLst/>
                <a:latin typeface="Arial" panose="020B0604020202020204" pitchFamily="34" charset="0"/>
              </a:rPr>
            </a:br>
            <a:br>
              <a:rPr lang="en-US" sz="1200" b="1" i="0" u="none" strike="noStrike" dirty="0">
                <a:solidFill>
                  <a:srgbClr val="000000"/>
                </a:solidFill>
                <a:effectLst/>
                <a:latin typeface="Arial" panose="020B0604020202020204" pitchFamily="34" charset="0"/>
              </a:rPr>
            </a:br>
            <a:r>
              <a:rPr lang="en-US" sz="2000" b="1" i="0" u="none" strike="noStrike" dirty="0">
                <a:solidFill>
                  <a:srgbClr val="000000"/>
                </a:solidFill>
                <a:effectLst/>
                <a:latin typeface="Arial" panose="020B0604020202020204" pitchFamily="34" charset="0"/>
              </a:rPr>
              <a:t>Annual growth rates of 12-months-ended Feb-2024 were 6.2% for wage &amp; salary income and 5.5% for nominal consumer spending</a:t>
            </a:r>
            <a:br>
              <a:rPr lang="en-US" sz="2000" b="1" i="0" u="none" strike="noStrike" dirty="0">
                <a:solidFill>
                  <a:srgbClr val="000000"/>
                </a:solidFill>
                <a:effectLst/>
                <a:latin typeface="Arial" panose="020B0604020202020204" pitchFamily="34" charset="0"/>
                <a:cs typeface="Arial" panose="020B0604020202020204" pitchFamily="34" charset="0"/>
              </a:rPr>
            </a:br>
            <a:br>
              <a:rPr lang="en-US" sz="1800" b="1" i="0" u="none" strike="noStrike" dirty="0">
                <a:solidFill>
                  <a:srgbClr val="000000"/>
                </a:solidFill>
                <a:effectLst/>
                <a:latin typeface="Arial" panose="020B0604020202020204" pitchFamily="34" charset="0"/>
              </a:rPr>
            </a:br>
            <a:endParaRPr lang="en-US" sz="1800" dirty="0">
              <a:latin typeface="+mn-lt"/>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33</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200273"/>
            <a:ext cx="7385568" cy="307777"/>
          </a:xfrm>
          <a:prstGeom prst="rect">
            <a:avLst/>
          </a:prstGeom>
          <a:noFill/>
        </p:spPr>
        <p:txBody>
          <a:bodyPr wrap="square">
            <a:spAutoFit/>
          </a:bodyPr>
          <a:lstStyle/>
          <a:p>
            <a:r>
              <a:rPr lang="en-US" sz="1400" b="0" i="1" u="none" strike="noStrike" dirty="0">
                <a:solidFill>
                  <a:srgbClr val="000000"/>
                </a:solidFill>
                <a:effectLst/>
                <a:latin typeface="Arial" panose="020B0604020202020204" pitchFamily="34" charset="0"/>
              </a:rPr>
              <a:t>                                                                         source: BEA, NBER, The Lonski Group</a:t>
            </a:r>
            <a:endParaRPr lang="en-US" sz="1400" dirty="0"/>
          </a:p>
        </p:txBody>
      </p:sp>
      <p:pic>
        <p:nvPicPr>
          <p:cNvPr id="5" name="Picture 4">
            <a:extLst>
              <a:ext uri="{FF2B5EF4-FFF2-40B4-BE49-F238E27FC236}">
                <a16:creationId xmlns:a16="http://schemas.microsoft.com/office/drawing/2014/main" id="{1757BA71-5784-2ABD-796E-AFCE35869D13}"/>
              </a:ext>
            </a:extLst>
          </p:cNvPr>
          <p:cNvPicPr>
            <a:picLocks noChangeAspect="1"/>
          </p:cNvPicPr>
          <p:nvPr/>
        </p:nvPicPr>
        <p:blipFill>
          <a:blip r:embed="rId2"/>
          <a:stretch>
            <a:fillRect/>
          </a:stretch>
        </p:blipFill>
        <p:spPr>
          <a:xfrm>
            <a:off x="1744824" y="1380934"/>
            <a:ext cx="8350898" cy="4721286"/>
          </a:xfrm>
          <a:prstGeom prst="rect">
            <a:avLst/>
          </a:prstGeom>
        </p:spPr>
      </p:pic>
    </p:spTree>
    <p:extLst>
      <p:ext uri="{BB962C8B-B14F-4D97-AF65-F5344CB8AC3E}">
        <p14:creationId xmlns:p14="http://schemas.microsoft.com/office/powerpoint/2010/main" val="35774097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223935"/>
            <a:ext cx="10353674" cy="1338351"/>
          </a:xfrm>
        </p:spPr>
        <p:txBody>
          <a:bodyPr>
            <a:normAutofit fontScale="90000"/>
          </a:bodyPr>
          <a:lstStyle/>
          <a:p>
            <a:r>
              <a:rPr lang="en-US" sz="2400" b="1" i="0" u="none" strike="noStrike" dirty="0">
                <a:solidFill>
                  <a:srgbClr val="000000"/>
                </a:solidFill>
                <a:effectLst/>
                <a:latin typeface="Arial" panose="020B0604020202020204" pitchFamily="34" charset="0"/>
                <a:cs typeface="Arial" panose="020B0604020202020204" pitchFamily="34" charset="0"/>
              </a:rPr>
              <a:t>Despite plunge by the personal savings rate, Q4-2023's household cash still approximated 82.7% of after-tax personal income, or above Q4-2019's 77.5%</a:t>
            </a:r>
            <a:br>
              <a:rPr lang="en-US" sz="2400" b="1" i="0" u="none" strike="noStrike" dirty="0">
                <a:solidFill>
                  <a:srgbClr val="000000"/>
                </a:solidFill>
                <a:effectLst/>
                <a:latin typeface="Arial" panose="020B0604020202020204" pitchFamily="34" charset="0"/>
                <a:cs typeface="Arial" panose="020B0604020202020204" pitchFamily="34" charset="0"/>
              </a:rPr>
            </a:br>
            <a:br>
              <a:rPr lang="en-US" sz="1800" b="1" i="0" u="none" strike="noStrike" dirty="0">
                <a:solidFill>
                  <a:srgbClr val="000000"/>
                </a:solidFill>
                <a:effectLst/>
                <a:latin typeface="Arial" panose="020B0604020202020204" pitchFamily="34" charset="0"/>
              </a:rPr>
            </a:br>
            <a:r>
              <a:rPr lang="en-US" sz="1800" i="0" u="none" strike="noStrike" dirty="0">
                <a:solidFill>
                  <a:srgbClr val="000000"/>
                </a:solidFill>
                <a:effectLst/>
                <a:latin typeface="Arial" panose="020B0604020202020204" pitchFamily="34" charset="0"/>
              </a:rPr>
              <a:t>Fourth-quarter 2023’s $17 trillion </a:t>
            </a:r>
            <a:r>
              <a:rPr lang="en-US" sz="1800" dirty="0">
                <a:solidFill>
                  <a:srgbClr val="000000"/>
                </a:solidFill>
                <a:latin typeface="Arial" panose="020B0604020202020204" pitchFamily="34" charset="0"/>
              </a:rPr>
              <a:t>of h</a:t>
            </a:r>
            <a:r>
              <a:rPr lang="en-US" sz="1800" i="0" u="none" strike="noStrike" dirty="0">
                <a:solidFill>
                  <a:srgbClr val="000000"/>
                </a:solidFill>
                <a:effectLst/>
                <a:latin typeface="Arial" panose="020B0604020202020204" pitchFamily="34" charset="0"/>
              </a:rPr>
              <a:t>ousehold cash included $4 trillion of currency &amp; checkable deposits, $9.4 trillion of time &amp; savings deposits, and $3.6 trillion of money market funds.</a:t>
            </a:r>
            <a:endParaRPr lang="en-US" sz="1800" dirty="0">
              <a:latin typeface="+mn-lt"/>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34</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106963"/>
            <a:ext cx="7385568" cy="307777"/>
          </a:xfrm>
          <a:prstGeom prst="rect">
            <a:avLst/>
          </a:prstGeom>
          <a:noFill/>
        </p:spPr>
        <p:txBody>
          <a:bodyPr wrap="square">
            <a:spAutoFit/>
          </a:bodyPr>
          <a:lstStyle/>
          <a:p>
            <a:r>
              <a:rPr lang="en-US" sz="1400" b="0" i="1" u="none" strike="noStrike" dirty="0">
                <a:solidFill>
                  <a:srgbClr val="000000"/>
                </a:solidFill>
                <a:effectLst/>
                <a:latin typeface="Arial" panose="020B0604020202020204" pitchFamily="34" charset="0"/>
              </a:rPr>
              <a:t>                                              source: BEA, Federal Reserve, The Lonski Group</a:t>
            </a:r>
            <a:endParaRPr lang="en-US" sz="1400" dirty="0"/>
          </a:p>
        </p:txBody>
      </p:sp>
      <p:pic>
        <p:nvPicPr>
          <p:cNvPr id="4" name="Picture 3">
            <a:extLst>
              <a:ext uri="{FF2B5EF4-FFF2-40B4-BE49-F238E27FC236}">
                <a16:creationId xmlns:a16="http://schemas.microsoft.com/office/drawing/2014/main" id="{FF3A3C47-8F20-F6BC-6745-523E627352AD}"/>
              </a:ext>
            </a:extLst>
          </p:cNvPr>
          <p:cNvPicPr>
            <a:picLocks noChangeAspect="1"/>
          </p:cNvPicPr>
          <p:nvPr/>
        </p:nvPicPr>
        <p:blipFill>
          <a:blip r:embed="rId2"/>
          <a:stretch>
            <a:fillRect/>
          </a:stretch>
        </p:blipFill>
        <p:spPr>
          <a:xfrm>
            <a:off x="1147665" y="1676399"/>
            <a:ext cx="9442580" cy="4351177"/>
          </a:xfrm>
          <a:prstGeom prst="rect">
            <a:avLst/>
          </a:prstGeom>
        </p:spPr>
      </p:pic>
    </p:spTree>
    <p:extLst>
      <p:ext uri="{BB962C8B-B14F-4D97-AF65-F5344CB8AC3E}">
        <p14:creationId xmlns:p14="http://schemas.microsoft.com/office/powerpoint/2010/main" val="4528382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495263"/>
            <a:ext cx="10353674" cy="1240240"/>
          </a:xfrm>
        </p:spPr>
        <p:txBody>
          <a:bodyPr>
            <a:normAutofit fontScale="90000"/>
          </a:bodyPr>
          <a:lstStyle/>
          <a:p>
            <a:r>
              <a:rPr lang="en-US" sz="2200" b="1" i="0" u="none" strike="noStrike" dirty="0">
                <a:solidFill>
                  <a:srgbClr val="000000"/>
                </a:solidFill>
                <a:effectLst/>
                <a:latin typeface="Arial" panose="020B0604020202020204" pitchFamily="34" charset="0"/>
              </a:rPr>
              <a:t>Existing </a:t>
            </a:r>
            <a:r>
              <a:rPr lang="en-US" sz="2200" b="1" dirty="0">
                <a:solidFill>
                  <a:srgbClr val="000000"/>
                </a:solidFill>
                <a:latin typeface="Arial" panose="020B0604020202020204" pitchFamily="34" charset="0"/>
              </a:rPr>
              <a:t>home sales suffer most from elevated mortgage yields (</a:t>
            </a:r>
            <a:r>
              <a:rPr lang="en-US" sz="2200" b="1" i="1" dirty="0">
                <a:solidFill>
                  <a:srgbClr val="000000"/>
                </a:solidFill>
                <a:latin typeface="Arial" panose="020B0604020202020204" pitchFamily="34" charset="0"/>
              </a:rPr>
              <a:t>left side</a:t>
            </a:r>
            <a:r>
              <a:rPr lang="en-US" sz="2200" b="1" dirty="0">
                <a:solidFill>
                  <a:srgbClr val="000000"/>
                </a:solidFill>
                <a:latin typeface="Arial" panose="020B0604020202020204" pitchFamily="34" charset="0"/>
              </a:rPr>
              <a:t>)  … Feb-24’s existing home sales were down -2% YY, while new home sales were up 6% YY</a:t>
            </a:r>
            <a:br>
              <a:rPr lang="en-US" sz="2200" b="1" dirty="0">
                <a:solidFill>
                  <a:srgbClr val="000000"/>
                </a:solidFill>
                <a:latin typeface="Arial" panose="020B0604020202020204" pitchFamily="34" charset="0"/>
              </a:rPr>
            </a:br>
            <a:br>
              <a:rPr lang="en-US" sz="1200" b="1" dirty="0">
                <a:solidFill>
                  <a:srgbClr val="000000"/>
                </a:solidFill>
                <a:latin typeface="Arial" panose="020B0604020202020204" pitchFamily="34" charset="0"/>
              </a:rPr>
            </a:br>
            <a:r>
              <a:rPr lang="en-US" sz="1700" b="1" dirty="0">
                <a:solidFill>
                  <a:srgbClr val="000000"/>
                </a:solidFill>
                <a:latin typeface="Arial" panose="020B0604020202020204" pitchFamily="34" charset="0"/>
              </a:rPr>
              <a:t>Feb-2024’s unit sales of new and existing homes were -16% under 2017-2019 average. </a:t>
            </a:r>
            <a:br>
              <a:rPr lang="en-US" sz="1700" b="1" dirty="0">
                <a:solidFill>
                  <a:srgbClr val="000000"/>
                </a:solidFill>
                <a:latin typeface="Arial" panose="020B0604020202020204" pitchFamily="34" charset="0"/>
              </a:rPr>
            </a:br>
            <a:br>
              <a:rPr lang="en-US" sz="1000" b="1" dirty="0">
                <a:solidFill>
                  <a:srgbClr val="000000"/>
                </a:solidFill>
                <a:latin typeface="Arial" panose="020B0604020202020204" pitchFamily="34" charset="0"/>
              </a:rPr>
            </a:br>
            <a:r>
              <a:rPr lang="en-US" sz="1700" b="1" dirty="0">
                <a:solidFill>
                  <a:srgbClr val="000000"/>
                </a:solidFill>
                <a:latin typeface="Arial" panose="020B0604020202020204" pitchFamily="34" charset="0"/>
              </a:rPr>
              <a:t>Recent 6.82% 30-year mortgage yield was far above 4.16% average of 2017-2019.</a:t>
            </a:r>
            <a:br>
              <a:rPr lang="en-US" sz="1700" b="1" dirty="0">
                <a:solidFill>
                  <a:srgbClr val="000000"/>
                </a:solidFill>
                <a:latin typeface="Arial" panose="020B0604020202020204" pitchFamily="34" charset="0"/>
              </a:rPr>
            </a:br>
            <a:br>
              <a:rPr lang="en-US" sz="1000" b="1" dirty="0">
                <a:solidFill>
                  <a:srgbClr val="000000"/>
                </a:solidFill>
                <a:latin typeface="Arial" panose="020B0604020202020204" pitchFamily="34" charset="0"/>
              </a:rPr>
            </a:br>
            <a:r>
              <a:rPr lang="en-US" sz="1700" b="1" dirty="0">
                <a:solidFill>
                  <a:srgbClr val="000000"/>
                </a:solidFill>
                <a:latin typeface="Arial" panose="020B0604020202020204" pitchFamily="34" charset="0"/>
              </a:rPr>
              <a:t>Recent 4.40% 10-year Treasury yield was much greater than 2.46% average of 2017-2019. </a:t>
            </a:r>
            <a:br>
              <a:rPr lang="en-US" sz="1700" b="1" i="1" dirty="0">
                <a:latin typeface="+mn-lt"/>
              </a:rPr>
            </a:br>
            <a:br>
              <a:rPr lang="en-US" sz="1200" b="1" dirty="0">
                <a:solidFill>
                  <a:srgbClr val="000000"/>
                </a:solidFill>
                <a:latin typeface="Arial" panose="020B0604020202020204" pitchFamily="34" charset="0"/>
              </a:rPr>
            </a:br>
            <a:endParaRPr lang="en-US" sz="1800" b="1" i="1" dirty="0">
              <a:latin typeface="+mn-lt"/>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35</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200273"/>
            <a:ext cx="7385568" cy="307777"/>
          </a:xfrm>
          <a:prstGeom prst="rect">
            <a:avLst/>
          </a:prstGeom>
          <a:noFill/>
        </p:spPr>
        <p:txBody>
          <a:bodyPr wrap="square">
            <a:spAutoFit/>
          </a:bodyPr>
          <a:lstStyle/>
          <a:p>
            <a:r>
              <a:rPr lang="en-US" sz="1400" b="0" i="1" u="none" strike="noStrike" dirty="0">
                <a:solidFill>
                  <a:srgbClr val="000000"/>
                </a:solidFill>
                <a:effectLst/>
                <a:latin typeface="Arial" panose="020B0604020202020204" pitchFamily="34" charset="0"/>
              </a:rPr>
              <a:t>  </a:t>
            </a:r>
            <a:r>
              <a:rPr lang="en-US" sz="1400" b="0" i="1" u="none" strike="noStrike" dirty="0">
                <a:effectLst/>
                <a:latin typeface="Arial" panose="020B0604020202020204" pitchFamily="34" charset="0"/>
              </a:rPr>
              <a:t>source: FRED, National Association of Realtors, Census Bureau, The Lonski Group</a:t>
            </a:r>
            <a:endParaRPr lang="en-US" sz="1400" dirty="0"/>
          </a:p>
        </p:txBody>
      </p:sp>
      <p:pic>
        <p:nvPicPr>
          <p:cNvPr id="4" name="Picture 3">
            <a:extLst>
              <a:ext uri="{FF2B5EF4-FFF2-40B4-BE49-F238E27FC236}">
                <a16:creationId xmlns:a16="http://schemas.microsoft.com/office/drawing/2014/main" id="{3D67EA90-5614-A662-DC47-86000139EF29}"/>
              </a:ext>
            </a:extLst>
          </p:cNvPr>
          <p:cNvPicPr>
            <a:picLocks noChangeAspect="1"/>
          </p:cNvPicPr>
          <p:nvPr/>
        </p:nvPicPr>
        <p:blipFill>
          <a:blip r:embed="rId2"/>
          <a:stretch>
            <a:fillRect/>
          </a:stretch>
        </p:blipFill>
        <p:spPr>
          <a:xfrm>
            <a:off x="1754155" y="1912776"/>
            <a:ext cx="8089641" cy="4287497"/>
          </a:xfrm>
          <a:prstGeom prst="rect">
            <a:avLst/>
          </a:prstGeom>
        </p:spPr>
      </p:pic>
    </p:spTree>
    <p:extLst>
      <p:ext uri="{BB962C8B-B14F-4D97-AF65-F5344CB8AC3E}">
        <p14:creationId xmlns:p14="http://schemas.microsoft.com/office/powerpoint/2010/main" val="7132288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355298"/>
            <a:ext cx="10353674" cy="1240240"/>
          </a:xfrm>
        </p:spPr>
        <p:txBody>
          <a:bodyPr>
            <a:normAutofit fontScale="90000"/>
          </a:bodyPr>
          <a:lstStyle/>
          <a:p>
            <a:br>
              <a:rPr lang="en-US" sz="2400" b="1" i="0" u="none" strike="noStrike" dirty="0">
                <a:solidFill>
                  <a:srgbClr val="000000"/>
                </a:solidFill>
                <a:effectLst/>
                <a:latin typeface="Arial" panose="020B0604020202020204" pitchFamily="34" charset="0"/>
              </a:rPr>
            </a:br>
            <a:r>
              <a:rPr lang="en-US" sz="2400" b="1" i="0" u="none" strike="noStrike" dirty="0">
                <a:solidFill>
                  <a:srgbClr val="000000"/>
                </a:solidFill>
                <a:effectLst/>
                <a:latin typeface="Arial" panose="020B0604020202020204" pitchFamily="34" charset="0"/>
              </a:rPr>
              <a:t>Single-family housing starts show surprising resilience in the face of higher mortgage yields</a:t>
            </a:r>
            <a:br>
              <a:rPr lang="en-US" sz="2400" b="1" dirty="0">
                <a:solidFill>
                  <a:srgbClr val="000000"/>
                </a:solidFill>
                <a:latin typeface="Arial" panose="020B0604020202020204" pitchFamily="34" charset="0"/>
              </a:rPr>
            </a:br>
            <a:br>
              <a:rPr lang="en-US" sz="1200" b="1" dirty="0">
                <a:solidFill>
                  <a:srgbClr val="000000"/>
                </a:solidFill>
                <a:latin typeface="Arial" panose="020B0604020202020204" pitchFamily="34" charset="0"/>
              </a:rPr>
            </a:br>
            <a:r>
              <a:rPr lang="en-US" sz="1800" b="1" dirty="0">
                <a:solidFill>
                  <a:srgbClr val="000000"/>
                </a:solidFill>
                <a:latin typeface="Arial" panose="020B0604020202020204" pitchFamily="34" charset="0"/>
              </a:rPr>
              <a:t>Jan-Feb 2024 showed yearly changes of 4% for all housing starts that included a 29% surge by single-family starts and a -33% plunge by multi-family starts.</a:t>
            </a:r>
            <a:endParaRPr lang="en-US" sz="1800" i="1" dirty="0">
              <a:latin typeface="+mn-lt"/>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36</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200273"/>
            <a:ext cx="7385568" cy="307777"/>
          </a:xfrm>
          <a:prstGeom prst="rect">
            <a:avLst/>
          </a:prstGeom>
          <a:noFill/>
        </p:spPr>
        <p:txBody>
          <a:bodyPr wrap="square">
            <a:spAutoFit/>
          </a:bodyPr>
          <a:lstStyle/>
          <a:p>
            <a:r>
              <a:rPr lang="en-US" sz="1400" b="0" i="1" u="none" strike="noStrike" dirty="0">
                <a:solidFill>
                  <a:srgbClr val="000000"/>
                </a:solidFill>
                <a:effectLst/>
                <a:latin typeface="Arial" panose="020B0604020202020204" pitchFamily="34" charset="0"/>
              </a:rPr>
              <a:t>                                                                    </a:t>
            </a:r>
            <a:r>
              <a:rPr lang="en-US" sz="1400" b="0" i="1" u="none" strike="noStrike" dirty="0">
                <a:effectLst/>
                <a:latin typeface="Arial" panose="020B0604020202020204" pitchFamily="34" charset="0"/>
              </a:rPr>
              <a:t>source: Census Bureau, The Lonski Group</a:t>
            </a:r>
            <a:endParaRPr lang="en-US" sz="1400" dirty="0"/>
          </a:p>
        </p:txBody>
      </p:sp>
      <p:pic>
        <p:nvPicPr>
          <p:cNvPr id="4" name="Picture 3">
            <a:extLst>
              <a:ext uri="{FF2B5EF4-FFF2-40B4-BE49-F238E27FC236}">
                <a16:creationId xmlns:a16="http://schemas.microsoft.com/office/drawing/2014/main" id="{340C9FB8-47C2-AB43-DA1A-5E3A51391B47}"/>
              </a:ext>
            </a:extLst>
          </p:cNvPr>
          <p:cNvPicPr>
            <a:picLocks noChangeAspect="1"/>
          </p:cNvPicPr>
          <p:nvPr/>
        </p:nvPicPr>
        <p:blipFill>
          <a:blip r:embed="rId2"/>
          <a:stretch>
            <a:fillRect/>
          </a:stretch>
        </p:blipFill>
        <p:spPr>
          <a:xfrm>
            <a:off x="1548882" y="1875455"/>
            <a:ext cx="8815642" cy="4217435"/>
          </a:xfrm>
          <a:prstGeom prst="rect">
            <a:avLst/>
          </a:prstGeom>
        </p:spPr>
      </p:pic>
    </p:spTree>
    <p:extLst>
      <p:ext uri="{BB962C8B-B14F-4D97-AF65-F5344CB8AC3E}">
        <p14:creationId xmlns:p14="http://schemas.microsoft.com/office/powerpoint/2010/main" val="36810151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280650"/>
            <a:ext cx="10353674" cy="970666"/>
          </a:xfrm>
        </p:spPr>
        <p:txBody>
          <a:bodyPr>
            <a:normAutofit fontScale="90000"/>
          </a:bodyPr>
          <a:lstStyle/>
          <a:p>
            <a:r>
              <a:rPr lang="en-US" sz="2400" b="1" i="0" u="none" strike="noStrike" dirty="0">
                <a:solidFill>
                  <a:srgbClr val="000000"/>
                </a:solidFill>
                <a:effectLst/>
                <a:latin typeface="Arial" panose="020B0604020202020204" pitchFamily="34" charset="0"/>
              </a:rPr>
              <a:t>Unit sales of new cars &amp; light trucks for 12-months-ended Mar-2024 were up by 11.1% annually … but Q1-2024’s unit sales shrank by -7.7% annualized from Q4-2023 and rose by only 2.5% year-on-year</a:t>
            </a:r>
            <a:endParaRPr lang="en-US" sz="2400" i="1" dirty="0">
              <a:latin typeface="+mn-lt"/>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37</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200273"/>
            <a:ext cx="7385568" cy="307777"/>
          </a:xfrm>
          <a:prstGeom prst="rect">
            <a:avLst/>
          </a:prstGeom>
          <a:noFill/>
        </p:spPr>
        <p:txBody>
          <a:bodyPr wrap="square">
            <a:spAutoFit/>
          </a:bodyPr>
          <a:lstStyle/>
          <a:p>
            <a:r>
              <a:rPr lang="en-US" sz="1400" b="0" i="1" u="none" strike="noStrike" dirty="0">
                <a:solidFill>
                  <a:srgbClr val="000000"/>
                </a:solidFill>
                <a:effectLst/>
                <a:latin typeface="Arial" panose="020B0604020202020204" pitchFamily="34" charset="0"/>
              </a:rPr>
              <a:t>                                                                      </a:t>
            </a:r>
            <a:r>
              <a:rPr lang="en-US" sz="1400" b="0" i="1" u="none" strike="noStrike" dirty="0">
                <a:effectLst/>
                <a:latin typeface="Arial" panose="020B0604020202020204" pitchFamily="34" charset="0"/>
              </a:rPr>
              <a:t>source: FRED, BEA, The Lonski Group</a:t>
            </a:r>
            <a:endParaRPr lang="en-US" sz="1400" dirty="0"/>
          </a:p>
        </p:txBody>
      </p:sp>
      <p:pic>
        <p:nvPicPr>
          <p:cNvPr id="5" name="Picture 4">
            <a:extLst>
              <a:ext uri="{FF2B5EF4-FFF2-40B4-BE49-F238E27FC236}">
                <a16:creationId xmlns:a16="http://schemas.microsoft.com/office/drawing/2014/main" id="{18160EE3-3454-B8E6-E88A-5D5493626996}"/>
              </a:ext>
            </a:extLst>
          </p:cNvPr>
          <p:cNvPicPr>
            <a:picLocks noChangeAspect="1"/>
          </p:cNvPicPr>
          <p:nvPr/>
        </p:nvPicPr>
        <p:blipFill>
          <a:blip r:embed="rId2"/>
          <a:stretch>
            <a:fillRect/>
          </a:stretch>
        </p:blipFill>
        <p:spPr>
          <a:xfrm>
            <a:off x="1875453" y="1362269"/>
            <a:ext cx="8489071" cy="4767943"/>
          </a:xfrm>
          <a:prstGeom prst="rect">
            <a:avLst/>
          </a:prstGeom>
        </p:spPr>
      </p:pic>
    </p:spTree>
    <p:extLst>
      <p:ext uri="{BB962C8B-B14F-4D97-AF65-F5344CB8AC3E}">
        <p14:creationId xmlns:p14="http://schemas.microsoft.com/office/powerpoint/2010/main" val="15541416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560575"/>
            <a:ext cx="10353674" cy="1398857"/>
          </a:xfrm>
        </p:spPr>
        <p:txBody>
          <a:bodyPr>
            <a:normAutofit fontScale="90000"/>
          </a:bodyPr>
          <a:lstStyle/>
          <a:p>
            <a:r>
              <a:rPr lang="en-US" sz="2700" b="1" i="0" u="none" strike="noStrike" dirty="0">
                <a:solidFill>
                  <a:srgbClr val="000000"/>
                </a:solidFill>
                <a:effectLst/>
                <a:latin typeface="Arial" panose="020B0604020202020204" pitchFamily="34" charset="0"/>
              </a:rPr>
              <a:t>Over a 12-month span, real consumer spending fared much better during COVID recession compared to Great Recession</a:t>
            </a:r>
            <a:br>
              <a:rPr lang="en-US" sz="2700" b="1" i="0" u="none" strike="noStrike" dirty="0">
                <a:solidFill>
                  <a:srgbClr val="000000"/>
                </a:solidFill>
                <a:effectLst/>
                <a:latin typeface="Arial" panose="020B0604020202020204" pitchFamily="34" charset="0"/>
              </a:rPr>
            </a:br>
            <a:br>
              <a:rPr lang="en-US" sz="1200" b="1" i="0" u="none" strike="noStrike" dirty="0">
                <a:solidFill>
                  <a:srgbClr val="000000"/>
                </a:solidFill>
                <a:effectLst/>
                <a:latin typeface="Arial" panose="020B0604020202020204" pitchFamily="34" charset="0"/>
              </a:rPr>
            </a:br>
            <a:r>
              <a:rPr lang="en-US" sz="1800" b="1" i="0" u="none" strike="noStrike" dirty="0">
                <a:solidFill>
                  <a:srgbClr val="000000"/>
                </a:solidFill>
                <a:effectLst/>
                <a:latin typeface="Arial" panose="020B0604020202020204" pitchFamily="34" charset="0"/>
              </a:rPr>
              <a:t>During year-ended February 2024, real consumer spending’s annual growth rates were for 3.7% for durables, 1.0% for nondurable goods, and 2.3% for services. </a:t>
            </a:r>
            <a:br>
              <a:rPr lang="en-US" sz="2400" b="1" i="0" u="none" strike="noStrike" dirty="0">
                <a:solidFill>
                  <a:srgbClr val="000000"/>
                </a:solidFill>
                <a:effectLst/>
                <a:latin typeface="Arial" panose="020B0604020202020204" pitchFamily="34" charset="0"/>
              </a:rPr>
            </a:br>
            <a:br>
              <a:rPr lang="en-US" sz="2400" b="1" i="0" u="none" strike="noStrike" dirty="0">
                <a:solidFill>
                  <a:srgbClr val="000000"/>
                </a:solidFill>
                <a:effectLst/>
                <a:latin typeface="Arial" panose="020B0604020202020204" pitchFamily="34" charset="0"/>
              </a:rPr>
            </a:br>
            <a:endParaRPr lang="en-US" sz="2400" i="1" dirty="0">
              <a:latin typeface="+mn-lt"/>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38</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200273"/>
            <a:ext cx="7385568" cy="307777"/>
          </a:xfrm>
          <a:prstGeom prst="rect">
            <a:avLst/>
          </a:prstGeom>
          <a:noFill/>
        </p:spPr>
        <p:txBody>
          <a:bodyPr wrap="square">
            <a:spAutoFit/>
          </a:bodyPr>
          <a:lstStyle/>
          <a:p>
            <a:r>
              <a:rPr lang="en-US" sz="1400" b="0" i="1" u="none" strike="noStrike" dirty="0">
                <a:solidFill>
                  <a:srgbClr val="000000"/>
                </a:solidFill>
                <a:effectLst/>
                <a:latin typeface="Arial" panose="020B0604020202020204" pitchFamily="34" charset="0"/>
              </a:rPr>
              <a:t>                                                                      </a:t>
            </a:r>
            <a:r>
              <a:rPr lang="en-US" sz="1400" b="0" i="1" u="none" strike="noStrike" dirty="0">
                <a:effectLst/>
                <a:latin typeface="Arial" panose="020B0604020202020204" pitchFamily="34" charset="0"/>
              </a:rPr>
              <a:t>source: FRED, BEA, The Lonski Group</a:t>
            </a:r>
            <a:endParaRPr lang="en-US" sz="1400" dirty="0"/>
          </a:p>
        </p:txBody>
      </p:sp>
      <p:pic>
        <p:nvPicPr>
          <p:cNvPr id="4" name="Picture 3">
            <a:extLst>
              <a:ext uri="{FF2B5EF4-FFF2-40B4-BE49-F238E27FC236}">
                <a16:creationId xmlns:a16="http://schemas.microsoft.com/office/drawing/2014/main" id="{1EA98FA9-2EDF-7464-0F0E-9E74741223BA}"/>
              </a:ext>
            </a:extLst>
          </p:cNvPr>
          <p:cNvPicPr>
            <a:picLocks noChangeAspect="1"/>
          </p:cNvPicPr>
          <p:nvPr/>
        </p:nvPicPr>
        <p:blipFill>
          <a:blip r:embed="rId2"/>
          <a:stretch>
            <a:fillRect/>
          </a:stretch>
        </p:blipFill>
        <p:spPr>
          <a:xfrm>
            <a:off x="1950098" y="1744823"/>
            <a:ext cx="8070980" cy="4329405"/>
          </a:xfrm>
          <a:prstGeom prst="rect">
            <a:avLst/>
          </a:prstGeom>
        </p:spPr>
      </p:pic>
    </p:spTree>
    <p:extLst>
      <p:ext uri="{BB962C8B-B14F-4D97-AF65-F5344CB8AC3E}">
        <p14:creationId xmlns:p14="http://schemas.microsoft.com/office/powerpoint/2010/main" val="36690156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280650"/>
            <a:ext cx="10353674" cy="792370"/>
          </a:xfrm>
        </p:spPr>
        <p:txBody>
          <a:bodyPr>
            <a:normAutofit/>
          </a:bodyPr>
          <a:lstStyle/>
          <a:p>
            <a:r>
              <a:rPr lang="en-US" sz="2200" b="1" i="0" u="none" strike="noStrike" dirty="0">
                <a:solidFill>
                  <a:srgbClr val="000000"/>
                </a:solidFill>
                <a:effectLst/>
                <a:latin typeface="Arial" panose="020B0604020202020204" pitchFamily="34" charset="0"/>
              </a:rPr>
              <a:t>Jan-Feb 2024's Year-on-year Sales Growth Led by Non-stores (Online Sales) (10.0%), Restaurants (6.3%), and Drug Stores (5.7%): </a:t>
            </a:r>
            <a:r>
              <a:rPr lang="en-US" sz="2200" i="1" u="none" strike="noStrike" dirty="0">
                <a:solidFill>
                  <a:srgbClr val="000000"/>
                </a:solidFill>
                <a:effectLst/>
                <a:latin typeface="Arial" panose="020B0604020202020204" pitchFamily="34" charset="0"/>
              </a:rPr>
              <a:t>see column 2</a:t>
            </a:r>
            <a:endParaRPr lang="en-US" sz="2200" i="1" dirty="0">
              <a:latin typeface="+mn-lt"/>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39</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200273"/>
            <a:ext cx="7385568" cy="307777"/>
          </a:xfrm>
          <a:prstGeom prst="rect">
            <a:avLst/>
          </a:prstGeom>
          <a:noFill/>
        </p:spPr>
        <p:txBody>
          <a:bodyPr wrap="square">
            <a:spAutoFit/>
          </a:bodyPr>
          <a:lstStyle/>
          <a:p>
            <a:r>
              <a:rPr lang="en-US" sz="1400" b="0" i="1" u="none" strike="noStrike" dirty="0">
                <a:solidFill>
                  <a:srgbClr val="000000"/>
                </a:solidFill>
                <a:effectLst/>
                <a:latin typeface="Arial" panose="020B0604020202020204" pitchFamily="34" charset="0"/>
              </a:rPr>
              <a:t>                                                                   </a:t>
            </a:r>
            <a:r>
              <a:rPr lang="en-US" sz="1400" b="0" i="1" u="none" strike="noStrike" dirty="0">
                <a:effectLst/>
                <a:latin typeface="Arial" panose="020B0604020202020204" pitchFamily="34" charset="0"/>
              </a:rPr>
              <a:t>source: Census Bureau, The Lonski Group</a:t>
            </a:r>
            <a:endParaRPr lang="en-US" sz="1400" dirty="0"/>
          </a:p>
        </p:txBody>
      </p:sp>
      <p:pic>
        <p:nvPicPr>
          <p:cNvPr id="4" name="Picture 3">
            <a:extLst>
              <a:ext uri="{FF2B5EF4-FFF2-40B4-BE49-F238E27FC236}">
                <a16:creationId xmlns:a16="http://schemas.microsoft.com/office/drawing/2014/main" id="{F9FD2418-A612-AC12-CA0C-5F1224DE8B41}"/>
              </a:ext>
            </a:extLst>
          </p:cNvPr>
          <p:cNvPicPr>
            <a:picLocks noChangeAspect="1"/>
          </p:cNvPicPr>
          <p:nvPr/>
        </p:nvPicPr>
        <p:blipFill>
          <a:blip r:embed="rId2"/>
          <a:stretch>
            <a:fillRect/>
          </a:stretch>
        </p:blipFill>
        <p:spPr>
          <a:xfrm>
            <a:off x="1278293" y="1229097"/>
            <a:ext cx="9563877" cy="4863792"/>
          </a:xfrm>
          <a:prstGeom prst="rect">
            <a:avLst/>
          </a:prstGeom>
        </p:spPr>
      </p:pic>
    </p:spTree>
    <p:extLst>
      <p:ext uri="{BB962C8B-B14F-4D97-AF65-F5344CB8AC3E}">
        <p14:creationId xmlns:p14="http://schemas.microsoft.com/office/powerpoint/2010/main" val="284589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D3804-A1AD-4F67-A4AF-375BF3BE8C6A}"/>
              </a:ext>
            </a:extLst>
          </p:cNvPr>
          <p:cNvSpPr>
            <a:spLocks noGrp="1"/>
          </p:cNvSpPr>
          <p:nvPr>
            <p:ph type="title"/>
          </p:nvPr>
        </p:nvSpPr>
        <p:spPr>
          <a:xfrm>
            <a:off x="503853" y="598846"/>
            <a:ext cx="11000791" cy="698113"/>
          </a:xfrm>
        </p:spPr>
        <p:txBody>
          <a:bodyPr>
            <a:normAutofit fontScale="90000"/>
          </a:bodyPr>
          <a:lstStyle/>
          <a:p>
            <a:r>
              <a:rPr lang="en-US" sz="2400" b="1" i="0" u="none" strike="noStrike" dirty="0">
                <a:solidFill>
                  <a:srgbClr val="000000"/>
                </a:solidFill>
                <a:effectLst/>
                <a:latin typeface="Montserrat Black" panose="00000A00000000000000" pitchFamily="2" charset="0"/>
              </a:rPr>
              <a:t>Government outlays added at least a percentage point to 2023’s 2.5% rise by real GDP</a:t>
            </a:r>
            <a:br>
              <a:rPr lang="en-US" sz="2400" b="1" i="0" u="none" strike="noStrike" dirty="0">
                <a:solidFill>
                  <a:srgbClr val="000000"/>
                </a:solidFill>
                <a:effectLst/>
                <a:latin typeface="Montserrat Black" panose="00000A00000000000000" pitchFamily="2" charset="0"/>
              </a:rPr>
            </a:br>
            <a:br>
              <a:rPr lang="en-US" sz="1300" b="1" i="0" u="none" strike="noStrike" dirty="0">
                <a:solidFill>
                  <a:srgbClr val="000000"/>
                </a:solidFill>
                <a:effectLst/>
                <a:latin typeface="Montserrat Black" panose="00000A00000000000000" pitchFamily="2" charset="0"/>
              </a:rPr>
            </a:br>
            <a:r>
              <a:rPr lang="en-US" sz="1800" b="1" i="0" u="none" strike="noStrike" dirty="0">
                <a:solidFill>
                  <a:srgbClr val="000000"/>
                </a:solidFill>
                <a:effectLst/>
                <a:latin typeface="Arial" panose="020B0604020202020204" pitchFamily="34" charset="0"/>
                <a:cs typeface="Arial" panose="020B0604020202020204" pitchFamily="34" charset="0"/>
              </a:rPr>
              <a:t>Government funding and tax breaks explain rapid spending growth of health care and business structures.</a:t>
            </a:r>
            <a:br>
              <a:rPr lang="en-US" sz="1800" b="1" i="0" u="none" strike="noStrike" dirty="0">
                <a:solidFill>
                  <a:srgbClr val="000000"/>
                </a:solidFill>
                <a:effectLst/>
                <a:latin typeface="Arial" panose="020B0604020202020204" pitchFamily="34" charset="0"/>
                <a:cs typeface="Arial" panose="020B0604020202020204" pitchFamily="34" charset="0"/>
              </a:rPr>
            </a:br>
            <a:br>
              <a:rPr lang="en-US" sz="1300" b="1" i="0" u="none" strike="noStrike" dirty="0">
                <a:solidFill>
                  <a:srgbClr val="000000"/>
                </a:solidFill>
                <a:effectLst/>
                <a:latin typeface="Arial" panose="020B0604020202020204" pitchFamily="34" charset="0"/>
                <a:cs typeface="Arial" panose="020B0604020202020204" pitchFamily="34" charset="0"/>
              </a:rPr>
            </a:br>
            <a:r>
              <a:rPr lang="en-US" sz="1800" b="1" i="0" u="none" strike="noStrike" dirty="0">
                <a:solidFill>
                  <a:srgbClr val="000000"/>
                </a:solidFill>
                <a:effectLst/>
                <a:latin typeface="Arial" panose="020B0604020202020204" pitchFamily="34" charset="0"/>
              </a:rPr>
              <a:t>2023’s social security payments grew by 12% annually to $1.4 trillion for biggest </a:t>
            </a:r>
            <a:r>
              <a:rPr lang="en-US" sz="1800" b="1" dirty="0">
                <a:solidFill>
                  <a:srgbClr val="000000"/>
                </a:solidFill>
                <a:latin typeface="Arial" panose="020B0604020202020204" pitchFamily="34" charset="0"/>
              </a:rPr>
              <a:t>annual </a:t>
            </a:r>
            <a:r>
              <a:rPr lang="en-US" sz="1800" b="1" i="0" u="none" strike="noStrike" dirty="0">
                <a:solidFill>
                  <a:srgbClr val="000000"/>
                </a:solidFill>
                <a:effectLst/>
                <a:latin typeface="Arial" panose="020B0604020202020204" pitchFamily="34" charset="0"/>
              </a:rPr>
              <a:t>gain since 1981’s 17%.</a:t>
            </a:r>
            <a:br>
              <a:rPr lang="en-US" sz="1800" b="1" dirty="0">
                <a:solidFill>
                  <a:srgbClr val="000000"/>
                </a:solidFill>
                <a:latin typeface="+mn-lt"/>
              </a:rPr>
            </a:br>
            <a:endParaRPr lang="en-US" sz="1800" b="1" dirty="0">
              <a:latin typeface="+mn-lt"/>
            </a:endParaRPr>
          </a:p>
        </p:txBody>
      </p:sp>
      <p:sp>
        <p:nvSpPr>
          <p:cNvPr id="3" name="Slide Number Placeholder 2">
            <a:extLst>
              <a:ext uri="{FF2B5EF4-FFF2-40B4-BE49-F238E27FC236}">
                <a16:creationId xmlns:a16="http://schemas.microsoft.com/office/drawing/2014/main" id="{B8448D32-389B-4CA5-A09D-694E3BE92001}"/>
              </a:ext>
            </a:extLst>
          </p:cNvPr>
          <p:cNvSpPr>
            <a:spLocks noGrp="1"/>
          </p:cNvSpPr>
          <p:nvPr>
            <p:ph type="sldNum" sz="quarter" idx="11"/>
          </p:nvPr>
        </p:nvSpPr>
        <p:spPr/>
        <p:txBody>
          <a:bodyPr/>
          <a:lstStyle/>
          <a:p>
            <a:fld id="{FC150DE4-D193-43A6-8FDA-030E274477F1}" type="slidenum">
              <a:rPr lang="en-US" smtClean="0"/>
              <a:t>4</a:t>
            </a:fld>
            <a:endParaRPr lang="en-US"/>
          </a:p>
        </p:txBody>
      </p:sp>
      <p:sp>
        <p:nvSpPr>
          <p:cNvPr id="14" name="TextBox 13">
            <a:extLst>
              <a:ext uri="{FF2B5EF4-FFF2-40B4-BE49-F238E27FC236}">
                <a16:creationId xmlns:a16="http://schemas.microsoft.com/office/drawing/2014/main" id="{9997DF50-BDA9-4C96-BFCD-66A72254EEC5}"/>
              </a:ext>
            </a:extLst>
          </p:cNvPr>
          <p:cNvSpPr txBox="1"/>
          <p:nvPr/>
        </p:nvSpPr>
        <p:spPr>
          <a:xfrm>
            <a:off x="6185767" y="6253855"/>
            <a:ext cx="5806208" cy="307777"/>
          </a:xfrm>
          <a:prstGeom prst="rect">
            <a:avLst/>
          </a:prstGeom>
          <a:noFill/>
        </p:spPr>
        <p:txBody>
          <a:bodyPr wrap="square">
            <a:spAutoFit/>
          </a:bodyPr>
          <a:lstStyle/>
          <a:p>
            <a:r>
              <a:rPr lang="en-US" sz="1400" b="0" i="1" u="none" strike="noStrike" dirty="0">
                <a:solidFill>
                  <a:srgbClr val="000000"/>
                </a:solidFill>
                <a:effectLst/>
              </a:rPr>
              <a:t>                                                          </a:t>
            </a:r>
            <a:r>
              <a:rPr lang="en-US" sz="1100" b="0" i="1" u="none" strike="noStrike" dirty="0">
                <a:solidFill>
                  <a:srgbClr val="000000"/>
                </a:solidFill>
                <a:effectLst/>
              </a:rPr>
              <a:t>source: BEA, The Lonski Group</a:t>
            </a:r>
            <a:endParaRPr lang="en-US" sz="1100" dirty="0"/>
          </a:p>
        </p:txBody>
      </p:sp>
      <p:pic>
        <p:nvPicPr>
          <p:cNvPr id="4" name="Picture 3">
            <a:extLst>
              <a:ext uri="{FF2B5EF4-FFF2-40B4-BE49-F238E27FC236}">
                <a16:creationId xmlns:a16="http://schemas.microsoft.com/office/drawing/2014/main" id="{8C1C5C52-500F-68AE-0864-1E904106FC7D}"/>
              </a:ext>
            </a:extLst>
          </p:cNvPr>
          <p:cNvPicPr>
            <a:picLocks noChangeAspect="1"/>
          </p:cNvPicPr>
          <p:nvPr/>
        </p:nvPicPr>
        <p:blipFill>
          <a:blip r:embed="rId2"/>
          <a:stretch>
            <a:fillRect/>
          </a:stretch>
        </p:blipFill>
        <p:spPr>
          <a:xfrm>
            <a:off x="1619250" y="1623527"/>
            <a:ext cx="8953500" cy="4628682"/>
          </a:xfrm>
          <a:prstGeom prst="rect">
            <a:avLst/>
          </a:prstGeom>
        </p:spPr>
      </p:pic>
    </p:spTree>
    <p:extLst>
      <p:ext uri="{BB962C8B-B14F-4D97-AF65-F5344CB8AC3E}">
        <p14:creationId xmlns:p14="http://schemas.microsoft.com/office/powerpoint/2010/main" val="6104066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64CA6FD-88F7-4F14-ABA5-DFABFA8E4CD6}"/>
              </a:ext>
            </a:extLst>
          </p:cNvPr>
          <p:cNvSpPr>
            <a:spLocks noGrp="1"/>
          </p:cNvSpPr>
          <p:nvPr>
            <p:ph type="body" idx="1"/>
          </p:nvPr>
        </p:nvSpPr>
        <p:spPr>
          <a:xfrm>
            <a:off x="628650" y="4776921"/>
            <a:ext cx="10659207" cy="642804"/>
          </a:xfrm>
        </p:spPr>
        <p:txBody>
          <a:bodyPr>
            <a:noAutofit/>
          </a:bodyPr>
          <a:lstStyle/>
          <a:p>
            <a:r>
              <a:rPr lang="en-US" sz="3800" b="1" dirty="0"/>
              <a:t>Why Consumers Still Feel Pain Despite Slower Consumer Price Inflation</a:t>
            </a:r>
          </a:p>
        </p:txBody>
      </p:sp>
      <p:sp>
        <p:nvSpPr>
          <p:cNvPr id="4" name="Slide Number Placeholder 3">
            <a:extLst>
              <a:ext uri="{FF2B5EF4-FFF2-40B4-BE49-F238E27FC236}">
                <a16:creationId xmlns:a16="http://schemas.microsoft.com/office/drawing/2014/main" id="{2160A47A-B753-4C45-A4BA-B231D6C11515}"/>
              </a:ext>
            </a:extLst>
          </p:cNvPr>
          <p:cNvSpPr>
            <a:spLocks noGrp="1"/>
          </p:cNvSpPr>
          <p:nvPr>
            <p:ph type="sldNum" sz="quarter" idx="11"/>
          </p:nvPr>
        </p:nvSpPr>
        <p:spPr/>
        <p:txBody>
          <a:bodyPr/>
          <a:lstStyle/>
          <a:p>
            <a:fld id="{FC150DE4-D193-43A6-8FDA-030E274477F1}" type="slidenum">
              <a:rPr lang="en-US" smtClean="0"/>
              <a:t>40</a:t>
            </a:fld>
            <a:endParaRPr lang="en-US" dirty="0"/>
          </a:p>
        </p:txBody>
      </p:sp>
    </p:spTree>
    <p:extLst>
      <p:ext uri="{BB962C8B-B14F-4D97-AF65-F5344CB8AC3E}">
        <p14:creationId xmlns:p14="http://schemas.microsoft.com/office/powerpoint/2010/main" val="484502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307903"/>
            <a:ext cx="10353674" cy="1437397"/>
          </a:xfrm>
        </p:spPr>
        <p:txBody>
          <a:bodyPr>
            <a:normAutofit fontScale="90000"/>
          </a:bodyPr>
          <a:lstStyle/>
          <a:p>
            <a:r>
              <a:rPr lang="en-US" sz="2800" b="1" i="0" u="none" strike="noStrike" dirty="0">
                <a:solidFill>
                  <a:srgbClr val="000000"/>
                </a:solidFill>
                <a:effectLst/>
                <a:latin typeface="Arial" panose="020B0604020202020204" pitchFamily="34" charset="0"/>
              </a:rPr>
              <a:t>March 2024's CPI was 14.8% above what was predicted by </a:t>
            </a:r>
            <a:r>
              <a:rPr lang="en-US" sz="2800" b="1" dirty="0">
                <a:solidFill>
                  <a:srgbClr val="000000"/>
                </a:solidFill>
                <a:latin typeface="Arial" panose="020B0604020202020204" pitchFamily="34" charset="0"/>
              </a:rPr>
              <a:t>the CPI’s trend line of </a:t>
            </a:r>
            <a:r>
              <a:rPr lang="en-US" sz="2800" b="1" i="0" u="none" strike="noStrike" dirty="0">
                <a:solidFill>
                  <a:srgbClr val="000000"/>
                </a:solidFill>
                <a:effectLst/>
                <a:latin typeface="Arial" panose="020B0604020202020204" pitchFamily="34" charset="0"/>
              </a:rPr>
              <a:t>2009-2019</a:t>
            </a:r>
            <a:br>
              <a:rPr lang="en-US" sz="2800" dirty="0"/>
            </a:br>
            <a:br>
              <a:rPr lang="en-US" sz="1200" dirty="0">
                <a:latin typeface="Montserrat" panose="00000500000000000000" pitchFamily="2" charset="0"/>
              </a:rPr>
            </a:br>
            <a:r>
              <a:rPr lang="en-US" sz="2000" b="1" dirty="0">
                <a:latin typeface="Montserrat" panose="00000500000000000000" pitchFamily="2" charset="0"/>
              </a:rPr>
              <a:t>March</a:t>
            </a:r>
            <a:r>
              <a:rPr lang="en-US" sz="1700" b="1" dirty="0">
                <a:latin typeface="Montserrat" panose="00000500000000000000" pitchFamily="2" charset="0"/>
              </a:rPr>
              <a:t> 2024’s CPI grew by 4.9% annualized, on average, versus January 2020’s pre-COVID reading.</a:t>
            </a:r>
            <a:br>
              <a:rPr lang="en-US" sz="1700" b="1" dirty="0">
                <a:latin typeface="Montserrat" panose="00000500000000000000" pitchFamily="2" charset="0"/>
              </a:rPr>
            </a:br>
            <a:br>
              <a:rPr lang="en-US" sz="1200" b="1" dirty="0">
                <a:latin typeface="Montserrat" panose="00000500000000000000" pitchFamily="2" charset="0"/>
              </a:rPr>
            </a:br>
            <a:r>
              <a:rPr lang="en-US" sz="1700" b="1" dirty="0">
                <a:latin typeface="Montserrat" panose="00000500000000000000" pitchFamily="2" charset="0"/>
              </a:rPr>
              <a:t>During four-years-ended January 2020, CPI rose at an average annualized pace of 2.2%.</a:t>
            </a:r>
            <a:endParaRPr lang="en-US" sz="1700" b="1" dirty="0">
              <a:latin typeface="+mn-lt"/>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41</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153618"/>
            <a:ext cx="7385568" cy="307777"/>
          </a:xfrm>
          <a:prstGeom prst="rect">
            <a:avLst/>
          </a:prstGeom>
          <a:noFill/>
        </p:spPr>
        <p:txBody>
          <a:bodyPr wrap="square">
            <a:spAutoFit/>
          </a:bodyPr>
          <a:lstStyle/>
          <a:p>
            <a:r>
              <a:rPr lang="en-US" sz="1400" b="0" i="1" u="none" strike="noStrike" dirty="0">
                <a:effectLst/>
                <a:latin typeface="Arial" panose="020B0604020202020204" pitchFamily="34" charset="0"/>
              </a:rPr>
              <a:t>                                                                      source: BLS, NBER, The Lonski Group</a:t>
            </a:r>
            <a:endParaRPr lang="en-US" sz="1400" dirty="0"/>
          </a:p>
        </p:txBody>
      </p:sp>
      <p:pic>
        <p:nvPicPr>
          <p:cNvPr id="5" name="Picture 4">
            <a:extLst>
              <a:ext uri="{FF2B5EF4-FFF2-40B4-BE49-F238E27FC236}">
                <a16:creationId xmlns:a16="http://schemas.microsoft.com/office/drawing/2014/main" id="{FC6D9FCE-ECB1-2E1B-550B-79DC191C91D2}"/>
              </a:ext>
            </a:extLst>
          </p:cNvPr>
          <p:cNvPicPr>
            <a:picLocks noChangeAspect="1"/>
          </p:cNvPicPr>
          <p:nvPr/>
        </p:nvPicPr>
        <p:blipFill>
          <a:blip r:embed="rId2"/>
          <a:stretch>
            <a:fillRect/>
          </a:stretch>
        </p:blipFill>
        <p:spPr>
          <a:xfrm>
            <a:off x="1530220" y="1754632"/>
            <a:ext cx="8341568" cy="4385612"/>
          </a:xfrm>
          <a:prstGeom prst="rect">
            <a:avLst/>
          </a:prstGeom>
        </p:spPr>
      </p:pic>
    </p:spTree>
    <p:extLst>
      <p:ext uri="{BB962C8B-B14F-4D97-AF65-F5344CB8AC3E}">
        <p14:creationId xmlns:p14="http://schemas.microsoft.com/office/powerpoint/2010/main" val="34891039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218652"/>
            <a:ext cx="10353674" cy="1106270"/>
          </a:xfrm>
        </p:spPr>
        <p:txBody>
          <a:bodyPr>
            <a:normAutofit fontScale="90000"/>
          </a:bodyPr>
          <a:lstStyle/>
          <a:p>
            <a:r>
              <a:rPr lang="en-US" sz="2700" b="1" i="0" u="none" strike="noStrike" dirty="0">
                <a:solidFill>
                  <a:srgbClr val="000000"/>
                </a:solidFill>
                <a:effectLst/>
                <a:latin typeface="Arial" panose="020B0604020202020204" pitchFamily="34" charset="0"/>
              </a:rPr>
              <a:t>Average annualized growth rate for real median family income sank from the +3.1% of 4-years-ended 2019 to the -1.0% of the 4-years-ended 2023</a:t>
            </a:r>
            <a:endParaRPr lang="en-US" sz="1800" dirty="0">
              <a:latin typeface="+mn-lt"/>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42</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153618"/>
            <a:ext cx="7385568" cy="307777"/>
          </a:xfrm>
          <a:prstGeom prst="rect">
            <a:avLst/>
          </a:prstGeom>
          <a:noFill/>
        </p:spPr>
        <p:txBody>
          <a:bodyPr wrap="square">
            <a:spAutoFit/>
          </a:bodyPr>
          <a:lstStyle/>
          <a:p>
            <a:r>
              <a:rPr lang="en-US" sz="1400" b="0" i="1" u="none" strike="noStrike" dirty="0">
                <a:effectLst/>
                <a:latin typeface="Arial" panose="020B0604020202020204" pitchFamily="34" charset="0"/>
              </a:rPr>
              <a:t>                                                                 source: FRED, BLS, NBER, The Lonski Group</a:t>
            </a:r>
            <a:endParaRPr lang="en-US" sz="1400" dirty="0"/>
          </a:p>
        </p:txBody>
      </p:sp>
      <p:pic>
        <p:nvPicPr>
          <p:cNvPr id="4" name="Picture 3">
            <a:extLst>
              <a:ext uri="{FF2B5EF4-FFF2-40B4-BE49-F238E27FC236}">
                <a16:creationId xmlns:a16="http://schemas.microsoft.com/office/drawing/2014/main" id="{4F870574-DAAD-A5E1-CECC-4AB2DA0A3924}"/>
              </a:ext>
            </a:extLst>
          </p:cNvPr>
          <p:cNvPicPr>
            <a:picLocks noChangeAspect="1"/>
          </p:cNvPicPr>
          <p:nvPr/>
        </p:nvPicPr>
        <p:blipFill>
          <a:blip r:embed="rId2"/>
          <a:stretch>
            <a:fillRect/>
          </a:stretch>
        </p:blipFill>
        <p:spPr>
          <a:xfrm>
            <a:off x="1978091" y="1306260"/>
            <a:ext cx="7875036" cy="4568616"/>
          </a:xfrm>
          <a:prstGeom prst="rect">
            <a:avLst/>
          </a:prstGeom>
        </p:spPr>
      </p:pic>
    </p:spTree>
    <p:extLst>
      <p:ext uri="{BB962C8B-B14F-4D97-AF65-F5344CB8AC3E}">
        <p14:creationId xmlns:p14="http://schemas.microsoft.com/office/powerpoint/2010/main" val="7859742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644555"/>
            <a:ext cx="10353674" cy="1380197"/>
          </a:xfrm>
        </p:spPr>
        <p:txBody>
          <a:bodyPr>
            <a:noAutofit/>
          </a:bodyPr>
          <a:lstStyle/>
          <a:p>
            <a:r>
              <a:rPr lang="en-US" sz="2500" b="1" dirty="0">
                <a:solidFill>
                  <a:srgbClr val="000000"/>
                </a:solidFill>
                <a:latin typeface="Arial" panose="020B0604020202020204" pitchFamily="34" charset="0"/>
              </a:rPr>
              <a:t>March</a:t>
            </a:r>
            <a:r>
              <a:rPr lang="en-US" sz="2500" b="1" i="0" u="none" strike="noStrike" dirty="0">
                <a:solidFill>
                  <a:srgbClr val="000000"/>
                </a:solidFill>
                <a:effectLst/>
                <a:latin typeface="Arial" panose="020B0604020202020204" pitchFamily="34" charset="0"/>
              </a:rPr>
              <a:t> 2024's CPI electric &amp; gas utility price index (energy services) was 28% above what's predicted by 2009-2019's trend line</a:t>
            </a:r>
            <a:r>
              <a:rPr lang="en-US" sz="2500" dirty="0"/>
              <a:t> </a:t>
            </a:r>
            <a:br>
              <a:rPr lang="en-US" sz="2500" dirty="0"/>
            </a:br>
            <a:br>
              <a:rPr lang="en-US" sz="1700" dirty="0">
                <a:latin typeface="Montserrat" panose="00000500000000000000" pitchFamily="2" charset="0"/>
              </a:rPr>
            </a:br>
            <a:r>
              <a:rPr lang="en-US" sz="1700" b="1" dirty="0">
                <a:latin typeface="Arial" panose="020B0604020202020204" pitchFamily="34" charset="0"/>
                <a:cs typeface="Arial" panose="020B0604020202020204" pitchFamily="34" charset="0"/>
              </a:rPr>
              <a:t>March’s energy services price index was up by 3.1% year-to-year.</a:t>
            </a:r>
            <a:br>
              <a:rPr lang="en-US" sz="1700" b="1" dirty="0">
                <a:latin typeface="Arial" panose="020B0604020202020204" pitchFamily="34" charset="0"/>
                <a:cs typeface="Arial" panose="020B0604020202020204" pitchFamily="34" charset="0"/>
              </a:rPr>
            </a:br>
            <a:br>
              <a:rPr lang="en-US" sz="1000" b="1" dirty="0">
                <a:latin typeface="Arial" panose="020B0604020202020204" pitchFamily="34" charset="0"/>
                <a:cs typeface="Arial" panose="020B0604020202020204" pitchFamily="34" charset="0"/>
              </a:rPr>
            </a:br>
            <a:r>
              <a:rPr lang="en-US" sz="1700" b="1" dirty="0">
                <a:latin typeface="Arial" panose="020B0604020202020204" pitchFamily="34" charset="0"/>
                <a:cs typeface="Arial" panose="020B0604020202020204" pitchFamily="34" charset="0"/>
              </a:rPr>
              <a:t>Four 4-year average annualized growth rate for the CPI’s energy services price index soared up from the 1.3% of the span-ended Mar-2020 to the 7.3% of the span-ended Mar-2024 </a:t>
            </a:r>
            <a:br>
              <a:rPr lang="en-US" sz="1700" b="1" dirty="0">
                <a:latin typeface="Arial" panose="020B0604020202020204" pitchFamily="34" charset="0"/>
                <a:cs typeface="Arial" panose="020B0604020202020204" pitchFamily="34" charset="0"/>
              </a:rPr>
            </a:br>
            <a:br>
              <a:rPr lang="en-US" sz="1700" dirty="0">
                <a:latin typeface="Montserrat" panose="00000500000000000000" pitchFamily="2" charset="0"/>
              </a:rPr>
            </a:br>
            <a:endParaRPr lang="en-US" sz="1700" dirty="0">
              <a:latin typeface="+mn-lt"/>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43</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153618"/>
            <a:ext cx="7385568" cy="307777"/>
          </a:xfrm>
          <a:prstGeom prst="rect">
            <a:avLst/>
          </a:prstGeom>
          <a:noFill/>
        </p:spPr>
        <p:txBody>
          <a:bodyPr wrap="square">
            <a:spAutoFit/>
          </a:bodyPr>
          <a:lstStyle/>
          <a:p>
            <a:r>
              <a:rPr lang="en-US" sz="1400" b="0" i="1" u="none" strike="noStrike" dirty="0">
                <a:effectLst/>
                <a:latin typeface="Arial" panose="020B0604020202020204" pitchFamily="34" charset="0"/>
              </a:rPr>
              <a:t>                                                                      source: BLS, NBER, The Lonski Group</a:t>
            </a:r>
            <a:endParaRPr lang="en-US" sz="1400" dirty="0"/>
          </a:p>
        </p:txBody>
      </p:sp>
      <p:pic>
        <p:nvPicPr>
          <p:cNvPr id="4" name="Picture 3">
            <a:extLst>
              <a:ext uri="{FF2B5EF4-FFF2-40B4-BE49-F238E27FC236}">
                <a16:creationId xmlns:a16="http://schemas.microsoft.com/office/drawing/2014/main" id="{0723C996-425D-C62B-4B13-E98CD93C684B}"/>
              </a:ext>
            </a:extLst>
          </p:cNvPr>
          <p:cNvPicPr>
            <a:picLocks noChangeAspect="1"/>
          </p:cNvPicPr>
          <p:nvPr/>
        </p:nvPicPr>
        <p:blipFill>
          <a:blip r:embed="rId2"/>
          <a:stretch>
            <a:fillRect/>
          </a:stretch>
        </p:blipFill>
        <p:spPr>
          <a:xfrm>
            <a:off x="1819469" y="2099387"/>
            <a:ext cx="8630817" cy="4003535"/>
          </a:xfrm>
          <a:prstGeom prst="rect">
            <a:avLst/>
          </a:prstGeom>
        </p:spPr>
      </p:pic>
    </p:spTree>
    <p:extLst>
      <p:ext uri="{BB962C8B-B14F-4D97-AF65-F5344CB8AC3E}">
        <p14:creationId xmlns:p14="http://schemas.microsoft.com/office/powerpoint/2010/main" val="12905263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336635"/>
            <a:ext cx="10353674" cy="1225651"/>
          </a:xfrm>
        </p:spPr>
        <p:txBody>
          <a:bodyPr>
            <a:normAutofit fontScale="90000"/>
          </a:bodyPr>
          <a:lstStyle/>
          <a:p>
            <a:r>
              <a:rPr lang="en-US" sz="2700" b="1" i="0" u="none" strike="noStrike" dirty="0">
                <a:solidFill>
                  <a:srgbClr val="000000"/>
                </a:solidFill>
                <a:effectLst/>
                <a:latin typeface="Arial" panose="020B0604020202020204" pitchFamily="34" charset="0"/>
              </a:rPr>
              <a:t>March 2024's CPI electric utility price index topped 2009-2019’s trend line by 24% and was up by 5.0% from a year ago</a:t>
            </a:r>
            <a:br>
              <a:rPr lang="en-US" sz="2700" dirty="0"/>
            </a:br>
            <a:br>
              <a:rPr lang="en-US" sz="1200" dirty="0">
                <a:latin typeface="Montserrat" panose="00000500000000000000" pitchFamily="2" charset="0"/>
              </a:rPr>
            </a:br>
            <a:r>
              <a:rPr lang="en-US" sz="2000" b="1" dirty="0">
                <a:latin typeface="Montserrat" panose="00000500000000000000" pitchFamily="2" charset="0"/>
              </a:rPr>
              <a:t>Electricity price index’s 4-year-average-annualized growth rate accelerated from 0.9% of span-ended Mar-2020 to 7.0% of span-ended Mar-2024.</a:t>
            </a:r>
            <a:endParaRPr lang="en-US" sz="1800" b="1" dirty="0">
              <a:latin typeface="+mn-lt"/>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44</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200273"/>
            <a:ext cx="7385568" cy="307777"/>
          </a:xfrm>
          <a:prstGeom prst="rect">
            <a:avLst/>
          </a:prstGeom>
          <a:noFill/>
        </p:spPr>
        <p:txBody>
          <a:bodyPr wrap="square">
            <a:spAutoFit/>
          </a:bodyPr>
          <a:lstStyle/>
          <a:p>
            <a:r>
              <a:rPr lang="en-US" sz="1400" b="0" i="1" u="none" strike="noStrike" dirty="0">
                <a:effectLst/>
                <a:latin typeface="Arial" panose="020B0604020202020204" pitchFamily="34" charset="0"/>
              </a:rPr>
              <a:t>                                                                      source: BLS, NBER, The Lonski Group</a:t>
            </a:r>
            <a:endParaRPr lang="en-US" sz="1400" dirty="0"/>
          </a:p>
        </p:txBody>
      </p:sp>
      <p:pic>
        <p:nvPicPr>
          <p:cNvPr id="4" name="Picture 3">
            <a:extLst>
              <a:ext uri="{FF2B5EF4-FFF2-40B4-BE49-F238E27FC236}">
                <a16:creationId xmlns:a16="http://schemas.microsoft.com/office/drawing/2014/main" id="{2AEE11F4-3304-2952-8867-2F7AFFA6A32C}"/>
              </a:ext>
            </a:extLst>
          </p:cNvPr>
          <p:cNvPicPr>
            <a:picLocks noChangeAspect="1"/>
          </p:cNvPicPr>
          <p:nvPr/>
        </p:nvPicPr>
        <p:blipFill>
          <a:blip r:embed="rId2"/>
          <a:stretch>
            <a:fillRect/>
          </a:stretch>
        </p:blipFill>
        <p:spPr>
          <a:xfrm>
            <a:off x="1474237" y="1688841"/>
            <a:ext cx="8584163" cy="4511432"/>
          </a:xfrm>
          <a:prstGeom prst="rect">
            <a:avLst/>
          </a:prstGeom>
        </p:spPr>
      </p:pic>
    </p:spTree>
    <p:extLst>
      <p:ext uri="{BB962C8B-B14F-4D97-AF65-F5344CB8AC3E}">
        <p14:creationId xmlns:p14="http://schemas.microsoft.com/office/powerpoint/2010/main" val="39687560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336635"/>
            <a:ext cx="10353674" cy="1225651"/>
          </a:xfrm>
        </p:spPr>
        <p:txBody>
          <a:bodyPr>
            <a:normAutofit fontScale="90000"/>
          </a:bodyPr>
          <a:lstStyle/>
          <a:p>
            <a:r>
              <a:rPr lang="en-US" sz="2600" b="1" i="0" u="none" strike="noStrike" dirty="0">
                <a:solidFill>
                  <a:srgbClr val="000000"/>
                </a:solidFill>
                <a:effectLst/>
                <a:latin typeface="Arial" panose="020B0604020202020204" pitchFamily="34" charset="0"/>
              </a:rPr>
              <a:t>March 2024's CPI piped natural gas price index grew by 8.2% annualized, on average, since March 2020 … Down -3.2% </a:t>
            </a:r>
            <a:r>
              <a:rPr lang="en-US" sz="2600" b="1" i="0" u="none" strike="noStrike" dirty="0" err="1">
                <a:solidFill>
                  <a:srgbClr val="000000"/>
                </a:solidFill>
                <a:effectLst/>
                <a:latin typeface="Arial" panose="020B0604020202020204" pitchFamily="34" charset="0"/>
              </a:rPr>
              <a:t>yy</a:t>
            </a:r>
            <a:r>
              <a:rPr lang="en-US" sz="2600" b="1" i="0" u="none" strike="noStrike" dirty="0">
                <a:solidFill>
                  <a:srgbClr val="000000"/>
                </a:solidFill>
                <a:effectLst/>
                <a:latin typeface="Arial" panose="020B0604020202020204" pitchFamily="34" charset="0"/>
              </a:rPr>
              <a:t> in Mar-2024</a:t>
            </a:r>
            <a:br>
              <a:rPr lang="en-US" sz="2600" dirty="0"/>
            </a:br>
            <a:br>
              <a:rPr lang="en-US" sz="1200" dirty="0">
                <a:latin typeface="Montserrat" panose="00000500000000000000" pitchFamily="2" charset="0"/>
              </a:rPr>
            </a:br>
            <a:r>
              <a:rPr lang="en-US" sz="2000" b="1" dirty="0">
                <a:latin typeface="Montserrat" panose="00000500000000000000" pitchFamily="2" charset="0"/>
              </a:rPr>
              <a:t>By contrast, piped natural gas price index rose by slower 2.6% annualized during 4-years-ended March 2020.</a:t>
            </a:r>
            <a:endParaRPr lang="en-US" sz="1800" b="1" dirty="0">
              <a:latin typeface="+mn-lt"/>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45</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153618"/>
            <a:ext cx="7385568" cy="307777"/>
          </a:xfrm>
          <a:prstGeom prst="rect">
            <a:avLst/>
          </a:prstGeom>
          <a:noFill/>
        </p:spPr>
        <p:txBody>
          <a:bodyPr wrap="square">
            <a:spAutoFit/>
          </a:bodyPr>
          <a:lstStyle/>
          <a:p>
            <a:r>
              <a:rPr lang="en-US" sz="1400" b="0" i="1" u="none" strike="noStrike" dirty="0">
                <a:effectLst/>
                <a:latin typeface="Arial" panose="020B0604020202020204" pitchFamily="34" charset="0"/>
              </a:rPr>
              <a:t>                                                                      source: BLS, NBER, The Lonski Group</a:t>
            </a:r>
            <a:endParaRPr lang="en-US" sz="1400" dirty="0"/>
          </a:p>
        </p:txBody>
      </p:sp>
      <p:pic>
        <p:nvPicPr>
          <p:cNvPr id="4" name="Picture 3">
            <a:extLst>
              <a:ext uri="{FF2B5EF4-FFF2-40B4-BE49-F238E27FC236}">
                <a16:creationId xmlns:a16="http://schemas.microsoft.com/office/drawing/2014/main" id="{277663B8-DA8B-8DC3-561F-E2DC694DA5A8}"/>
              </a:ext>
            </a:extLst>
          </p:cNvPr>
          <p:cNvPicPr>
            <a:picLocks noChangeAspect="1"/>
          </p:cNvPicPr>
          <p:nvPr/>
        </p:nvPicPr>
        <p:blipFill>
          <a:blip r:embed="rId2"/>
          <a:stretch>
            <a:fillRect/>
          </a:stretch>
        </p:blipFill>
        <p:spPr>
          <a:xfrm>
            <a:off x="1744824" y="1698171"/>
            <a:ext cx="8369560" cy="4357395"/>
          </a:xfrm>
          <a:prstGeom prst="rect">
            <a:avLst/>
          </a:prstGeom>
        </p:spPr>
      </p:pic>
    </p:spTree>
    <p:extLst>
      <p:ext uri="{BB962C8B-B14F-4D97-AF65-F5344CB8AC3E}">
        <p14:creationId xmlns:p14="http://schemas.microsoft.com/office/powerpoint/2010/main" val="14901378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64CA6FD-88F7-4F14-ABA5-DFABFA8E4CD6}"/>
              </a:ext>
            </a:extLst>
          </p:cNvPr>
          <p:cNvSpPr>
            <a:spLocks noGrp="1"/>
          </p:cNvSpPr>
          <p:nvPr>
            <p:ph type="body" idx="1"/>
          </p:nvPr>
        </p:nvSpPr>
        <p:spPr>
          <a:xfrm>
            <a:off x="628650" y="4776921"/>
            <a:ext cx="10659207" cy="642804"/>
          </a:xfrm>
        </p:spPr>
        <p:txBody>
          <a:bodyPr>
            <a:noAutofit/>
          </a:bodyPr>
          <a:lstStyle/>
          <a:p>
            <a:r>
              <a:rPr lang="en-US" sz="3800" b="1" dirty="0"/>
              <a:t>Current Imbalances That Will Prove Unsustainable</a:t>
            </a:r>
          </a:p>
        </p:txBody>
      </p:sp>
      <p:sp>
        <p:nvSpPr>
          <p:cNvPr id="4" name="Slide Number Placeholder 3">
            <a:extLst>
              <a:ext uri="{FF2B5EF4-FFF2-40B4-BE49-F238E27FC236}">
                <a16:creationId xmlns:a16="http://schemas.microsoft.com/office/drawing/2014/main" id="{2160A47A-B753-4C45-A4BA-B231D6C11515}"/>
              </a:ext>
            </a:extLst>
          </p:cNvPr>
          <p:cNvSpPr>
            <a:spLocks noGrp="1"/>
          </p:cNvSpPr>
          <p:nvPr>
            <p:ph type="sldNum" sz="quarter" idx="11"/>
          </p:nvPr>
        </p:nvSpPr>
        <p:spPr/>
        <p:txBody>
          <a:bodyPr/>
          <a:lstStyle/>
          <a:p>
            <a:fld id="{FC150DE4-D193-43A6-8FDA-030E274477F1}" type="slidenum">
              <a:rPr lang="en-US" smtClean="0"/>
              <a:t>46</a:t>
            </a:fld>
            <a:endParaRPr lang="en-US" dirty="0"/>
          </a:p>
        </p:txBody>
      </p:sp>
    </p:spTree>
    <p:extLst>
      <p:ext uri="{BB962C8B-B14F-4D97-AF65-F5344CB8AC3E}">
        <p14:creationId xmlns:p14="http://schemas.microsoft.com/office/powerpoint/2010/main" val="24804567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150020"/>
            <a:ext cx="10353674" cy="1025634"/>
          </a:xfrm>
        </p:spPr>
        <p:txBody>
          <a:bodyPr>
            <a:normAutofit/>
          </a:bodyPr>
          <a:lstStyle/>
          <a:p>
            <a:r>
              <a:rPr lang="en-US" sz="2200" b="1" i="0" u="none" strike="noStrike" dirty="0">
                <a:solidFill>
                  <a:srgbClr val="000000"/>
                </a:solidFill>
                <a:effectLst/>
                <a:latin typeface="Calibri" panose="020F0502020204030204" pitchFamily="34" charset="0"/>
              </a:rPr>
              <a:t>Performance of S&amp;P 500 and Its major corporate groups: actual for 2022 and 2023 and consensus expectations for 2024</a:t>
            </a:r>
            <a:endParaRPr lang="en-US" sz="2200" dirty="0">
              <a:latin typeface="+mn-lt"/>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47</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153618"/>
            <a:ext cx="7385568" cy="307777"/>
          </a:xfrm>
          <a:prstGeom prst="rect">
            <a:avLst/>
          </a:prstGeom>
          <a:noFill/>
        </p:spPr>
        <p:txBody>
          <a:bodyPr wrap="square">
            <a:spAutoFit/>
          </a:bodyPr>
          <a:lstStyle/>
          <a:p>
            <a:r>
              <a:rPr lang="en-US" sz="1400" b="0" i="1" u="none" strike="noStrike" dirty="0">
                <a:solidFill>
                  <a:srgbClr val="000000"/>
                </a:solidFill>
                <a:effectLst/>
                <a:latin typeface="Arial" panose="020B0604020202020204" pitchFamily="34" charset="0"/>
              </a:rPr>
              <a:t>                                                       </a:t>
            </a:r>
            <a:r>
              <a:rPr lang="en-US" sz="1400" b="0" i="1" u="none" strike="noStrike" dirty="0">
                <a:effectLst/>
                <a:latin typeface="Arial" panose="020B0604020202020204" pitchFamily="34" charset="0"/>
              </a:rPr>
              <a:t>source: S&amp;P Global, Dow Jones, The Lonski Group</a:t>
            </a:r>
            <a:endParaRPr lang="en-US" sz="1400" dirty="0"/>
          </a:p>
        </p:txBody>
      </p:sp>
      <p:pic>
        <p:nvPicPr>
          <p:cNvPr id="5" name="Picture 4">
            <a:extLst>
              <a:ext uri="{FF2B5EF4-FFF2-40B4-BE49-F238E27FC236}">
                <a16:creationId xmlns:a16="http://schemas.microsoft.com/office/drawing/2014/main" id="{F106BCEB-D44E-B790-6663-70FF1D7FDD16}"/>
              </a:ext>
            </a:extLst>
          </p:cNvPr>
          <p:cNvPicPr>
            <a:picLocks noChangeAspect="1"/>
          </p:cNvPicPr>
          <p:nvPr/>
        </p:nvPicPr>
        <p:blipFill>
          <a:blip r:embed="rId2"/>
          <a:stretch>
            <a:fillRect/>
          </a:stretch>
        </p:blipFill>
        <p:spPr>
          <a:xfrm>
            <a:off x="697230" y="989045"/>
            <a:ext cx="10797540" cy="5070178"/>
          </a:xfrm>
          <a:prstGeom prst="rect">
            <a:avLst/>
          </a:prstGeom>
        </p:spPr>
      </p:pic>
    </p:spTree>
    <p:extLst>
      <p:ext uri="{BB962C8B-B14F-4D97-AF65-F5344CB8AC3E}">
        <p14:creationId xmlns:p14="http://schemas.microsoft.com/office/powerpoint/2010/main" val="24327574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336635"/>
            <a:ext cx="10353674" cy="1225651"/>
          </a:xfrm>
        </p:spPr>
        <p:txBody>
          <a:bodyPr>
            <a:normAutofit fontScale="90000"/>
          </a:bodyPr>
          <a:lstStyle/>
          <a:p>
            <a:r>
              <a:rPr lang="en-US" sz="2700" b="1" i="0" u="none" strike="noStrike" dirty="0">
                <a:solidFill>
                  <a:srgbClr val="000000"/>
                </a:solidFill>
                <a:effectLst/>
                <a:latin typeface="Arial" panose="020B0604020202020204" pitchFamily="34" charset="0"/>
              </a:rPr>
              <a:t>Recent historically low S&amp;P dividend yield of 1.39% reflects a richly priced US equity market</a:t>
            </a:r>
            <a:br>
              <a:rPr lang="en-US" sz="2700" b="1" dirty="0">
                <a:solidFill>
                  <a:srgbClr val="000000"/>
                </a:solidFill>
                <a:latin typeface="Arial" panose="020B0604020202020204" pitchFamily="34" charset="0"/>
              </a:rPr>
            </a:br>
            <a:br>
              <a:rPr lang="en-US" sz="1600" dirty="0">
                <a:latin typeface="Montserrat" panose="00000500000000000000" pitchFamily="2" charset="0"/>
              </a:rPr>
            </a:br>
            <a:r>
              <a:rPr lang="en-US" sz="1800" b="1" dirty="0">
                <a:latin typeface="Arial" panose="020B0604020202020204" pitchFamily="34" charset="0"/>
                <a:cs typeface="Arial" panose="020B0604020202020204" pitchFamily="34" charset="0"/>
              </a:rPr>
              <a:t>S&amp;P 500’s low dividend yield warns of above-average downside risk for US equity market … Sample starts in Jan-1994.</a:t>
            </a: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48</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153618"/>
            <a:ext cx="7385568" cy="307777"/>
          </a:xfrm>
          <a:prstGeom prst="rect">
            <a:avLst/>
          </a:prstGeom>
          <a:noFill/>
        </p:spPr>
        <p:txBody>
          <a:bodyPr wrap="square">
            <a:spAutoFit/>
          </a:bodyPr>
          <a:lstStyle/>
          <a:p>
            <a:r>
              <a:rPr lang="en-US" sz="1400" b="0" i="1" u="none" strike="noStrike" dirty="0">
                <a:solidFill>
                  <a:srgbClr val="000000"/>
                </a:solidFill>
                <a:effectLst/>
                <a:latin typeface="Arial" panose="020B0604020202020204" pitchFamily="34" charset="0"/>
              </a:rPr>
              <a:t>                                                     </a:t>
            </a:r>
            <a:r>
              <a:rPr lang="en-US" sz="1400" b="0" i="1" u="none" strike="noStrike" dirty="0">
                <a:effectLst/>
                <a:latin typeface="Arial" panose="020B0604020202020204" pitchFamily="34" charset="0"/>
              </a:rPr>
              <a:t>source: S&amp;P Global, Dow Jones, The Lonski Group</a:t>
            </a:r>
            <a:endParaRPr lang="en-US" sz="1400" dirty="0"/>
          </a:p>
        </p:txBody>
      </p:sp>
      <p:pic>
        <p:nvPicPr>
          <p:cNvPr id="6" name="Picture 5">
            <a:extLst>
              <a:ext uri="{FF2B5EF4-FFF2-40B4-BE49-F238E27FC236}">
                <a16:creationId xmlns:a16="http://schemas.microsoft.com/office/drawing/2014/main" id="{CC949836-E304-88E7-FCCB-65737DB7E66B}"/>
              </a:ext>
            </a:extLst>
          </p:cNvPr>
          <p:cNvPicPr>
            <a:picLocks noChangeAspect="1"/>
          </p:cNvPicPr>
          <p:nvPr/>
        </p:nvPicPr>
        <p:blipFill>
          <a:blip r:embed="rId2"/>
          <a:stretch>
            <a:fillRect/>
          </a:stretch>
        </p:blipFill>
        <p:spPr>
          <a:xfrm>
            <a:off x="1720645" y="1765019"/>
            <a:ext cx="8780207" cy="4318540"/>
          </a:xfrm>
          <a:prstGeom prst="rect">
            <a:avLst/>
          </a:prstGeom>
        </p:spPr>
      </p:pic>
    </p:spTree>
    <p:extLst>
      <p:ext uri="{BB962C8B-B14F-4D97-AF65-F5344CB8AC3E}">
        <p14:creationId xmlns:p14="http://schemas.microsoft.com/office/powerpoint/2010/main" val="27250069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336635"/>
            <a:ext cx="10353674" cy="1225651"/>
          </a:xfrm>
        </p:spPr>
        <p:txBody>
          <a:bodyPr>
            <a:normAutofit fontScale="90000"/>
          </a:bodyPr>
          <a:lstStyle/>
          <a:p>
            <a:r>
              <a:rPr lang="en-US" sz="2700" b="1" i="0" u="none" strike="noStrike" dirty="0">
                <a:solidFill>
                  <a:srgbClr val="000000"/>
                </a:solidFill>
                <a:effectLst/>
                <a:latin typeface="Arial" panose="020B0604020202020204" pitchFamily="34" charset="0"/>
              </a:rPr>
              <a:t>US equity market is now overpriced relative to GDP (left axis) given the recent long-term Baa corporate bond yield of 5.7% (right axis)</a:t>
            </a:r>
            <a:r>
              <a:rPr lang="en-US" sz="2700" dirty="0"/>
              <a:t> </a:t>
            </a:r>
            <a:br>
              <a:rPr lang="en-US" sz="2700" b="1" dirty="0">
                <a:solidFill>
                  <a:srgbClr val="000000"/>
                </a:solidFill>
                <a:latin typeface="Arial" panose="020B0604020202020204" pitchFamily="34" charset="0"/>
              </a:rPr>
            </a:br>
            <a:br>
              <a:rPr lang="en-US" sz="1600" dirty="0">
                <a:latin typeface="Montserrat" panose="00000500000000000000" pitchFamily="2" charset="0"/>
              </a:rPr>
            </a:br>
            <a:r>
              <a:rPr lang="en-US" sz="1600" dirty="0">
                <a:latin typeface="Montserrat" panose="00000500000000000000" pitchFamily="2" charset="0"/>
              </a:rPr>
              <a:t>Equities have priced in the continuation of economic growth and a much lower Baa corporate bond yield</a:t>
            </a:r>
            <a:endParaRPr lang="en-US" sz="1800" dirty="0">
              <a:latin typeface="+mn-lt"/>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49</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200273"/>
            <a:ext cx="7385568" cy="307777"/>
          </a:xfrm>
          <a:prstGeom prst="rect">
            <a:avLst/>
          </a:prstGeom>
          <a:noFill/>
        </p:spPr>
        <p:txBody>
          <a:bodyPr wrap="square">
            <a:spAutoFit/>
          </a:bodyPr>
          <a:lstStyle/>
          <a:p>
            <a:r>
              <a:rPr lang="en-US" sz="1400" b="0" i="1" u="none" strike="noStrike" dirty="0">
                <a:solidFill>
                  <a:srgbClr val="000000"/>
                </a:solidFill>
                <a:effectLst/>
                <a:latin typeface="Arial" panose="020B0604020202020204" pitchFamily="34" charset="0"/>
              </a:rPr>
              <a:t>                                </a:t>
            </a:r>
            <a:r>
              <a:rPr lang="en-US" sz="1400" b="0" i="1" u="none" strike="noStrike" dirty="0">
                <a:effectLst/>
                <a:latin typeface="Arial" panose="020B0604020202020204" pitchFamily="34" charset="0"/>
              </a:rPr>
              <a:t>source: Moody’s Analytics, BEA, Dow Jones, The Lonski Group</a:t>
            </a:r>
            <a:endParaRPr lang="en-US" sz="1400" dirty="0"/>
          </a:p>
        </p:txBody>
      </p:sp>
      <p:pic>
        <p:nvPicPr>
          <p:cNvPr id="4" name="Picture 3">
            <a:extLst>
              <a:ext uri="{FF2B5EF4-FFF2-40B4-BE49-F238E27FC236}">
                <a16:creationId xmlns:a16="http://schemas.microsoft.com/office/drawing/2014/main" id="{EF56D16C-7E64-1DD8-3053-4CFD4C23E5AE}"/>
              </a:ext>
            </a:extLst>
          </p:cNvPr>
          <p:cNvPicPr>
            <a:picLocks noChangeAspect="1"/>
          </p:cNvPicPr>
          <p:nvPr/>
        </p:nvPicPr>
        <p:blipFill>
          <a:blip r:embed="rId2"/>
          <a:stretch>
            <a:fillRect/>
          </a:stretch>
        </p:blipFill>
        <p:spPr>
          <a:xfrm>
            <a:off x="1866121" y="1680210"/>
            <a:ext cx="8304245" cy="4319374"/>
          </a:xfrm>
          <a:prstGeom prst="rect">
            <a:avLst/>
          </a:prstGeom>
        </p:spPr>
      </p:pic>
    </p:spTree>
    <p:extLst>
      <p:ext uri="{BB962C8B-B14F-4D97-AF65-F5344CB8AC3E}">
        <p14:creationId xmlns:p14="http://schemas.microsoft.com/office/powerpoint/2010/main" val="143499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336635"/>
            <a:ext cx="10353674" cy="1225651"/>
          </a:xfrm>
        </p:spPr>
        <p:txBody>
          <a:bodyPr>
            <a:normAutofit fontScale="90000"/>
          </a:bodyPr>
          <a:lstStyle/>
          <a:p>
            <a:r>
              <a:rPr lang="en-US" sz="2400" b="1" i="0" u="none" strike="noStrike" dirty="0">
                <a:solidFill>
                  <a:srgbClr val="000000"/>
                </a:solidFill>
                <a:effectLst/>
                <a:latin typeface="Montserrat ExtraBold" panose="00000900000000000000" pitchFamily="2" charset="0"/>
              </a:rPr>
              <a:t>Government subsidies and tax breaks spur real </a:t>
            </a:r>
            <a:r>
              <a:rPr lang="en-US" sz="2400" b="1" dirty="0">
                <a:solidFill>
                  <a:srgbClr val="000000"/>
                </a:solidFill>
                <a:latin typeface="Montserrat ExtraBold" panose="00000900000000000000" pitchFamily="2" charset="0"/>
              </a:rPr>
              <a:t>business investment in structures</a:t>
            </a:r>
            <a:br>
              <a:rPr lang="en-US" sz="2700" b="1" dirty="0">
                <a:solidFill>
                  <a:srgbClr val="000000"/>
                </a:solidFill>
                <a:latin typeface="Montserrat ExtraBold" panose="00000900000000000000" pitchFamily="2" charset="0"/>
              </a:rPr>
            </a:br>
            <a:br>
              <a:rPr lang="en-US" sz="1300" b="1" dirty="0">
                <a:solidFill>
                  <a:srgbClr val="000000"/>
                </a:solidFill>
                <a:latin typeface="Montserrat ExtraBold" panose="00000900000000000000" pitchFamily="2" charset="0"/>
              </a:rPr>
            </a:br>
            <a:r>
              <a:rPr lang="en-US" sz="1700" b="1" dirty="0">
                <a:solidFill>
                  <a:srgbClr val="000000"/>
                </a:solidFill>
                <a:latin typeface="Arial" panose="020B0604020202020204" pitchFamily="34" charset="0"/>
                <a:cs typeface="Arial" panose="020B0604020202020204" pitchFamily="34" charset="0"/>
              </a:rPr>
              <a:t>2023’s +4.4% annual rise by real business investment consisted of annual percent changes of +13.2% for structures, -0.3% for equipment, and +4.5% for intellectual property </a:t>
            </a:r>
            <a:br>
              <a:rPr lang="en-US" sz="1700" b="1" dirty="0">
                <a:solidFill>
                  <a:srgbClr val="000000"/>
                </a:solidFill>
                <a:latin typeface="Arial" panose="020B0604020202020204" pitchFamily="34" charset="0"/>
                <a:cs typeface="Arial" panose="020B0604020202020204" pitchFamily="34" charset="0"/>
              </a:rPr>
            </a:br>
            <a:br>
              <a:rPr lang="en-US" sz="1300" dirty="0">
                <a:latin typeface="Arial" panose="020B0604020202020204" pitchFamily="34" charset="0"/>
                <a:cs typeface="Arial" panose="020B0604020202020204" pitchFamily="34" charset="0"/>
              </a:rPr>
            </a:br>
            <a:r>
              <a:rPr lang="en-US" sz="1700" b="1" dirty="0">
                <a:latin typeface="Arial" panose="020B0604020202020204" pitchFamily="34" charset="0"/>
                <a:cs typeface="Arial" panose="020B0604020202020204" pitchFamily="34" charset="0"/>
              </a:rPr>
              <a:t>CHIPS Act and Inflation Reduction Act will preserve rapid growth by business investment in structures</a:t>
            </a: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5</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106963"/>
            <a:ext cx="7385568" cy="307777"/>
          </a:xfrm>
          <a:prstGeom prst="rect">
            <a:avLst/>
          </a:prstGeom>
          <a:noFill/>
        </p:spPr>
        <p:txBody>
          <a:bodyPr wrap="square">
            <a:spAutoFit/>
          </a:bodyPr>
          <a:lstStyle/>
          <a:p>
            <a:r>
              <a:rPr lang="en-US" sz="1400" b="0" i="1" u="none" strike="noStrike" dirty="0">
                <a:solidFill>
                  <a:srgbClr val="000000"/>
                </a:solidFill>
                <a:effectLst/>
                <a:latin typeface="Arial" panose="020B0604020202020204" pitchFamily="34" charset="0"/>
              </a:rPr>
              <a:t>                                                                             source: BEA, NBER, The Lonski Group</a:t>
            </a:r>
            <a:endParaRPr lang="en-US" sz="1400" dirty="0"/>
          </a:p>
        </p:txBody>
      </p:sp>
      <p:pic>
        <p:nvPicPr>
          <p:cNvPr id="5" name="Picture 4">
            <a:extLst>
              <a:ext uri="{FF2B5EF4-FFF2-40B4-BE49-F238E27FC236}">
                <a16:creationId xmlns:a16="http://schemas.microsoft.com/office/drawing/2014/main" id="{74195091-6FF8-A758-3CFA-A6A069C1BC0D}"/>
              </a:ext>
            </a:extLst>
          </p:cNvPr>
          <p:cNvPicPr>
            <a:picLocks noChangeAspect="1"/>
          </p:cNvPicPr>
          <p:nvPr/>
        </p:nvPicPr>
        <p:blipFill>
          <a:blip r:embed="rId2"/>
          <a:stretch>
            <a:fillRect/>
          </a:stretch>
        </p:blipFill>
        <p:spPr>
          <a:xfrm>
            <a:off x="1632857" y="1856789"/>
            <a:ext cx="8341568" cy="4170787"/>
          </a:xfrm>
          <a:prstGeom prst="rect">
            <a:avLst/>
          </a:prstGeom>
        </p:spPr>
      </p:pic>
    </p:spTree>
    <p:extLst>
      <p:ext uri="{BB962C8B-B14F-4D97-AF65-F5344CB8AC3E}">
        <p14:creationId xmlns:p14="http://schemas.microsoft.com/office/powerpoint/2010/main" val="4258124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336635"/>
            <a:ext cx="10353674" cy="1225651"/>
          </a:xfrm>
        </p:spPr>
        <p:txBody>
          <a:bodyPr>
            <a:normAutofit fontScale="90000"/>
          </a:bodyPr>
          <a:lstStyle/>
          <a:p>
            <a:r>
              <a:rPr lang="en-US" sz="2400" b="1" i="0" u="none" strike="noStrike" dirty="0">
                <a:solidFill>
                  <a:srgbClr val="000000"/>
                </a:solidFill>
                <a:effectLst/>
                <a:latin typeface="Arial" panose="020B0604020202020204" pitchFamily="34" charset="0"/>
              </a:rPr>
              <a:t>High price-to-earnings ratio (</a:t>
            </a:r>
            <a:r>
              <a:rPr lang="en-US" sz="2400" b="1" i="1" u="none" strike="noStrike" dirty="0">
                <a:solidFill>
                  <a:srgbClr val="000000"/>
                </a:solidFill>
                <a:effectLst/>
                <a:latin typeface="Arial" panose="020B0604020202020204" pitchFamily="34" charset="0"/>
              </a:rPr>
              <a:t>left side</a:t>
            </a:r>
            <a:r>
              <a:rPr lang="en-US" sz="2400" b="1" i="0" u="none" strike="noStrike" dirty="0">
                <a:solidFill>
                  <a:srgbClr val="000000"/>
                </a:solidFill>
                <a:effectLst/>
                <a:latin typeface="Arial" panose="020B0604020202020204" pitchFamily="34" charset="0"/>
              </a:rPr>
              <a:t>) reflects expectations of lower Baa corporate bond yield (</a:t>
            </a:r>
            <a:r>
              <a:rPr lang="en-US" sz="2400" b="1" i="1" u="none" strike="noStrike" dirty="0">
                <a:solidFill>
                  <a:srgbClr val="000000"/>
                </a:solidFill>
                <a:effectLst/>
                <a:latin typeface="Arial" panose="020B0604020202020204" pitchFamily="34" charset="0"/>
              </a:rPr>
              <a:t>right side</a:t>
            </a:r>
            <a:r>
              <a:rPr lang="en-US" sz="2400" b="1" i="0" u="none" strike="noStrike" dirty="0">
                <a:solidFill>
                  <a:srgbClr val="000000"/>
                </a:solidFill>
                <a:effectLst/>
                <a:latin typeface="Arial" panose="020B0604020202020204" pitchFamily="34" charset="0"/>
              </a:rPr>
              <a:t>)</a:t>
            </a:r>
            <a:br>
              <a:rPr lang="en-US" sz="2400" b="1" i="0" u="none" strike="noStrike" dirty="0">
                <a:solidFill>
                  <a:srgbClr val="000000"/>
                </a:solidFill>
                <a:effectLst/>
                <a:latin typeface="Arial" panose="020B0604020202020204" pitchFamily="34" charset="0"/>
              </a:rPr>
            </a:br>
            <a:br>
              <a:rPr lang="en-US" sz="1600" dirty="0">
                <a:latin typeface="Montserrat" panose="00000500000000000000" pitchFamily="2" charset="0"/>
              </a:rPr>
            </a:br>
            <a:r>
              <a:rPr lang="en-US" sz="1700" b="1" dirty="0">
                <a:latin typeface="Arial" panose="020B0604020202020204" pitchFamily="34" charset="0"/>
                <a:cs typeface="Arial" panose="020B0604020202020204" pitchFamily="34" charset="0"/>
              </a:rPr>
              <a:t>Despite a climb by Baa corporate bond yield from year-end 2019’s 3.12% to recent 5.65%, the 11.1% average annual advance by market value of common stock outran the 5.6% average annual rise by core pretax profits.</a:t>
            </a: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50</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228266"/>
            <a:ext cx="7385568" cy="307777"/>
          </a:xfrm>
          <a:prstGeom prst="rect">
            <a:avLst/>
          </a:prstGeom>
          <a:noFill/>
        </p:spPr>
        <p:txBody>
          <a:bodyPr wrap="square">
            <a:spAutoFit/>
          </a:bodyPr>
          <a:lstStyle/>
          <a:p>
            <a:r>
              <a:rPr lang="en-US" sz="1400" b="0" i="1" u="none" strike="noStrike" dirty="0">
                <a:solidFill>
                  <a:srgbClr val="000000"/>
                </a:solidFill>
                <a:effectLst/>
                <a:latin typeface="Arial" panose="020B0604020202020204" pitchFamily="34" charset="0"/>
              </a:rPr>
              <a:t>                                </a:t>
            </a:r>
            <a:r>
              <a:rPr lang="en-US" sz="1400" b="0" i="1" u="none" strike="noStrike" dirty="0">
                <a:effectLst/>
                <a:latin typeface="Arial" panose="020B0604020202020204" pitchFamily="34" charset="0"/>
              </a:rPr>
              <a:t>source: Moody’s Analytics, BEA, Dow Jones, The Lonski Group</a:t>
            </a:r>
            <a:endParaRPr lang="en-US" sz="1400" dirty="0"/>
          </a:p>
        </p:txBody>
      </p:sp>
      <p:pic>
        <p:nvPicPr>
          <p:cNvPr id="5" name="Picture 4">
            <a:extLst>
              <a:ext uri="{FF2B5EF4-FFF2-40B4-BE49-F238E27FC236}">
                <a16:creationId xmlns:a16="http://schemas.microsoft.com/office/drawing/2014/main" id="{DBFC7611-67D6-099D-33BC-D8ABD9691B01}"/>
              </a:ext>
            </a:extLst>
          </p:cNvPr>
          <p:cNvPicPr>
            <a:picLocks noChangeAspect="1"/>
          </p:cNvPicPr>
          <p:nvPr/>
        </p:nvPicPr>
        <p:blipFill>
          <a:blip r:embed="rId2"/>
          <a:stretch>
            <a:fillRect/>
          </a:stretch>
        </p:blipFill>
        <p:spPr>
          <a:xfrm>
            <a:off x="1334277" y="1688841"/>
            <a:ext cx="8957387" cy="4430409"/>
          </a:xfrm>
          <a:prstGeom prst="rect">
            <a:avLst/>
          </a:prstGeom>
        </p:spPr>
      </p:pic>
    </p:spTree>
    <p:extLst>
      <p:ext uri="{BB962C8B-B14F-4D97-AF65-F5344CB8AC3E}">
        <p14:creationId xmlns:p14="http://schemas.microsoft.com/office/powerpoint/2010/main" val="12438409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336635"/>
            <a:ext cx="10353674" cy="1225651"/>
          </a:xfrm>
        </p:spPr>
        <p:txBody>
          <a:bodyPr>
            <a:normAutofit fontScale="90000"/>
          </a:bodyPr>
          <a:lstStyle/>
          <a:p>
            <a:r>
              <a:rPr lang="en-US" sz="2700" b="1" i="0" u="none" strike="noStrike" dirty="0">
                <a:solidFill>
                  <a:srgbClr val="000000"/>
                </a:solidFill>
                <a:effectLst/>
                <a:latin typeface="Arial" panose="020B0604020202020204" pitchFamily="34" charset="0"/>
              </a:rPr>
              <a:t>Recent historically thin high yield bond spread of 334 basis points (</a:t>
            </a:r>
            <a:r>
              <a:rPr lang="en-US" sz="2700" b="1" i="1" u="none" strike="noStrike" dirty="0">
                <a:solidFill>
                  <a:srgbClr val="000000"/>
                </a:solidFill>
                <a:effectLst/>
                <a:latin typeface="Arial" panose="020B0604020202020204" pitchFamily="34" charset="0"/>
              </a:rPr>
              <a:t>right side</a:t>
            </a:r>
            <a:r>
              <a:rPr lang="en-US" sz="2700" b="1" i="0" u="none" strike="noStrike" dirty="0">
                <a:solidFill>
                  <a:srgbClr val="000000"/>
                </a:solidFill>
                <a:effectLst/>
                <a:latin typeface="Arial" panose="020B0604020202020204" pitchFamily="34" charset="0"/>
              </a:rPr>
              <a:t>) is likely to be wider a year from now, which warns of a higher junk bond yield (</a:t>
            </a:r>
            <a:r>
              <a:rPr lang="en-US" sz="2700" b="1" i="1" u="none" strike="noStrike" dirty="0">
                <a:solidFill>
                  <a:srgbClr val="000000"/>
                </a:solidFill>
                <a:effectLst/>
                <a:latin typeface="Arial" panose="020B0604020202020204" pitchFamily="34" charset="0"/>
              </a:rPr>
              <a:t>left side</a:t>
            </a:r>
            <a:r>
              <a:rPr lang="en-US" sz="2700" b="1" i="0" u="none" strike="noStrike" dirty="0">
                <a:solidFill>
                  <a:srgbClr val="000000"/>
                </a:solidFill>
                <a:effectLst/>
                <a:latin typeface="Arial" panose="020B0604020202020204" pitchFamily="34" charset="0"/>
              </a:rPr>
              <a:t>)</a:t>
            </a:r>
            <a:br>
              <a:rPr lang="en-US" sz="2700" b="1" i="0" u="none" strike="noStrike" dirty="0">
                <a:solidFill>
                  <a:srgbClr val="000000"/>
                </a:solidFill>
                <a:effectLst/>
                <a:latin typeface="Arial" panose="020B0604020202020204" pitchFamily="34" charset="0"/>
              </a:rPr>
            </a:br>
            <a:br>
              <a:rPr lang="en-US" sz="1600" dirty="0">
                <a:latin typeface="Montserrat" panose="00000500000000000000" pitchFamily="2" charset="0"/>
              </a:rPr>
            </a:br>
            <a:r>
              <a:rPr lang="en-US" sz="1800" b="1" dirty="0">
                <a:latin typeface="Montserrat" panose="00000500000000000000" pitchFamily="2" charset="0"/>
              </a:rPr>
              <a:t>Long-term median for high-yield bond spread is 454 basis points.</a:t>
            </a:r>
            <a:endParaRPr lang="en-US" sz="1800" b="1" dirty="0">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51</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228266"/>
            <a:ext cx="7385568" cy="307777"/>
          </a:xfrm>
          <a:prstGeom prst="rect">
            <a:avLst/>
          </a:prstGeom>
          <a:noFill/>
        </p:spPr>
        <p:txBody>
          <a:bodyPr wrap="square">
            <a:spAutoFit/>
          </a:bodyPr>
          <a:lstStyle/>
          <a:p>
            <a:r>
              <a:rPr lang="en-US" sz="1400" b="0" i="1" u="none" strike="noStrike" dirty="0">
                <a:solidFill>
                  <a:srgbClr val="000000"/>
                </a:solidFill>
                <a:effectLst/>
                <a:latin typeface="Arial" panose="020B0604020202020204" pitchFamily="34" charset="0"/>
              </a:rPr>
              <a:t>                                                                                            </a:t>
            </a:r>
            <a:r>
              <a:rPr lang="en-US" sz="1400" b="0" i="1" u="none" strike="noStrike" dirty="0">
                <a:effectLst/>
                <a:latin typeface="Arial" panose="020B0604020202020204" pitchFamily="34" charset="0"/>
              </a:rPr>
              <a:t>source: The Lonski Group</a:t>
            </a:r>
            <a:endParaRPr lang="en-US" sz="1400" dirty="0"/>
          </a:p>
        </p:txBody>
      </p:sp>
      <p:pic>
        <p:nvPicPr>
          <p:cNvPr id="4" name="Picture 3">
            <a:extLst>
              <a:ext uri="{FF2B5EF4-FFF2-40B4-BE49-F238E27FC236}">
                <a16:creationId xmlns:a16="http://schemas.microsoft.com/office/drawing/2014/main" id="{19CD71B4-B2D8-9C89-3AF9-294E85B10539}"/>
              </a:ext>
            </a:extLst>
          </p:cNvPr>
          <p:cNvPicPr>
            <a:picLocks noChangeAspect="1"/>
          </p:cNvPicPr>
          <p:nvPr/>
        </p:nvPicPr>
        <p:blipFill>
          <a:blip r:embed="rId2"/>
          <a:stretch>
            <a:fillRect/>
          </a:stretch>
        </p:blipFill>
        <p:spPr>
          <a:xfrm>
            <a:off x="1455575" y="1791478"/>
            <a:ext cx="8584163" cy="4436788"/>
          </a:xfrm>
          <a:prstGeom prst="rect">
            <a:avLst/>
          </a:prstGeom>
        </p:spPr>
      </p:pic>
    </p:spTree>
    <p:extLst>
      <p:ext uri="{BB962C8B-B14F-4D97-AF65-F5344CB8AC3E}">
        <p14:creationId xmlns:p14="http://schemas.microsoft.com/office/powerpoint/2010/main" val="19125051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990794" y="392621"/>
            <a:ext cx="10353674" cy="1225651"/>
          </a:xfrm>
        </p:spPr>
        <p:txBody>
          <a:bodyPr>
            <a:normAutofit fontScale="90000"/>
          </a:bodyPr>
          <a:lstStyle/>
          <a:p>
            <a:r>
              <a:rPr lang="en-US" sz="2700" b="1" i="0" u="none" strike="noStrike" dirty="0">
                <a:solidFill>
                  <a:srgbClr val="000000"/>
                </a:solidFill>
                <a:effectLst/>
                <a:latin typeface="Arial" panose="020B0604020202020204" pitchFamily="34" charset="0"/>
              </a:rPr>
              <a:t>Recent Baa corporate bond yield spread of 134 bp is well under long-term median of 170 bp (</a:t>
            </a:r>
            <a:r>
              <a:rPr lang="en-US" sz="2700" b="1" i="1" u="none" strike="noStrike" dirty="0">
                <a:solidFill>
                  <a:srgbClr val="000000"/>
                </a:solidFill>
                <a:effectLst/>
                <a:latin typeface="Arial" panose="020B0604020202020204" pitchFamily="34" charset="0"/>
              </a:rPr>
              <a:t>right side</a:t>
            </a:r>
            <a:r>
              <a:rPr lang="en-US" sz="2700" b="1" i="0" u="none" strike="noStrike" dirty="0">
                <a:solidFill>
                  <a:srgbClr val="000000"/>
                </a:solidFill>
                <a:effectLst/>
                <a:latin typeface="Arial" panose="020B0604020202020204" pitchFamily="34" charset="0"/>
              </a:rPr>
              <a:t>)  …  </a:t>
            </a:r>
            <a:r>
              <a:rPr lang="en-US" sz="2700" b="1" dirty="0">
                <a:solidFill>
                  <a:srgbClr val="000000"/>
                </a:solidFill>
                <a:latin typeface="Arial" panose="020B0604020202020204" pitchFamily="34" charset="0"/>
              </a:rPr>
              <a:t>Very thin Baa spreads tend to last longer than very </a:t>
            </a:r>
            <a:r>
              <a:rPr lang="en-US" sz="2700" b="1" i="0" u="none" strike="noStrike" dirty="0">
                <a:solidFill>
                  <a:srgbClr val="000000"/>
                </a:solidFill>
                <a:effectLst/>
                <a:latin typeface="Arial" panose="020B0604020202020204" pitchFamily="34" charset="0"/>
              </a:rPr>
              <a:t>thin high yield bond spreads</a:t>
            </a:r>
            <a:br>
              <a:rPr lang="en-US" sz="2700" b="1" i="0" u="none" strike="noStrike" dirty="0">
                <a:solidFill>
                  <a:srgbClr val="000000"/>
                </a:solidFill>
                <a:effectLst/>
                <a:latin typeface="Arial" panose="020B0604020202020204" pitchFamily="34" charset="0"/>
              </a:rPr>
            </a:br>
            <a:br>
              <a:rPr lang="en-US" sz="1600" dirty="0">
                <a:latin typeface="Montserrat" panose="00000500000000000000" pitchFamily="2" charset="0"/>
              </a:rPr>
            </a:br>
            <a:r>
              <a:rPr lang="en-US" sz="1800" b="1" dirty="0">
                <a:latin typeface="Montserrat" panose="00000500000000000000" pitchFamily="2" charset="0"/>
              </a:rPr>
              <a:t>Recent long-term Baa corporate bond yield of 5.88% is under Nov-2023 average of 6.29% (</a:t>
            </a:r>
            <a:r>
              <a:rPr lang="en-US" sz="1800" b="1" i="1" dirty="0">
                <a:latin typeface="Montserrat" panose="00000500000000000000" pitchFamily="2" charset="0"/>
              </a:rPr>
              <a:t>left side</a:t>
            </a:r>
            <a:r>
              <a:rPr lang="en-US" sz="1800" b="1" dirty="0">
                <a:latin typeface="Montserrat" panose="00000500000000000000" pitchFamily="2" charset="0"/>
              </a:rPr>
              <a:t>).</a:t>
            </a:r>
            <a:endParaRPr lang="en-US" sz="1800" b="1" dirty="0">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52</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200273"/>
            <a:ext cx="7385568" cy="307777"/>
          </a:xfrm>
          <a:prstGeom prst="rect">
            <a:avLst/>
          </a:prstGeom>
          <a:noFill/>
        </p:spPr>
        <p:txBody>
          <a:bodyPr wrap="square">
            <a:spAutoFit/>
          </a:bodyPr>
          <a:lstStyle/>
          <a:p>
            <a:r>
              <a:rPr lang="en-US" sz="1400" b="0" i="1" u="none" strike="noStrike" dirty="0">
                <a:solidFill>
                  <a:srgbClr val="000000"/>
                </a:solidFill>
                <a:effectLst/>
                <a:latin typeface="Arial" panose="020B0604020202020204" pitchFamily="34" charset="0"/>
              </a:rPr>
              <a:t>                                                       </a:t>
            </a:r>
            <a:r>
              <a:rPr lang="en-US" sz="1400" b="0" i="1" u="none" strike="noStrike" dirty="0">
                <a:effectLst/>
                <a:latin typeface="Arial" panose="020B0604020202020204" pitchFamily="34" charset="0"/>
              </a:rPr>
              <a:t>source: Moody’s Analytics, FRED, The Lonski Group</a:t>
            </a:r>
            <a:endParaRPr lang="en-US" sz="1400" dirty="0"/>
          </a:p>
        </p:txBody>
      </p:sp>
      <p:pic>
        <p:nvPicPr>
          <p:cNvPr id="5" name="Picture 4">
            <a:extLst>
              <a:ext uri="{FF2B5EF4-FFF2-40B4-BE49-F238E27FC236}">
                <a16:creationId xmlns:a16="http://schemas.microsoft.com/office/drawing/2014/main" id="{58C41DA6-54D9-003C-5DE2-F41E47681C89}"/>
              </a:ext>
            </a:extLst>
          </p:cNvPr>
          <p:cNvPicPr>
            <a:picLocks noChangeAspect="1"/>
          </p:cNvPicPr>
          <p:nvPr/>
        </p:nvPicPr>
        <p:blipFill>
          <a:blip r:embed="rId2"/>
          <a:stretch>
            <a:fillRect/>
          </a:stretch>
        </p:blipFill>
        <p:spPr>
          <a:xfrm>
            <a:off x="1483567" y="1765018"/>
            <a:ext cx="8985380" cy="4355863"/>
          </a:xfrm>
          <a:prstGeom prst="rect">
            <a:avLst/>
          </a:prstGeom>
        </p:spPr>
      </p:pic>
    </p:spTree>
    <p:extLst>
      <p:ext uri="{BB962C8B-B14F-4D97-AF65-F5344CB8AC3E}">
        <p14:creationId xmlns:p14="http://schemas.microsoft.com/office/powerpoint/2010/main" val="32718148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D3804-A1AD-4F67-A4AF-375BF3BE8C6A}"/>
              </a:ext>
            </a:extLst>
          </p:cNvPr>
          <p:cNvSpPr>
            <a:spLocks noGrp="1"/>
          </p:cNvSpPr>
          <p:nvPr>
            <p:ph type="title"/>
          </p:nvPr>
        </p:nvSpPr>
        <p:spPr>
          <a:xfrm>
            <a:off x="513184" y="617508"/>
            <a:ext cx="11000791" cy="698113"/>
          </a:xfrm>
        </p:spPr>
        <p:txBody>
          <a:bodyPr>
            <a:normAutofit fontScale="90000"/>
          </a:bodyPr>
          <a:lstStyle/>
          <a:p>
            <a:r>
              <a:rPr lang="en-US" sz="2700" b="1" i="0" u="none" strike="noStrike" dirty="0">
                <a:solidFill>
                  <a:srgbClr val="000000"/>
                </a:solidFill>
                <a:effectLst/>
                <a:latin typeface="Montserrat Black" panose="00000A00000000000000" pitchFamily="2" charset="0"/>
              </a:rPr>
              <a:t>Housing is overpriced relative to after-tax personal income</a:t>
            </a:r>
            <a:br>
              <a:rPr lang="en-US" sz="2700" b="1" i="0" u="none" strike="noStrike" dirty="0">
                <a:solidFill>
                  <a:srgbClr val="000000"/>
                </a:solidFill>
                <a:effectLst/>
                <a:latin typeface="Montserrat Black" panose="00000A00000000000000" pitchFamily="2" charset="0"/>
              </a:rPr>
            </a:br>
            <a:br>
              <a:rPr lang="en-US" sz="1800" b="1" i="0" u="none" strike="noStrike" dirty="0">
                <a:solidFill>
                  <a:srgbClr val="000000"/>
                </a:solidFill>
                <a:effectLst/>
                <a:latin typeface="Arial" panose="020B0604020202020204" pitchFamily="34" charset="0"/>
              </a:rPr>
            </a:br>
            <a:r>
              <a:rPr lang="en-US" sz="1800" b="1" i="0" u="none" strike="noStrike" dirty="0">
                <a:solidFill>
                  <a:srgbClr val="000000"/>
                </a:solidFill>
                <a:effectLst/>
                <a:latin typeface="Arial" panose="020B0604020202020204" pitchFamily="34" charset="0"/>
              </a:rPr>
              <a:t> </a:t>
            </a:r>
            <a:r>
              <a:rPr lang="en-US" sz="1800" i="0" u="none" strike="noStrike" dirty="0">
                <a:solidFill>
                  <a:srgbClr val="000000"/>
                </a:solidFill>
                <a:effectLst/>
                <a:latin typeface="Arial" panose="020B0604020202020204" pitchFamily="34" charset="0"/>
                <a:cs typeface="Arial" panose="020B0604020202020204" pitchFamily="34" charset="0"/>
              </a:rPr>
              <a:t>Home price inflation impedes the lowering of core consumer price inflation.</a:t>
            </a:r>
            <a:br>
              <a:rPr lang="en-US" sz="1700" dirty="0">
                <a:solidFill>
                  <a:srgbClr val="000000"/>
                </a:solidFill>
                <a:latin typeface="Arial" panose="020B0604020202020204" pitchFamily="34" charset="0"/>
                <a:cs typeface="Arial" panose="020B0604020202020204" pitchFamily="34" charset="0"/>
              </a:rPr>
            </a:br>
            <a:br>
              <a:rPr lang="en-US" sz="1800" dirty="0">
                <a:solidFill>
                  <a:srgbClr val="000000"/>
                </a:solidFill>
                <a:latin typeface="+mn-lt"/>
              </a:rPr>
            </a:br>
            <a:endParaRPr lang="en-US" sz="1800" dirty="0">
              <a:latin typeface="+mn-lt"/>
            </a:endParaRPr>
          </a:p>
        </p:txBody>
      </p:sp>
      <p:sp>
        <p:nvSpPr>
          <p:cNvPr id="3" name="Slide Number Placeholder 2">
            <a:extLst>
              <a:ext uri="{FF2B5EF4-FFF2-40B4-BE49-F238E27FC236}">
                <a16:creationId xmlns:a16="http://schemas.microsoft.com/office/drawing/2014/main" id="{B8448D32-389B-4CA5-A09D-694E3BE92001}"/>
              </a:ext>
            </a:extLst>
          </p:cNvPr>
          <p:cNvSpPr>
            <a:spLocks noGrp="1"/>
          </p:cNvSpPr>
          <p:nvPr>
            <p:ph type="sldNum" sz="quarter" idx="11"/>
          </p:nvPr>
        </p:nvSpPr>
        <p:spPr/>
        <p:txBody>
          <a:bodyPr/>
          <a:lstStyle/>
          <a:p>
            <a:fld id="{FC150DE4-D193-43A6-8FDA-030E274477F1}" type="slidenum">
              <a:rPr lang="en-US" smtClean="0"/>
              <a:t>53</a:t>
            </a:fld>
            <a:endParaRPr lang="en-US"/>
          </a:p>
        </p:txBody>
      </p:sp>
      <p:sp>
        <p:nvSpPr>
          <p:cNvPr id="14" name="TextBox 13">
            <a:extLst>
              <a:ext uri="{FF2B5EF4-FFF2-40B4-BE49-F238E27FC236}">
                <a16:creationId xmlns:a16="http://schemas.microsoft.com/office/drawing/2014/main" id="{9997DF50-BDA9-4C96-BFCD-66A72254EEC5}"/>
              </a:ext>
            </a:extLst>
          </p:cNvPr>
          <p:cNvSpPr txBox="1"/>
          <p:nvPr/>
        </p:nvSpPr>
        <p:spPr>
          <a:xfrm>
            <a:off x="6185767" y="6169876"/>
            <a:ext cx="5806208" cy="307777"/>
          </a:xfrm>
          <a:prstGeom prst="rect">
            <a:avLst/>
          </a:prstGeom>
          <a:noFill/>
        </p:spPr>
        <p:txBody>
          <a:bodyPr wrap="square">
            <a:spAutoFit/>
          </a:bodyPr>
          <a:lstStyle/>
          <a:p>
            <a:r>
              <a:rPr lang="en-US" sz="1400" b="0" i="1" u="none" strike="noStrike" dirty="0">
                <a:solidFill>
                  <a:srgbClr val="000000"/>
                </a:solidFill>
                <a:effectLst/>
              </a:rPr>
              <a:t>            source: Federal Reserve, BEA, The Lonski Group  </a:t>
            </a:r>
            <a:endParaRPr lang="en-US" dirty="0"/>
          </a:p>
        </p:txBody>
      </p:sp>
      <p:pic>
        <p:nvPicPr>
          <p:cNvPr id="4" name="Picture 3">
            <a:extLst>
              <a:ext uri="{FF2B5EF4-FFF2-40B4-BE49-F238E27FC236}">
                <a16:creationId xmlns:a16="http://schemas.microsoft.com/office/drawing/2014/main" id="{C93E3089-921B-B2CB-DDD2-276B787F89B2}"/>
              </a:ext>
            </a:extLst>
          </p:cNvPr>
          <p:cNvPicPr>
            <a:picLocks noChangeAspect="1"/>
          </p:cNvPicPr>
          <p:nvPr/>
        </p:nvPicPr>
        <p:blipFill>
          <a:blip r:embed="rId2"/>
          <a:stretch>
            <a:fillRect/>
          </a:stretch>
        </p:blipFill>
        <p:spPr>
          <a:xfrm>
            <a:off x="1614196" y="1315621"/>
            <a:ext cx="8750328" cy="4758608"/>
          </a:xfrm>
          <a:prstGeom prst="rect">
            <a:avLst/>
          </a:prstGeom>
        </p:spPr>
      </p:pic>
    </p:spTree>
    <p:extLst>
      <p:ext uri="{BB962C8B-B14F-4D97-AF65-F5344CB8AC3E}">
        <p14:creationId xmlns:p14="http://schemas.microsoft.com/office/powerpoint/2010/main" val="32131926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D3804-A1AD-4F67-A4AF-375BF3BE8C6A}"/>
              </a:ext>
            </a:extLst>
          </p:cNvPr>
          <p:cNvSpPr>
            <a:spLocks noGrp="1"/>
          </p:cNvSpPr>
          <p:nvPr>
            <p:ph type="title"/>
          </p:nvPr>
        </p:nvSpPr>
        <p:spPr>
          <a:xfrm>
            <a:off x="513184" y="307910"/>
            <a:ext cx="11000791" cy="1007711"/>
          </a:xfrm>
        </p:spPr>
        <p:txBody>
          <a:bodyPr>
            <a:normAutofit fontScale="90000"/>
          </a:bodyPr>
          <a:lstStyle/>
          <a:p>
            <a:br>
              <a:rPr lang="en-US" sz="2700" b="1" i="0" u="none" strike="noStrike" dirty="0">
                <a:solidFill>
                  <a:srgbClr val="000000"/>
                </a:solidFill>
                <a:effectLst/>
                <a:latin typeface="Montserrat Black" panose="00000A00000000000000" pitchFamily="2" charset="0"/>
              </a:rPr>
            </a:br>
            <a:r>
              <a:rPr lang="en-US" sz="2200" b="1" i="0" u="none" strike="noStrike" dirty="0">
                <a:solidFill>
                  <a:srgbClr val="000000"/>
                </a:solidFill>
                <a:effectLst/>
                <a:latin typeface="Montserrat Black" panose="00000A00000000000000" pitchFamily="2" charset="0"/>
              </a:rPr>
              <a:t>Latest 3.17:1 ratio of Case Shiller home price index to median fami</a:t>
            </a:r>
            <a:r>
              <a:rPr lang="en-US" sz="2200" b="1" dirty="0">
                <a:solidFill>
                  <a:srgbClr val="000000"/>
                </a:solidFill>
                <a:latin typeface="Montserrat Black" panose="00000A00000000000000" pitchFamily="2" charset="0"/>
              </a:rPr>
              <a:t>ly income exceeds 2017-2019’s 2.61:1 average and </a:t>
            </a:r>
            <a:r>
              <a:rPr lang="en-US" sz="2200" b="1" i="0" u="none" strike="noStrike" dirty="0">
                <a:solidFill>
                  <a:srgbClr val="000000"/>
                </a:solidFill>
                <a:effectLst/>
                <a:latin typeface="Montserrat Black" panose="00000A00000000000000" pitchFamily="2" charset="0"/>
              </a:rPr>
              <a:t>is closer to 3.37:1 average of 2005-2007</a:t>
            </a:r>
            <a:br>
              <a:rPr lang="en-US" sz="2700" b="1" i="0" u="none" strike="noStrike" dirty="0">
                <a:solidFill>
                  <a:srgbClr val="000000"/>
                </a:solidFill>
                <a:effectLst/>
                <a:latin typeface="Montserrat Black" panose="00000A00000000000000" pitchFamily="2" charset="0"/>
              </a:rPr>
            </a:br>
            <a:br>
              <a:rPr lang="en-US" sz="1200" b="1" i="0" u="none" strike="noStrike" dirty="0">
                <a:solidFill>
                  <a:srgbClr val="000000"/>
                </a:solidFill>
                <a:effectLst/>
                <a:latin typeface="Arial" panose="020B0604020202020204" pitchFamily="34" charset="0"/>
              </a:rPr>
            </a:br>
            <a:r>
              <a:rPr lang="en-US" sz="1800" b="1" i="0" u="none" strike="noStrike" dirty="0">
                <a:solidFill>
                  <a:srgbClr val="000000"/>
                </a:solidFill>
                <a:effectLst/>
                <a:latin typeface="Arial" panose="020B0604020202020204" pitchFamily="34" charset="0"/>
              </a:rPr>
              <a:t> </a:t>
            </a:r>
            <a:r>
              <a:rPr lang="en-US" sz="1800" b="1" dirty="0">
                <a:solidFill>
                  <a:srgbClr val="000000"/>
                </a:solidFill>
                <a:latin typeface="Arial" panose="020B0604020202020204" pitchFamily="34" charset="0"/>
              </a:rPr>
              <a:t>Unlike 2004-2006, first-time homebuyers do not have access to a plentiful supply of subprime mortgages</a:t>
            </a:r>
            <a:br>
              <a:rPr lang="en-US" sz="1700" dirty="0">
                <a:solidFill>
                  <a:srgbClr val="000000"/>
                </a:solidFill>
                <a:latin typeface="Arial" panose="020B0604020202020204" pitchFamily="34" charset="0"/>
                <a:cs typeface="Arial" panose="020B0604020202020204" pitchFamily="34" charset="0"/>
              </a:rPr>
            </a:br>
            <a:br>
              <a:rPr lang="en-US" sz="1800" dirty="0">
                <a:solidFill>
                  <a:srgbClr val="000000"/>
                </a:solidFill>
                <a:latin typeface="+mn-lt"/>
              </a:rPr>
            </a:br>
            <a:endParaRPr lang="en-US" sz="1800" dirty="0">
              <a:latin typeface="+mn-lt"/>
            </a:endParaRPr>
          </a:p>
        </p:txBody>
      </p:sp>
      <p:sp>
        <p:nvSpPr>
          <p:cNvPr id="3" name="Slide Number Placeholder 2">
            <a:extLst>
              <a:ext uri="{FF2B5EF4-FFF2-40B4-BE49-F238E27FC236}">
                <a16:creationId xmlns:a16="http://schemas.microsoft.com/office/drawing/2014/main" id="{B8448D32-389B-4CA5-A09D-694E3BE92001}"/>
              </a:ext>
            </a:extLst>
          </p:cNvPr>
          <p:cNvSpPr>
            <a:spLocks noGrp="1"/>
          </p:cNvSpPr>
          <p:nvPr>
            <p:ph type="sldNum" sz="quarter" idx="11"/>
          </p:nvPr>
        </p:nvSpPr>
        <p:spPr/>
        <p:txBody>
          <a:bodyPr/>
          <a:lstStyle/>
          <a:p>
            <a:fld id="{FC150DE4-D193-43A6-8FDA-030E274477F1}" type="slidenum">
              <a:rPr lang="en-US" smtClean="0"/>
              <a:t>54</a:t>
            </a:fld>
            <a:endParaRPr lang="en-US"/>
          </a:p>
        </p:txBody>
      </p:sp>
      <p:sp>
        <p:nvSpPr>
          <p:cNvPr id="14" name="TextBox 13">
            <a:extLst>
              <a:ext uri="{FF2B5EF4-FFF2-40B4-BE49-F238E27FC236}">
                <a16:creationId xmlns:a16="http://schemas.microsoft.com/office/drawing/2014/main" id="{9997DF50-BDA9-4C96-BFCD-66A72254EEC5}"/>
              </a:ext>
            </a:extLst>
          </p:cNvPr>
          <p:cNvSpPr txBox="1"/>
          <p:nvPr/>
        </p:nvSpPr>
        <p:spPr>
          <a:xfrm>
            <a:off x="6185767" y="6169876"/>
            <a:ext cx="5806208" cy="307777"/>
          </a:xfrm>
          <a:prstGeom prst="rect">
            <a:avLst/>
          </a:prstGeom>
          <a:noFill/>
        </p:spPr>
        <p:txBody>
          <a:bodyPr wrap="square">
            <a:spAutoFit/>
          </a:bodyPr>
          <a:lstStyle/>
          <a:p>
            <a:r>
              <a:rPr lang="en-US" sz="1400" b="0" i="1" u="none" strike="noStrike" dirty="0">
                <a:solidFill>
                  <a:srgbClr val="000000"/>
                </a:solidFill>
                <a:effectLst/>
              </a:rPr>
              <a:t>            source: Case Shiller, FRED, The Lonski Group  </a:t>
            </a:r>
            <a:endParaRPr lang="en-US" dirty="0"/>
          </a:p>
        </p:txBody>
      </p:sp>
      <p:pic>
        <p:nvPicPr>
          <p:cNvPr id="5" name="Picture 4">
            <a:extLst>
              <a:ext uri="{FF2B5EF4-FFF2-40B4-BE49-F238E27FC236}">
                <a16:creationId xmlns:a16="http://schemas.microsoft.com/office/drawing/2014/main" id="{AC7D67A1-587C-9452-7470-0145D3F48C0B}"/>
              </a:ext>
            </a:extLst>
          </p:cNvPr>
          <p:cNvPicPr>
            <a:picLocks noChangeAspect="1"/>
          </p:cNvPicPr>
          <p:nvPr/>
        </p:nvPicPr>
        <p:blipFill>
          <a:blip r:embed="rId2"/>
          <a:stretch>
            <a:fillRect/>
          </a:stretch>
        </p:blipFill>
        <p:spPr>
          <a:xfrm>
            <a:off x="1259633" y="1315621"/>
            <a:ext cx="9657183" cy="4702624"/>
          </a:xfrm>
          <a:prstGeom prst="rect">
            <a:avLst/>
          </a:prstGeom>
        </p:spPr>
      </p:pic>
    </p:spTree>
    <p:extLst>
      <p:ext uri="{BB962C8B-B14F-4D97-AF65-F5344CB8AC3E}">
        <p14:creationId xmlns:p14="http://schemas.microsoft.com/office/powerpoint/2010/main" val="123090122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C1466-4032-41A6-9F61-49D074F8681E}"/>
              </a:ext>
            </a:extLst>
          </p:cNvPr>
          <p:cNvSpPr>
            <a:spLocks noGrp="1"/>
          </p:cNvSpPr>
          <p:nvPr>
            <p:ph type="title"/>
          </p:nvPr>
        </p:nvSpPr>
        <p:spPr>
          <a:xfrm>
            <a:off x="838200" y="374457"/>
            <a:ext cx="10515600" cy="641594"/>
          </a:xfrm>
        </p:spPr>
        <p:txBody>
          <a:bodyPr>
            <a:normAutofit/>
          </a:bodyPr>
          <a:lstStyle/>
          <a:p>
            <a:r>
              <a:rPr lang="en-US" sz="3600" dirty="0"/>
              <a:t>Conclusion</a:t>
            </a:r>
          </a:p>
        </p:txBody>
      </p:sp>
      <p:sp>
        <p:nvSpPr>
          <p:cNvPr id="3" name="Content Placeholder 2">
            <a:extLst>
              <a:ext uri="{FF2B5EF4-FFF2-40B4-BE49-F238E27FC236}">
                <a16:creationId xmlns:a16="http://schemas.microsoft.com/office/drawing/2014/main" id="{053E6ED1-7D44-48C0-8B66-3E69631AEBF3}"/>
              </a:ext>
            </a:extLst>
          </p:cNvPr>
          <p:cNvSpPr>
            <a:spLocks noGrp="1"/>
          </p:cNvSpPr>
          <p:nvPr>
            <p:ph idx="1"/>
          </p:nvPr>
        </p:nvSpPr>
        <p:spPr>
          <a:xfrm>
            <a:off x="838200" y="1856802"/>
            <a:ext cx="10515600" cy="4246646"/>
          </a:xfrm>
        </p:spPr>
        <p:txBody>
          <a:bodyPr>
            <a:noAutofit/>
          </a:bodyPr>
          <a:lstStyle/>
          <a:p>
            <a:pPr>
              <a:buFont typeface="Wingdings" panose="05000000000000000000" pitchFamily="2" charset="2"/>
              <a:buChar char="§"/>
            </a:pPr>
            <a:r>
              <a:rPr lang="en-US" sz="1900" dirty="0"/>
              <a:t>Real GDP growth dips from 2023’s 2.5% to 2024’s 2.4%.</a:t>
            </a:r>
          </a:p>
          <a:p>
            <a:pPr>
              <a:buFont typeface="Wingdings" panose="05000000000000000000" pitchFamily="2" charset="2"/>
              <a:buChar char="§"/>
            </a:pPr>
            <a:r>
              <a:rPr lang="en-US" sz="1900" dirty="0"/>
              <a:t>Nominal GDP growth slows from 2023’s 6.3% to 2024’s 4.5%.</a:t>
            </a:r>
          </a:p>
          <a:p>
            <a:pPr>
              <a:buFont typeface="Wingdings" panose="05000000000000000000" pitchFamily="2" charset="2"/>
              <a:buChar char="§"/>
            </a:pPr>
            <a:r>
              <a:rPr lang="en-US" sz="1900" dirty="0"/>
              <a:t>Real consumer spending growth dips from 2023’s 2.2% to 2024’s 2.1%.</a:t>
            </a:r>
          </a:p>
          <a:p>
            <a:pPr>
              <a:buFont typeface="Wingdings" panose="05000000000000000000" pitchFamily="2" charset="2"/>
              <a:buChar char="§"/>
            </a:pPr>
            <a:r>
              <a:rPr lang="en-US" sz="1900" dirty="0"/>
              <a:t>Year-end federal funds rate falls from 2023’s 5.38% to 2024’s 4.63%.</a:t>
            </a:r>
          </a:p>
          <a:p>
            <a:pPr>
              <a:buFont typeface="Wingdings" panose="05000000000000000000" pitchFamily="2" charset="2"/>
              <a:buChar char="§"/>
            </a:pPr>
            <a:r>
              <a:rPr lang="en-US" sz="1900" dirty="0"/>
              <a:t>Ten-year Treasury yield falls from recent 4.50% to year-end 2024’s 3.8%.</a:t>
            </a:r>
          </a:p>
          <a:p>
            <a:pPr>
              <a:buFont typeface="Wingdings" panose="05000000000000000000" pitchFamily="2" charset="2"/>
              <a:buChar char="§"/>
            </a:pPr>
            <a:r>
              <a:rPr lang="en-US" sz="1900" dirty="0"/>
              <a:t>Unemployment rate rises from recent 3.9% to December 2024’s 4.4%.</a:t>
            </a:r>
          </a:p>
          <a:p>
            <a:pPr>
              <a:buFont typeface="Wingdings" panose="05000000000000000000" pitchFamily="2" charset="2"/>
              <a:buChar char="§"/>
            </a:pPr>
            <a:r>
              <a:rPr lang="en-US" sz="1900" dirty="0"/>
              <a:t>Both populism and socialism favor less output at higher prices, or stagflation.</a:t>
            </a:r>
          </a:p>
          <a:p>
            <a:pPr>
              <a:buFont typeface="Wingdings" panose="05000000000000000000" pitchFamily="2" charset="2"/>
              <a:buChar char="§"/>
            </a:pPr>
            <a:r>
              <a:rPr lang="en-US" sz="1900" dirty="0"/>
              <a:t>More federal subsidies imply more federal regulation and lower efficiency.</a:t>
            </a:r>
          </a:p>
          <a:p>
            <a:pPr>
              <a:buFont typeface="Wingdings" panose="05000000000000000000" pitchFamily="2" charset="2"/>
              <a:buChar char="§"/>
            </a:pPr>
            <a:r>
              <a:rPr lang="en-US" sz="1900" dirty="0"/>
              <a:t>Less global competition warns of lower quality products at higher prices.</a:t>
            </a:r>
          </a:p>
          <a:p>
            <a:pPr>
              <a:buFont typeface="Wingdings" panose="05000000000000000000" pitchFamily="2" charset="2"/>
              <a:buChar char="§"/>
            </a:pPr>
            <a:r>
              <a:rPr lang="en-US" sz="1900" dirty="0"/>
              <a:t>Aging population and workforce will rein in US growth, inflation and interest rates.</a:t>
            </a:r>
          </a:p>
        </p:txBody>
      </p:sp>
      <p:sp>
        <p:nvSpPr>
          <p:cNvPr id="4" name="Content Placeholder 3">
            <a:extLst>
              <a:ext uri="{FF2B5EF4-FFF2-40B4-BE49-F238E27FC236}">
                <a16:creationId xmlns:a16="http://schemas.microsoft.com/office/drawing/2014/main" id="{C1FCADB5-F0D9-4F56-9D20-4B24D1B9146E}"/>
              </a:ext>
            </a:extLst>
          </p:cNvPr>
          <p:cNvSpPr>
            <a:spLocks noGrp="1"/>
          </p:cNvSpPr>
          <p:nvPr>
            <p:ph sz="quarter" idx="10"/>
          </p:nvPr>
        </p:nvSpPr>
        <p:spPr>
          <a:xfrm>
            <a:off x="838200" y="1099785"/>
            <a:ext cx="10515600" cy="505084"/>
          </a:xfrm>
        </p:spPr>
        <p:txBody>
          <a:bodyPr>
            <a:noAutofit/>
          </a:bodyPr>
          <a:lstStyle/>
          <a:p>
            <a:r>
              <a:rPr lang="en-US" sz="1600" b="1" dirty="0">
                <a:latin typeface="+mj-lt"/>
              </a:rPr>
              <a:t>Please note that 2023’s “strong” economy owed much to a $2.6 trillion jump by federal debt that outran a $0.9 trillion rise in non-federal debt and a $1.5 trillion increase for nominal GDP. </a:t>
            </a:r>
          </a:p>
        </p:txBody>
      </p:sp>
      <p:sp>
        <p:nvSpPr>
          <p:cNvPr id="5" name="Slide Number Placeholder 4">
            <a:extLst>
              <a:ext uri="{FF2B5EF4-FFF2-40B4-BE49-F238E27FC236}">
                <a16:creationId xmlns:a16="http://schemas.microsoft.com/office/drawing/2014/main" id="{FB919BE3-A137-4F0F-801F-580C3B078301}"/>
              </a:ext>
            </a:extLst>
          </p:cNvPr>
          <p:cNvSpPr>
            <a:spLocks noGrp="1"/>
          </p:cNvSpPr>
          <p:nvPr>
            <p:ph type="sldNum" sz="quarter" idx="12"/>
          </p:nvPr>
        </p:nvSpPr>
        <p:spPr/>
        <p:txBody>
          <a:bodyPr/>
          <a:lstStyle/>
          <a:p>
            <a:fld id="{FC150DE4-D193-43A6-8FDA-030E274477F1}" type="slidenum">
              <a:rPr lang="en-US" smtClean="0"/>
              <a:t>55</a:t>
            </a:fld>
            <a:endParaRPr lang="en-US"/>
          </a:p>
        </p:txBody>
      </p:sp>
    </p:spTree>
    <p:extLst>
      <p:ext uri="{BB962C8B-B14F-4D97-AF65-F5344CB8AC3E}">
        <p14:creationId xmlns:p14="http://schemas.microsoft.com/office/powerpoint/2010/main" val="24705758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0034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401952"/>
            <a:ext cx="10353674" cy="1225651"/>
          </a:xfrm>
        </p:spPr>
        <p:txBody>
          <a:bodyPr>
            <a:normAutofit fontScale="90000"/>
          </a:bodyPr>
          <a:lstStyle/>
          <a:p>
            <a:r>
              <a:rPr lang="en-US" sz="2400" b="1" i="0" u="none" strike="noStrike" dirty="0">
                <a:solidFill>
                  <a:srgbClr val="000000"/>
                </a:solidFill>
                <a:effectLst/>
                <a:latin typeface="Montserrat ExtraBold" panose="00000900000000000000" pitchFamily="2" charset="0"/>
              </a:rPr>
              <a:t>Government subsidies and protectionism help stoke surge by construction spending on US manufacturing facilities</a:t>
            </a:r>
            <a:br>
              <a:rPr lang="en-US" sz="2400" b="1" i="0" u="none" strike="noStrike" dirty="0">
                <a:solidFill>
                  <a:srgbClr val="000000"/>
                </a:solidFill>
                <a:effectLst/>
                <a:latin typeface="Montserrat ExtraBold" panose="00000900000000000000" pitchFamily="2" charset="0"/>
              </a:rPr>
            </a:br>
            <a:br>
              <a:rPr lang="en-US" sz="1300" dirty="0">
                <a:latin typeface="Montserrat" panose="00000500000000000000" pitchFamily="2" charset="0"/>
              </a:rPr>
            </a:br>
            <a:r>
              <a:rPr lang="en-US" sz="1600" b="1" dirty="0">
                <a:latin typeface="Montserrat" panose="00000500000000000000" pitchFamily="2" charset="0"/>
              </a:rPr>
              <a:t>2023 saw annual increases of 72% for construction spending on manufacturing versus 9% for the remainder of private nonresidential construction spending . </a:t>
            </a:r>
            <a:br>
              <a:rPr lang="en-US" sz="1600" b="1" dirty="0">
                <a:latin typeface="Montserrat" panose="00000500000000000000" pitchFamily="2" charset="0"/>
              </a:rPr>
            </a:br>
            <a:br>
              <a:rPr lang="en-US" sz="1600" b="1" dirty="0">
                <a:latin typeface="Montserrat" panose="00000500000000000000" pitchFamily="2" charset="0"/>
              </a:rPr>
            </a:br>
            <a:r>
              <a:rPr lang="en-US" sz="1600" b="1" dirty="0">
                <a:latin typeface="Montserrat" panose="00000500000000000000" pitchFamily="2" charset="0"/>
              </a:rPr>
              <a:t>Jan-Feb-2024’s YY construction spending increases were 34% for manufacturing and 7% for the rest of private nonresidential.</a:t>
            </a:r>
            <a:endParaRPr lang="en-US" sz="1700" b="1" dirty="0">
              <a:latin typeface="+mn-lt"/>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6</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209604"/>
            <a:ext cx="7385568" cy="307777"/>
          </a:xfrm>
          <a:prstGeom prst="rect">
            <a:avLst/>
          </a:prstGeom>
          <a:noFill/>
        </p:spPr>
        <p:txBody>
          <a:bodyPr wrap="square">
            <a:spAutoFit/>
          </a:bodyPr>
          <a:lstStyle/>
          <a:p>
            <a:r>
              <a:rPr lang="en-US" sz="1400" b="0" i="1" u="none" strike="noStrike" dirty="0">
                <a:solidFill>
                  <a:srgbClr val="000000"/>
                </a:solidFill>
                <a:effectLst/>
                <a:latin typeface="Arial" panose="020B0604020202020204" pitchFamily="34" charset="0"/>
              </a:rPr>
              <a:t>                                                        source: Census Bureau, NBER, The Lonski Group</a:t>
            </a:r>
            <a:endParaRPr lang="en-US" sz="1400" dirty="0"/>
          </a:p>
        </p:txBody>
      </p:sp>
      <p:pic>
        <p:nvPicPr>
          <p:cNvPr id="4" name="Picture 3">
            <a:extLst>
              <a:ext uri="{FF2B5EF4-FFF2-40B4-BE49-F238E27FC236}">
                <a16:creationId xmlns:a16="http://schemas.microsoft.com/office/drawing/2014/main" id="{AD9AAC7B-28DB-D7A7-281D-C74C2ADE8159}"/>
              </a:ext>
            </a:extLst>
          </p:cNvPr>
          <p:cNvPicPr>
            <a:picLocks noChangeAspect="1"/>
          </p:cNvPicPr>
          <p:nvPr/>
        </p:nvPicPr>
        <p:blipFill>
          <a:blip r:embed="rId2"/>
          <a:stretch>
            <a:fillRect/>
          </a:stretch>
        </p:blipFill>
        <p:spPr>
          <a:xfrm>
            <a:off x="1380930" y="1987420"/>
            <a:ext cx="8668139" cy="4222184"/>
          </a:xfrm>
          <a:prstGeom prst="rect">
            <a:avLst/>
          </a:prstGeom>
        </p:spPr>
      </p:pic>
    </p:spTree>
    <p:extLst>
      <p:ext uri="{BB962C8B-B14F-4D97-AF65-F5344CB8AC3E}">
        <p14:creationId xmlns:p14="http://schemas.microsoft.com/office/powerpoint/2010/main" val="1089791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494525"/>
            <a:ext cx="10353674" cy="1424255"/>
          </a:xfrm>
        </p:spPr>
        <p:txBody>
          <a:bodyPr>
            <a:normAutofit fontScale="90000"/>
          </a:bodyPr>
          <a:lstStyle/>
          <a:p>
            <a:r>
              <a:rPr lang="en-US" sz="2200" b="1" i="0" u="none" strike="noStrike" dirty="0">
                <a:solidFill>
                  <a:srgbClr val="000000"/>
                </a:solidFill>
                <a:effectLst/>
                <a:latin typeface="Montserrat ExtraBold" panose="00000900000000000000" pitchFamily="2" charset="0"/>
              </a:rPr>
              <a:t>In 2023, public-sector construction spending’s 16% </a:t>
            </a:r>
            <a:r>
              <a:rPr lang="en-US" sz="2200" b="1" dirty="0">
                <a:solidFill>
                  <a:srgbClr val="000000"/>
                </a:solidFill>
                <a:latin typeface="Montserrat ExtraBold" panose="00000900000000000000" pitchFamily="2" charset="0"/>
              </a:rPr>
              <a:t>surge more than tripled 5% increase by private sector construction spending … YY increases were 19% and 9%, respectively for Jan-Feb-2024</a:t>
            </a:r>
            <a:br>
              <a:rPr lang="en-US" sz="2200" b="1" dirty="0">
                <a:solidFill>
                  <a:srgbClr val="000000"/>
                </a:solidFill>
                <a:latin typeface="Montserrat ExtraBold" panose="00000900000000000000" pitchFamily="2" charset="0"/>
              </a:rPr>
            </a:br>
            <a:br>
              <a:rPr lang="en-US" sz="1300" b="1" dirty="0">
                <a:solidFill>
                  <a:srgbClr val="000000"/>
                </a:solidFill>
                <a:latin typeface="Montserrat ExtraBold" panose="00000900000000000000" pitchFamily="2" charset="0"/>
              </a:rPr>
            </a:br>
            <a:r>
              <a:rPr lang="en-US" sz="1700" b="1" dirty="0">
                <a:latin typeface="Montserrat" panose="00000500000000000000" pitchFamily="2" charset="0"/>
              </a:rPr>
              <a:t>2023 saw a -6% annual contraction by private residential construction spending and a 22% advance by private nonresidential construction outlays.</a:t>
            </a:r>
            <a:br>
              <a:rPr lang="en-US" sz="1700" b="1" dirty="0">
                <a:latin typeface="Montserrat" panose="00000500000000000000" pitchFamily="2" charset="0"/>
              </a:rPr>
            </a:br>
            <a:br>
              <a:rPr lang="en-US" sz="1700" b="1" dirty="0">
                <a:latin typeface="Montserrat" panose="00000500000000000000" pitchFamily="2" charset="0"/>
              </a:rPr>
            </a:br>
            <a:r>
              <a:rPr lang="en-US" sz="1700" b="1" dirty="0">
                <a:latin typeface="Montserrat" panose="00000500000000000000" pitchFamily="2" charset="0"/>
              </a:rPr>
              <a:t>Jan-Feb-2024 ‘s YY private construction spending gains were 5% for residential and 14% for non-residential </a:t>
            </a:r>
            <a:br>
              <a:rPr lang="en-US" sz="1700" b="1" dirty="0">
                <a:latin typeface="Montserrat" panose="00000500000000000000" pitchFamily="2" charset="0"/>
              </a:rPr>
            </a:br>
            <a:endParaRPr lang="en-US" sz="1700" b="1" dirty="0">
              <a:latin typeface="+mn-lt"/>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7</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209604"/>
            <a:ext cx="7385568" cy="307777"/>
          </a:xfrm>
          <a:prstGeom prst="rect">
            <a:avLst/>
          </a:prstGeom>
          <a:noFill/>
        </p:spPr>
        <p:txBody>
          <a:bodyPr wrap="square">
            <a:spAutoFit/>
          </a:bodyPr>
          <a:lstStyle/>
          <a:p>
            <a:r>
              <a:rPr lang="en-US" sz="1400" b="0" i="1" u="none" strike="noStrike" dirty="0">
                <a:solidFill>
                  <a:srgbClr val="000000"/>
                </a:solidFill>
                <a:effectLst/>
                <a:latin typeface="Arial" panose="020B0604020202020204" pitchFamily="34" charset="0"/>
              </a:rPr>
              <a:t>                                                        source: Census Bureau, NBER, The Lonski Group</a:t>
            </a:r>
            <a:endParaRPr lang="en-US" sz="1400" dirty="0"/>
          </a:p>
        </p:txBody>
      </p:sp>
      <p:pic>
        <p:nvPicPr>
          <p:cNvPr id="5" name="Picture 4">
            <a:extLst>
              <a:ext uri="{FF2B5EF4-FFF2-40B4-BE49-F238E27FC236}">
                <a16:creationId xmlns:a16="http://schemas.microsoft.com/office/drawing/2014/main" id="{72D620DB-F67C-2CC5-3C09-44A467EEA2E8}"/>
              </a:ext>
            </a:extLst>
          </p:cNvPr>
          <p:cNvPicPr>
            <a:picLocks noChangeAspect="1"/>
          </p:cNvPicPr>
          <p:nvPr/>
        </p:nvPicPr>
        <p:blipFill>
          <a:blip r:embed="rId2"/>
          <a:stretch>
            <a:fillRect/>
          </a:stretch>
        </p:blipFill>
        <p:spPr>
          <a:xfrm>
            <a:off x="1866122" y="2080727"/>
            <a:ext cx="8024327" cy="4086809"/>
          </a:xfrm>
          <a:prstGeom prst="rect">
            <a:avLst/>
          </a:prstGeom>
        </p:spPr>
      </p:pic>
    </p:spTree>
    <p:extLst>
      <p:ext uri="{BB962C8B-B14F-4D97-AF65-F5344CB8AC3E}">
        <p14:creationId xmlns:p14="http://schemas.microsoft.com/office/powerpoint/2010/main" val="345981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354560"/>
            <a:ext cx="10353674" cy="1424255"/>
          </a:xfrm>
        </p:spPr>
        <p:txBody>
          <a:bodyPr>
            <a:normAutofit fontScale="90000"/>
          </a:bodyPr>
          <a:lstStyle/>
          <a:p>
            <a:r>
              <a:rPr lang="en-US" sz="2200" b="1" i="0" u="none" strike="noStrike" dirty="0">
                <a:solidFill>
                  <a:srgbClr val="000000"/>
                </a:solidFill>
                <a:effectLst/>
                <a:latin typeface="Montserrat ExtraBold" panose="00000900000000000000" pitchFamily="2" charset="0"/>
              </a:rPr>
              <a:t>Public-sector construction spending on power soared higher by 61.8% year-over-year during 12-months-ended Feb-2024 to $16.6 billion</a:t>
            </a:r>
            <a:br>
              <a:rPr lang="en-US" sz="2200" b="1" dirty="0">
                <a:solidFill>
                  <a:srgbClr val="000000"/>
                </a:solidFill>
                <a:latin typeface="Montserrat ExtraBold" panose="00000900000000000000" pitchFamily="2" charset="0"/>
              </a:rPr>
            </a:br>
            <a:br>
              <a:rPr lang="en-US" sz="1800" b="1" dirty="0">
                <a:solidFill>
                  <a:srgbClr val="000000"/>
                </a:solidFill>
                <a:latin typeface="Arial" panose="020B0604020202020204" pitchFamily="34" charset="0"/>
                <a:cs typeface="Arial" panose="020B0604020202020204" pitchFamily="34" charset="0"/>
              </a:rPr>
            </a:br>
            <a:r>
              <a:rPr lang="en-US" sz="1800" b="1" dirty="0">
                <a:solidFill>
                  <a:srgbClr val="000000"/>
                </a:solidFill>
                <a:latin typeface="Arial" panose="020B0604020202020204" pitchFamily="34" charset="0"/>
                <a:cs typeface="Arial" panose="020B0604020202020204" pitchFamily="34" charset="0"/>
              </a:rPr>
              <a:t>Also, during 12-months-ended Feb-2024, total </a:t>
            </a:r>
            <a:r>
              <a:rPr lang="en-US" sz="1800" b="1" dirty="0">
                <a:latin typeface="Arial" panose="020B0604020202020204" pitchFamily="34" charset="0"/>
                <a:cs typeface="Arial" panose="020B0604020202020204" pitchFamily="34" charset="0"/>
              </a:rPr>
              <a:t>construction outlays on power advanced by 13.6% annually (to $125.5 bill.), as private-sector construction spending on power grew by 8.6% (to $108.9 bill.)</a:t>
            </a:r>
            <a:r>
              <a:rPr lang="en-US" sz="1700" b="1" dirty="0">
                <a:latin typeface="Montserrat" panose="00000500000000000000" pitchFamily="2" charset="0"/>
                <a:cs typeface="Arial" panose="020B0604020202020204" pitchFamily="34" charset="0"/>
              </a:rPr>
              <a:t>.</a:t>
            </a:r>
            <a:br>
              <a:rPr lang="en-US" sz="1700" b="1" dirty="0">
                <a:latin typeface="Montserrat" panose="00000500000000000000" pitchFamily="2" charset="0"/>
              </a:rPr>
            </a:br>
            <a:endParaRPr lang="en-US" sz="1700" b="1" dirty="0">
              <a:latin typeface="+mn-lt"/>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8</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209604"/>
            <a:ext cx="7385568" cy="307777"/>
          </a:xfrm>
          <a:prstGeom prst="rect">
            <a:avLst/>
          </a:prstGeom>
          <a:noFill/>
        </p:spPr>
        <p:txBody>
          <a:bodyPr wrap="square">
            <a:spAutoFit/>
          </a:bodyPr>
          <a:lstStyle/>
          <a:p>
            <a:r>
              <a:rPr lang="en-US" sz="1400" b="0" i="1" u="none" strike="noStrike" dirty="0">
                <a:solidFill>
                  <a:srgbClr val="000000"/>
                </a:solidFill>
                <a:effectLst/>
                <a:latin typeface="Arial" panose="020B0604020202020204" pitchFamily="34" charset="0"/>
              </a:rPr>
              <a:t>                                                        source: Census Bureau, NBER, The Lonski Group</a:t>
            </a:r>
            <a:endParaRPr lang="en-US" sz="1400" dirty="0"/>
          </a:p>
        </p:txBody>
      </p:sp>
      <p:pic>
        <p:nvPicPr>
          <p:cNvPr id="4" name="Picture 3">
            <a:extLst>
              <a:ext uri="{FF2B5EF4-FFF2-40B4-BE49-F238E27FC236}">
                <a16:creationId xmlns:a16="http://schemas.microsoft.com/office/drawing/2014/main" id="{1F9BD1D5-BE6F-737B-AD3C-A63517F25354}"/>
              </a:ext>
            </a:extLst>
          </p:cNvPr>
          <p:cNvPicPr>
            <a:picLocks noChangeAspect="1"/>
          </p:cNvPicPr>
          <p:nvPr/>
        </p:nvPicPr>
        <p:blipFill>
          <a:blip r:embed="rId2"/>
          <a:stretch>
            <a:fillRect/>
          </a:stretch>
        </p:blipFill>
        <p:spPr>
          <a:xfrm>
            <a:off x="1791478" y="1769483"/>
            <a:ext cx="8080310" cy="4351397"/>
          </a:xfrm>
          <a:prstGeom prst="rect">
            <a:avLst/>
          </a:prstGeom>
        </p:spPr>
      </p:pic>
    </p:spTree>
    <p:extLst>
      <p:ext uri="{BB962C8B-B14F-4D97-AF65-F5344CB8AC3E}">
        <p14:creationId xmlns:p14="http://schemas.microsoft.com/office/powerpoint/2010/main" val="2061673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1E4D-E0EE-4DB9-95D2-11AB37545CF6}"/>
              </a:ext>
            </a:extLst>
          </p:cNvPr>
          <p:cNvSpPr>
            <a:spLocks noGrp="1"/>
          </p:cNvSpPr>
          <p:nvPr>
            <p:ph type="title"/>
          </p:nvPr>
        </p:nvSpPr>
        <p:spPr>
          <a:xfrm>
            <a:off x="1000125" y="327301"/>
            <a:ext cx="10353674" cy="1225651"/>
          </a:xfrm>
        </p:spPr>
        <p:txBody>
          <a:bodyPr>
            <a:normAutofit fontScale="90000"/>
          </a:bodyPr>
          <a:lstStyle/>
          <a:p>
            <a:r>
              <a:rPr lang="en-US" sz="2600" dirty="0">
                <a:latin typeface="Montserrat ExtraBold" panose="00000900000000000000" pitchFamily="2" charset="0"/>
              </a:rPr>
              <a:t>Massive federal budget deficits lend “strength” to US economy</a:t>
            </a:r>
            <a:br>
              <a:rPr lang="en-US" sz="2600" dirty="0">
                <a:latin typeface="Montserrat ExtraBold" panose="00000900000000000000" pitchFamily="2" charset="0"/>
              </a:rPr>
            </a:br>
            <a:br>
              <a:rPr lang="en-US" sz="1600" dirty="0">
                <a:latin typeface="Montserrat" panose="00000500000000000000" pitchFamily="2" charset="0"/>
              </a:rPr>
            </a:br>
            <a:r>
              <a:rPr lang="en-US" sz="1700" b="1" dirty="0">
                <a:latin typeface="Montserrat" panose="00000500000000000000" pitchFamily="2" charset="0"/>
              </a:rPr>
              <a:t>Unheard of to have US government budget deficit at 6% of GDP amid an historically low jobless rate in a peacetime economy …  May later regret the loss of financial flexibility to giant full-employment deficits</a:t>
            </a:r>
            <a:endParaRPr lang="en-US" sz="1700" b="1" dirty="0">
              <a:latin typeface="+mn-lt"/>
            </a:endParaRPr>
          </a:p>
        </p:txBody>
      </p:sp>
      <p:sp>
        <p:nvSpPr>
          <p:cNvPr id="3" name="Slide Number Placeholder 2">
            <a:extLst>
              <a:ext uri="{FF2B5EF4-FFF2-40B4-BE49-F238E27FC236}">
                <a16:creationId xmlns:a16="http://schemas.microsoft.com/office/drawing/2014/main" id="{F8ACD3B4-921B-495D-AC3D-C8338D29621D}"/>
              </a:ext>
            </a:extLst>
          </p:cNvPr>
          <p:cNvSpPr>
            <a:spLocks noGrp="1"/>
          </p:cNvSpPr>
          <p:nvPr>
            <p:ph type="sldNum" sz="quarter" idx="11"/>
          </p:nvPr>
        </p:nvSpPr>
        <p:spPr/>
        <p:txBody>
          <a:bodyPr/>
          <a:lstStyle/>
          <a:p>
            <a:fld id="{FC150DE4-D193-43A6-8FDA-030E274477F1}" type="slidenum">
              <a:rPr lang="en-US" smtClean="0"/>
              <a:t>9</a:t>
            </a:fld>
            <a:endParaRPr lang="en-US" dirty="0"/>
          </a:p>
        </p:txBody>
      </p:sp>
      <p:sp>
        <p:nvSpPr>
          <p:cNvPr id="19" name="TextBox 18">
            <a:extLst>
              <a:ext uri="{FF2B5EF4-FFF2-40B4-BE49-F238E27FC236}">
                <a16:creationId xmlns:a16="http://schemas.microsoft.com/office/drawing/2014/main" id="{B4A5A725-5576-4201-B305-AA48082C50BC}"/>
              </a:ext>
            </a:extLst>
          </p:cNvPr>
          <p:cNvSpPr txBox="1"/>
          <p:nvPr/>
        </p:nvSpPr>
        <p:spPr>
          <a:xfrm>
            <a:off x="4292083" y="6153618"/>
            <a:ext cx="7385568" cy="307777"/>
          </a:xfrm>
          <a:prstGeom prst="rect">
            <a:avLst/>
          </a:prstGeom>
          <a:noFill/>
        </p:spPr>
        <p:txBody>
          <a:bodyPr wrap="square">
            <a:spAutoFit/>
          </a:bodyPr>
          <a:lstStyle/>
          <a:p>
            <a:r>
              <a:rPr lang="en-US" sz="1400" b="0" i="1" u="none" strike="noStrike" dirty="0">
                <a:solidFill>
                  <a:srgbClr val="000000"/>
                </a:solidFill>
                <a:effectLst/>
                <a:latin typeface="Arial" panose="020B0604020202020204" pitchFamily="34" charset="0"/>
              </a:rPr>
              <a:t>                                                     source: FRED, US Treasury, NBER, The Lonski Group</a:t>
            </a:r>
            <a:endParaRPr lang="en-US" sz="1400" dirty="0"/>
          </a:p>
        </p:txBody>
      </p:sp>
      <p:pic>
        <p:nvPicPr>
          <p:cNvPr id="4" name="Picture 3">
            <a:extLst>
              <a:ext uri="{FF2B5EF4-FFF2-40B4-BE49-F238E27FC236}">
                <a16:creationId xmlns:a16="http://schemas.microsoft.com/office/drawing/2014/main" id="{836A6B2D-889D-3343-66C4-245400E20825}"/>
              </a:ext>
            </a:extLst>
          </p:cNvPr>
          <p:cNvPicPr>
            <a:picLocks noChangeAspect="1"/>
          </p:cNvPicPr>
          <p:nvPr/>
        </p:nvPicPr>
        <p:blipFill>
          <a:blip r:embed="rId2"/>
          <a:stretch>
            <a:fillRect/>
          </a:stretch>
        </p:blipFill>
        <p:spPr>
          <a:xfrm>
            <a:off x="1868129" y="1552953"/>
            <a:ext cx="7954297" cy="4490378"/>
          </a:xfrm>
          <a:prstGeom prst="rect">
            <a:avLst/>
          </a:prstGeom>
        </p:spPr>
      </p:pic>
    </p:spTree>
    <p:extLst>
      <p:ext uri="{BB962C8B-B14F-4D97-AF65-F5344CB8AC3E}">
        <p14:creationId xmlns:p14="http://schemas.microsoft.com/office/powerpoint/2010/main" val="8730555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78</TotalTime>
  <Words>3166</Words>
  <Application>Microsoft Office PowerPoint</Application>
  <PresentationFormat>Widescreen</PresentationFormat>
  <Paragraphs>172</Paragraphs>
  <Slides>56</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56</vt:i4>
      </vt:variant>
    </vt:vector>
  </HeadingPairs>
  <TitlesOfParts>
    <vt:vector size="66" baseType="lpstr">
      <vt:lpstr>Aptos</vt:lpstr>
      <vt:lpstr>Aptos Display</vt:lpstr>
      <vt:lpstr>Arial</vt:lpstr>
      <vt:lpstr>Calibri</vt:lpstr>
      <vt:lpstr>Montserrat</vt:lpstr>
      <vt:lpstr>Montserrat Black</vt:lpstr>
      <vt:lpstr>Montserrat ExtraBold</vt:lpstr>
      <vt:lpstr>Montserrat SemiBold</vt:lpstr>
      <vt:lpstr>Wingdings</vt:lpstr>
      <vt:lpstr>Office Theme</vt:lpstr>
      <vt:lpstr>PowerPoint Presentation</vt:lpstr>
      <vt:lpstr>PowerPoint Presentation</vt:lpstr>
      <vt:lpstr>Jump by US real GDP growth from 2022's 1.9% to 2023's 2.5% owed much to a pronounced recovery by real government spending  Real government spending went from shrinking by -0.9% annually in 2022 to expanding by 4.1% annually in 2023.  Comparable upturns by real government spending were previously associated with recessions.</vt:lpstr>
      <vt:lpstr>Government outlays added at least a percentage point to 2023’s 2.5% rise by real GDP  Government funding and tax breaks explain rapid spending growth of health care and business structures.  2023’s social security payments grew by 12% annually to $1.4 trillion for biggest annual gain since 1981’s 17%. </vt:lpstr>
      <vt:lpstr>Government subsidies and tax breaks spur real business investment in structures  2023’s +4.4% annual rise by real business investment consisted of annual percent changes of +13.2% for structures, -0.3% for equipment, and +4.5% for intellectual property   CHIPS Act and Inflation Reduction Act will preserve rapid growth by business investment in structures</vt:lpstr>
      <vt:lpstr>Government subsidies and protectionism help stoke surge by construction spending on US manufacturing facilities  2023 saw annual increases of 72% for construction spending on manufacturing versus 9% for the remainder of private nonresidential construction spending .   Jan-Feb-2024’s YY construction spending increases were 34% for manufacturing and 7% for the rest of private nonresidential.</vt:lpstr>
      <vt:lpstr>In 2023, public-sector construction spending’s 16% surge more than tripled 5% increase by private sector construction spending … YY increases were 19% and 9%, respectively for Jan-Feb-2024  2023 saw a -6% annual contraction by private residential construction spending and a 22% advance by private nonresidential construction outlays.  Jan-Feb-2024 ‘s YY private construction spending gains were 5% for residential and 14% for non-residential  </vt:lpstr>
      <vt:lpstr>Public-sector construction spending on power soared higher by 61.8% year-over-year during 12-months-ended Feb-2024 to $16.6 billion  Also, during 12-months-ended Feb-2024, total construction outlays on power advanced by 13.6% annually (to $125.5 bill.), as private-sector construction spending on power grew by 8.6% (to $108.9 bill.). </vt:lpstr>
      <vt:lpstr>Massive federal budget deficits lend “strength” to US economy  Unheard of to have US government budget deficit at 6% of GDP amid an historically low jobless rate in a peacetime economy …  May later regret the loss of financial flexibility to giant full-employment deficits</vt:lpstr>
      <vt:lpstr>Since 2007, the 385% surge by US government debt sped past the 40% of household debt and the 102% of business debt  Federal government went from 2007’s 42% to 2023’s 105% of GDP.  Foreigners hold 31% of US government debt and the Federal Reserve holds 17%.</vt:lpstr>
      <vt:lpstr>US government debt soars higher since 2007 as state and local government debt barely grows  Is this because federal outlays to state and local governments have increased?.</vt:lpstr>
      <vt:lpstr>  Systemic leverage (left side) grows as the underlying rate of economic growth slows (right side)  …  2023’s 5.0% debt growth lagged nominal GDP’s 6.3% growth  Leverage may or may not boost production capabilities – borrow to just spend or invest?   Higher leverage lessens financial flexibility and, thereby, reduces upside for economic growth. </vt:lpstr>
      <vt:lpstr>PowerPoint Presentation</vt:lpstr>
      <vt:lpstr>2020-2021’s simultaneous lift-offs by money supply and federal deficit stoked worst bout of price inflation since early 1980s  Fiscal stimulus offsets drag of contraction by yearly percent change of money supply M2.   M2's yy % change peaked at Feb-2021's record +26.8%, bottomed at Apr-2023's -4.5%. Now at Feb-2024's -1.7%.</vt:lpstr>
      <vt:lpstr>Ratio of M2 to GDP approaches pre-COVID reading …  but recent price ascents by equities, residential real estate, corporate credit, and Bitcoin hint of abundant liquidity</vt:lpstr>
      <vt:lpstr> Inverted yield curve has persisted for 16 straight months and still no convincing sign of an impending recession   Previous recessions slashed benchmark interest rates.  Fed rate cuts offer no guarantee that a recession will be avoided.</vt:lpstr>
      <vt:lpstr> Much lower government bond yields of other advanced economies help to limit upside for US Treasury bond yields … What can foreign economies shoulder in terms of higher interest rates?  10-year Treasury yield well above 5% might wreak havoc with rest of world, especially emerging market countries saddled with US$-denominated debt.  Recent 10-year government bond yields: 4.40% for US, 2.44% for Germany, 0.79% for Japan, and 4.09% for UK.</vt:lpstr>
      <vt:lpstr>Core PCE price index inflation averaged 2.2% for mid-1990s soft landing  Core PCE price index inflation was less than 2% during 2009-2019 despite long stay by negative real fed funds rate  … but extremes make for a big difference …    the -4.5% average for real fed funds rate of the 12-months-ended June 2022 helps to explain the fastest inflation since the early 1980s  … Fed was too easy for too long.</vt:lpstr>
      <vt:lpstr> Wage growth not much faster than 3% is key to getting core PCE price index inflation down to 2% … Core PCE price inflation slowed from Feb-2022’s 5.6% cycle peak to March’s 2.8% … Fed’s favorite inflation metric  March 2024’s 4.1% yearly increase by the average hourly wage topped its 3.0% average of 2017-2019, or when the annual rate of core PCE price inflation averaged 1.7%.  </vt:lpstr>
      <vt:lpstr>PowerPoint Presentation</vt:lpstr>
      <vt:lpstr>Jobs growth has yet to slow to a pace that in the past immediately preceded the arrival of a recession  Prior three-month increases of less than 0.20% preceded recessions.  Payrolls grew by 0.53% from December 2023 to March 2024.  Average rise of fewer than 125,000 new jobs per month over a 3-month span would warn of recession.</vt:lpstr>
      <vt:lpstr>A rise by unemployment rate from March’s 3.8% to 4.5% would put the US economy in a recession  A Fed rate cut may not occur until the jobless rate tops 4.1%.  Unemployment rate tends to bottom prior to recession’s  arrival.  </vt:lpstr>
      <vt:lpstr>Something is wrong given how a now historically low unemployment rate (right side) is joined by a still historically low reading on consumer sentiment (left side)  Prior to COVID, a less-than-4% jobless was associated with a consumer sentiment index of 100 versus recent nearly 80 points. </vt:lpstr>
      <vt:lpstr>2024’s first quarter reveals a -0.3% year-over-year drop by the number of full-time employees … Is the job market healthy?  Recessions were associated with 6 of the 7 declines by the yearly change of full-time employees to -0.3%  </vt:lpstr>
      <vt:lpstr>Today’s older workforce reduces inflation risk … Percent of employment younger than 35-years (left side) remains at 35% and inflation recedes … But Biden’s socialism or Trump’s populism could revive inflation </vt:lpstr>
      <vt:lpstr>Number of unemployed individuals bottoms as number of job openings drop  Fed rate cuts require fewer job openings and higher unemployment</vt:lpstr>
      <vt:lpstr>March’s yearly increase for the number of jobs was not evenly distributed  Lack of breadth for jobs creation questions claims of a strong labor market</vt:lpstr>
      <vt:lpstr>The average hourly wage for all private sector employees grew by 4.1% from March 2023 to March 2024’s $34.69</vt:lpstr>
      <vt:lpstr>Regardless of time period, the average annualized growth rate of median family income lags that of total wage &amp; salary income</vt:lpstr>
      <vt:lpstr>45% of college graduates are underemployed 5 years after leaving college  Misguided investment in education?</vt:lpstr>
      <vt:lpstr>Yearlong sum of private-sector wages and salaries never contracted during COVID recession but sank by as much as -5.6% during Great Recession  Recent fiscal and monetary stimulus was excessive.  During 12-months-ended Feb-2024, wage and salary income’s annual increases were 6.0% for private-sector employees and 7.3% for government employees.</vt:lpstr>
      <vt:lpstr>PowerPoint Presentation</vt:lpstr>
      <vt:lpstr>If wage and salary income slows, so will consumer spending  Annual growth rates of 12-months-ended Feb-2024 were 6.2% for wage &amp; salary income and 5.5% for nominal consumer spending  </vt:lpstr>
      <vt:lpstr>Despite plunge by the personal savings rate, Q4-2023's household cash still approximated 82.7% of after-tax personal income, or above Q4-2019's 77.5%  Fourth-quarter 2023’s $17 trillion of household cash included $4 trillion of currency &amp; checkable deposits, $9.4 trillion of time &amp; savings deposits, and $3.6 trillion of money market funds.</vt:lpstr>
      <vt:lpstr>Existing home sales suffer most from elevated mortgage yields (left side)  … Feb-24’s existing home sales were down -2% YY, while new home sales were up 6% YY  Feb-2024’s unit sales of new and existing homes were -16% under 2017-2019 average.   Recent 6.82% 30-year mortgage yield was far above 4.16% average of 2017-2019.  Recent 4.40% 10-year Treasury yield was much greater than 2.46% average of 2017-2019.   </vt:lpstr>
      <vt:lpstr> Single-family housing starts show surprising resilience in the face of higher mortgage yields  Jan-Feb 2024 showed yearly changes of 4% for all housing starts that included a 29% surge by single-family starts and a -33% plunge by multi-family starts.</vt:lpstr>
      <vt:lpstr>Unit sales of new cars &amp; light trucks for 12-months-ended Mar-2024 were up by 11.1% annually … but Q1-2024’s unit sales shrank by -7.7% annualized from Q4-2023 and rose by only 2.5% year-on-year</vt:lpstr>
      <vt:lpstr>Over a 12-month span, real consumer spending fared much better during COVID recession compared to Great Recession  During year-ended February 2024, real consumer spending’s annual growth rates were for 3.7% for durables, 1.0% for nondurable goods, and 2.3% for services.   </vt:lpstr>
      <vt:lpstr>Jan-Feb 2024's Year-on-year Sales Growth Led by Non-stores (Online Sales) (10.0%), Restaurants (6.3%), and Drug Stores (5.7%): see column 2</vt:lpstr>
      <vt:lpstr>PowerPoint Presentation</vt:lpstr>
      <vt:lpstr>March 2024's CPI was 14.8% above what was predicted by the CPI’s trend line of 2009-2019  March 2024’s CPI grew by 4.9% annualized, on average, versus January 2020’s pre-COVID reading.  During four-years-ended January 2020, CPI rose at an average annualized pace of 2.2%.</vt:lpstr>
      <vt:lpstr>Average annualized growth rate for real median family income sank from the +3.1% of 4-years-ended 2019 to the -1.0% of the 4-years-ended 2023</vt:lpstr>
      <vt:lpstr>March 2024's CPI electric &amp; gas utility price index (energy services) was 28% above what's predicted by 2009-2019's trend line   March’s energy services price index was up by 3.1% year-to-year.  Four 4-year average annualized growth rate for the CPI’s energy services price index soared up from the 1.3% of the span-ended Mar-2020 to the 7.3% of the span-ended Mar-2024   </vt:lpstr>
      <vt:lpstr>March 2024's CPI electric utility price index topped 2009-2019’s trend line by 24% and was up by 5.0% from a year ago  Electricity price index’s 4-year-average-annualized growth rate accelerated from 0.9% of span-ended Mar-2020 to 7.0% of span-ended Mar-2024.</vt:lpstr>
      <vt:lpstr>March 2024's CPI piped natural gas price index grew by 8.2% annualized, on average, since March 2020 … Down -3.2% yy in Mar-2024  By contrast, piped natural gas price index rose by slower 2.6% annualized during 4-years-ended March 2020.</vt:lpstr>
      <vt:lpstr>PowerPoint Presentation</vt:lpstr>
      <vt:lpstr>Performance of S&amp;P 500 and Its major corporate groups: actual for 2022 and 2023 and consensus expectations for 2024</vt:lpstr>
      <vt:lpstr>Recent historically low S&amp;P dividend yield of 1.39% reflects a richly priced US equity market  S&amp;P 500’s low dividend yield warns of above-average downside risk for US equity market … Sample starts in Jan-1994.</vt:lpstr>
      <vt:lpstr>US equity market is now overpriced relative to GDP (left axis) given the recent long-term Baa corporate bond yield of 5.7% (right axis)   Equities have priced in the continuation of economic growth and a much lower Baa corporate bond yield</vt:lpstr>
      <vt:lpstr>High price-to-earnings ratio (left side) reflects expectations of lower Baa corporate bond yield (right side)  Despite a climb by Baa corporate bond yield from year-end 2019’s 3.12% to recent 5.65%, the 11.1% average annual advance by market value of common stock outran the 5.6% average annual rise by core pretax profits.</vt:lpstr>
      <vt:lpstr>Recent historically thin high yield bond spread of 334 basis points (right side) is likely to be wider a year from now, which warns of a higher junk bond yield (left side)  Long-term median for high-yield bond spread is 454 basis points.</vt:lpstr>
      <vt:lpstr>Recent Baa corporate bond yield spread of 134 bp is well under long-term median of 170 bp (right side)  …  Very thin Baa spreads tend to last longer than very thin high yield bond spreads  Recent long-term Baa corporate bond yield of 5.88% is under Nov-2023 average of 6.29% (left side).</vt:lpstr>
      <vt:lpstr>Housing is overpriced relative to after-tax personal income   Home price inflation impedes the lowering of core consumer price inflation.  </vt:lpstr>
      <vt:lpstr> Latest 3.17:1 ratio of Case Shiller home price index to median family income exceeds 2017-2019’s 2.61:1 average and is closer to 3.37:1 average of 2005-2007   Unlike 2004-2006, first-time homebuyers do not have access to a plentiful supply of subprime mortgages  </vt:lpstr>
      <vt:lpstr>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Lonski</dc:creator>
  <cp:lastModifiedBy>John Lonski</cp:lastModifiedBy>
  <cp:revision>2</cp:revision>
  <dcterms:created xsi:type="dcterms:W3CDTF">2024-04-10T13:37:30Z</dcterms:created>
  <dcterms:modified xsi:type="dcterms:W3CDTF">2024-04-19T00:48:17Z</dcterms:modified>
</cp:coreProperties>
</file>