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72" r:id="rId3"/>
    <p:sldId id="266" r:id="rId4"/>
    <p:sldId id="270" r:id="rId5"/>
    <p:sldId id="265" r:id="rId6"/>
    <p:sldId id="268" r:id="rId7"/>
    <p:sldId id="267" r:id="rId8"/>
    <p:sldId id="274" r:id="rId9"/>
    <p:sldId id="275" r:id="rId10"/>
    <p:sldId id="289" r:id="rId11"/>
    <p:sldId id="290" r:id="rId12"/>
    <p:sldId id="282" r:id="rId13"/>
    <p:sldId id="291" r:id="rId14"/>
    <p:sldId id="292" r:id="rId15"/>
    <p:sldId id="278" r:id="rId16"/>
    <p:sldId id="276" r:id="rId17"/>
    <p:sldId id="273" r:id="rId18"/>
    <p:sldId id="293" r:id="rId19"/>
    <p:sldId id="279" r:id="rId20"/>
    <p:sldId id="294" r:id="rId21"/>
    <p:sldId id="281"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34"/>
    <p:restoredTop sz="96406"/>
  </p:normalViewPr>
  <p:slideViewPr>
    <p:cSldViewPr snapToGrid="0">
      <p:cViewPr varScale="1">
        <p:scale>
          <a:sx n="155" d="100"/>
          <a:sy n="155" d="100"/>
        </p:scale>
        <p:origin x="224" y="32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802BB-4621-9843-8F7A-2C0061058F61}" type="datetimeFigureOut">
              <a:rPr lang="en-US" smtClean="0"/>
              <a:t>4/4/24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29C25-395A-B343-B43D-7AC5DFCE64E1}" type="slidenum">
              <a:rPr lang="en-US" smtClean="0"/>
              <a:t>‹#›</a:t>
            </a:fld>
            <a:endParaRPr lang="en-US"/>
          </a:p>
        </p:txBody>
      </p:sp>
    </p:spTree>
    <p:extLst>
      <p:ext uri="{BB962C8B-B14F-4D97-AF65-F5344CB8AC3E}">
        <p14:creationId xmlns:p14="http://schemas.microsoft.com/office/powerpoint/2010/main" val="160053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FAC8ED-3F77-5C4B-9AA5-B7B9699451F1}" type="slidenum">
              <a:rPr lang="en-US" smtClean="0"/>
              <a:t>3</a:t>
            </a:fld>
            <a:endParaRPr lang="en-US"/>
          </a:p>
        </p:txBody>
      </p:sp>
    </p:spTree>
    <p:extLst>
      <p:ext uri="{BB962C8B-B14F-4D97-AF65-F5344CB8AC3E}">
        <p14:creationId xmlns:p14="http://schemas.microsoft.com/office/powerpoint/2010/main" val="120127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9019-F1DC-7048-A483-93BC51F271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0AF5D3-325D-5A4F-EF3D-63104DDAC3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84CF64-14DB-3483-F1CF-A654C742C499}"/>
              </a:ext>
            </a:extLst>
          </p:cNvPr>
          <p:cNvSpPr>
            <a:spLocks noGrp="1"/>
          </p:cNvSpPr>
          <p:nvPr>
            <p:ph type="dt" sz="half" idx="10"/>
          </p:nvPr>
        </p:nvSpPr>
        <p:spPr/>
        <p:txBody>
          <a:bodyPr/>
          <a:lstStyle/>
          <a:p>
            <a:fld id="{B903B96B-B704-AE45-8AAF-C7FC881E2D31}" type="datetimeFigureOut">
              <a:rPr lang="en-US" smtClean="0"/>
              <a:t>4/4/24</a:t>
            </a:fld>
            <a:endParaRPr lang="en-US"/>
          </a:p>
        </p:txBody>
      </p:sp>
      <p:sp>
        <p:nvSpPr>
          <p:cNvPr id="5" name="Footer Placeholder 4">
            <a:extLst>
              <a:ext uri="{FF2B5EF4-FFF2-40B4-BE49-F238E27FC236}">
                <a16:creationId xmlns:a16="http://schemas.microsoft.com/office/drawing/2014/main" id="{22AEA8E1-3537-8B61-A639-89964A110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EEEB7-5492-4236-E422-FE2BB347F2D0}"/>
              </a:ext>
            </a:extLst>
          </p:cNvPr>
          <p:cNvSpPr>
            <a:spLocks noGrp="1"/>
          </p:cNvSpPr>
          <p:nvPr>
            <p:ph type="sldNum" sz="quarter" idx="12"/>
          </p:nvPr>
        </p:nvSpPr>
        <p:spPr/>
        <p:txBody>
          <a:bodyPr/>
          <a:lstStyle/>
          <a:p>
            <a:fld id="{CFA1BEAB-9E38-CB45-8EFF-24D792B24824}" type="slidenum">
              <a:rPr lang="en-US" smtClean="0"/>
              <a:t>‹#›</a:t>
            </a:fld>
            <a:endParaRPr lang="en-US"/>
          </a:p>
        </p:txBody>
      </p:sp>
    </p:spTree>
    <p:extLst>
      <p:ext uri="{BB962C8B-B14F-4D97-AF65-F5344CB8AC3E}">
        <p14:creationId xmlns:p14="http://schemas.microsoft.com/office/powerpoint/2010/main" val="71203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0219-0535-5926-8CEA-92C30D1112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08541F-098E-FCA8-66A4-4ED253191F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AE259D-6098-9EC4-54E9-F255C8540751}"/>
              </a:ext>
            </a:extLst>
          </p:cNvPr>
          <p:cNvSpPr>
            <a:spLocks noGrp="1"/>
          </p:cNvSpPr>
          <p:nvPr>
            <p:ph type="dt" sz="half" idx="10"/>
          </p:nvPr>
        </p:nvSpPr>
        <p:spPr/>
        <p:txBody>
          <a:bodyPr/>
          <a:lstStyle/>
          <a:p>
            <a:fld id="{B903B96B-B704-AE45-8AAF-C7FC881E2D31}" type="datetimeFigureOut">
              <a:rPr lang="en-US" smtClean="0"/>
              <a:t>4/4/24</a:t>
            </a:fld>
            <a:endParaRPr lang="en-US"/>
          </a:p>
        </p:txBody>
      </p:sp>
      <p:sp>
        <p:nvSpPr>
          <p:cNvPr id="5" name="Footer Placeholder 4">
            <a:extLst>
              <a:ext uri="{FF2B5EF4-FFF2-40B4-BE49-F238E27FC236}">
                <a16:creationId xmlns:a16="http://schemas.microsoft.com/office/drawing/2014/main" id="{6F39D21D-FD8C-6C43-32AF-64F8B1CDF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C6412-3EC1-C4B6-FD1E-604FD822CF11}"/>
              </a:ext>
            </a:extLst>
          </p:cNvPr>
          <p:cNvSpPr>
            <a:spLocks noGrp="1"/>
          </p:cNvSpPr>
          <p:nvPr>
            <p:ph type="sldNum" sz="quarter" idx="12"/>
          </p:nvPr>
        </p:nvSpPr>
        <p:spPr/>
        <p:txBody>
          <a:bodyPr/>
          <a:lstStyle/>
          <a:p>
            <a:fld id="{CFA1BEAB-9E38-CB45-8EFF-24D792B24824}" type="slidenum">
              <a:rPr lang="en-US" smtClean="0"/>
              <a:t>‹#›</a:t>
            </a:fld>
            <a:endParaRPr lang="en-US"/>
          </a:p>
        </p:txBody>
      </p:sp>
    </p:spTree>
    <p:extLst>
      <p:ext uri="{BB962C8B-B14F-4D97-AF65-F5344CB8AC3E}">
        <p14:creationId xmlns:p14="http://schemas.microsoft.com/office/powerpoint/2010/main" val="133032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914E8-A318-B149-7877-422FA52545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9AE598-A424-49F9-51D8-C26B7DD164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69840-22F4-C498-D1B3-F74AFCAA943D}"/>
              </a:ext>
            </a:extLst>
          </p:cNvPr>
          <p:cNvSpPr>
            <a:spLocks noGrp="1"/>
          </p:cNvSpPr>
          <p:nvPr>
            <p:ph type="dt" sz="half" idx="10"/>
          </p:nvPr>
        </p:nvSpPr>
        <p:spPr/>
        <p:txBody>
          <a:bodyPr/>
          <a:lstStyle/>
          <a:p>
            <a:fld id="{B903B96B-B704-AE45-8AAF-C7FC881E2D31}" type="datetimeFigureOut">
              <a:rPr lang="en-US" smtClean="0"/>
              <a:t>4/4/24</a:t>
            </a:fld>
            <a:endParaRPr lang="en-US"/>
          </a:p>
        </p:txBody>
      </p:sp>
      <p:sp>
        <p:nvSpPr>
          <p:cNvPr id="5" name="Footer Placeholder 4">
            <a:extLst>
              <a:ext uri="{FF2B5EF4-FFF2-40B4-BE49-F238E27FC236}">
                <a16:creationId xmlns:a16="http://schemas.microsoft.com/office/drawing/2014/main" id="{590A42DE-5D3E-B52D-B55F-DC8FBA3A5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FF21F-EA02-0B6E-EC36-1BA31247AD03}"/>
              </a:ext>
            </a:extLst>
          </p:cNvPr>
          <p:cNvSpPr>
            <a:spLocks noGrp="1"/>
          </p:cNvSpPr>
          <p:nvPr>
            <p:ph type="sldNum" sz="quarter" idx="12"/>
          </p:nvPr>
        </p:nvSpPr>
        <p:spPr/>
        <p:txBody>
          <a:bodyPr/>
          <a:lstStyle/>
          <a:p>
            <a:fld id="{CFA1BEAB-9E38-CB45-8EFF-24D792B24824}" type="slidenum">
              <a:rPr lang="en-US" smtClean="0"/>
              <a:t>‹#›</a:t>
            </a:fld>
            <a:endParaRPr lang="en-US"/>
          </a:p>
        </p:txBody>
      </p:sp>
    </p:spTree>
    <p:extLst>
      <p:ext uri="{BB962C8B-B14F-4D97-AF65-F5344CB8AC3E}">
        <p14:creationId xmlns:p14="http://schemas.microsoft.com/office/powerpoint/2010/main" val="3568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B051-AFB8-53E5-C693-F96F753114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499BA-452C-466A-2AC3-AF6FB5D30B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CEB32-7003-1CF4-6E9A-1A39FABD05C5}"/>
              </a:ext>
            </a:extLst>
          </p:cNvPr>
          <p:cNvSpPr>
            <a:spLocks noGrp="1"/>
          </p:cNvSpPr>
          <p:nvPr>
            <p:ph type="dt" sz="half" idx="10"/>
          </p:nvPr>
        </p:nvSpPr>
        <p:spPr/>
        <p:txBody>
          <a:bodyPr/>
          <a:lstStyle/>
          <a:p>
            <a:fld id="{B903B96B-B704-AE45-8AAF-C7FC881E2D31}" type="datetimeFigureOut">
              <a:rPr lang="en-US" smtClean="0"/>
              <a:t>4/4/24</a:t>
            </a:fld>
            <a:endParaRPr lang="en-US"/>
          </a:p>
        </p:txBody>
      </p:sp>
      <p:sp>
        <p:nvSpPr>
          <p:cNvPr id="5" name="Footer Placeholder 4">
            <a:extLst>
              <a:ext uri="{FF2B5EF4-FFF2-40B4-BE49-F238E27FC236}">
                <a16:creationId xmlns:a16="http://schemas.microsoft.com/office/drawing/2014/main" id="{FEDAB08F-EBED-32C5-B2BF-A5C943882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CD7D0-DD3A-323E-E0EC-32BDF7D09CE6}"/>
              </a:ext>
            </a:extLst>
          </p:cNvPr>
          <p:cNvSpPr>
            <a:spLocks noGrp="1"/>
          </p:cNvSpPr>
          <p:nvPr>
            <p:ph type="sldNum" sz="quarter" idx="12"/>
          </p:nvPr>
        </p:nvSpPr>
        <p:spPr/>
        <p:txBody>
          <a:bodyPr/>
          <a:lstStyle/>
          <a:p>
            <a:fld id="{CFA1BEAB-9E38-CB45-8EFF-24D792B24824}" type="slidenum">
              <a:rPr lang="en-US" smtClean="0"/>
              <a:t>‹#›</a:t>
            </a:fld>
            <a:endParaRPr lang="en-US"/>
          </a:p>
        </p:txBody>
      </p:sp>
    </p:spTree>
    <p:extLst>
      <p:ext uri="{BB962C8B-B14F-4D97-AF65-F5344CB8AC3E}">
        <p14:creationId xmlns:p14="http://schemas.microsoft.com/office/powerpoint/2010/main" val="344637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A2F9-D344-C1B3-DBE5-9E5C1969D8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1520D4-3E52-4DF7-66BE-F33276146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7896D2-5A04-F00E-311C-27686333C841}"/>
              </a:ext>
            </a:extLst>
          </p:cNvPr>
          <p:cNvSpPr>
            <a:spLocks noGrp="1"/>
          </p:cNvSpPr>
          <p:nvPr>
            <p:ph type="dt" sz="half" idx="10"/>
          </p:nvPr>
        </p:nvSpPr>
        <p:spPr/>
        <p:txBody>
          <a:bodyPr/>
          <a:lstStyle/>
          <a:p>
            <a:fld id="{B903B96B-B704-AE45-8AAF-C7FC881E2D31}" type="datetimeFigureOut">
              <a:rPr lang="en-US" smtClean="0"/>
              <a:t>4/4/24</a:t>
            </a:fld>
            <a:endParaRPr lang="en-US"/>
          </a:p>
        </p:txBody>
      </p:sp>
      <p:sp>
        <p:nvSpPr>
          <p:cNvPr id="5" name="Footer Placeholder 4">
            <a:extLst>
              <a:ext uri="{FF2B5EF4-FFF2-40B4-BE49-F238E27FC236}">
                <a16:creationId xmlns:a16="http://schemas.microsoft.com/office/drawing/2014/main" id="{FB1DFC9F-794C-AB7A-D8A0-BF2B44DE6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A711B-4181-F180-DB37-DBF07A370FDB}"/>
              </a:ext>
            </a:extLst>
          </p:cNvPr>
          <p:cNvSpPr>
            <a:spLocks noGrp="1"/>
          </p:cNvSpPr>
          <p:nvPr>
            <p:ph type="sldNum" sz="quarter" idx="12"/>
          </p:nvPr>
        </p:nvSpPr>
        <p:spPr/>
        <p:txBody>
          <a:bodyPr/>
          <a:lstStyle/>
          <a:p>
            <a:fld id="{CFA1BEAB-9E38-CB45-8EFF-24D792B24824}" type="slidenum">
              <a:rPr lang="en-US" smtClean="0"/>
              <a:t>‹#›</a:t>
            </a:fld>
            <a:endParaRPr lang="en-US"/>
          </a:p>
        </p:txBody>
      </p:sp>
    </p:spTree>
    <p:extLst>
      <p:ext uri="{BB962C8B-B14F-4D97-AF65-F5344CB8AC3E}">
        <p14:creationId xmlns:p14="http://schemas.microsoft.com/office/powerpoint/2010/main" val="226541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81C4-19BF-EE89-100D-6D6EC8C602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05EB8-8977-94BB-F433-696C99227F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600421-27C7-C061-7533-752C05B89C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2D38F1-2846-0ADA-BC0A-1BC718B88C70}"/>
              </a:ext>
            </a:extLst>
          </p:cNvPr>
          <p:cNvSpPr>
            <a:spLocks noGrp="1"/>
          </p:cNvSpPr>
          <p:nvPr>
            <p:ph type="dt" sz="half" idx="10"/>
          </p:nvPr>
        </p:nvSpPr>
        <p:spPr/>
        <p:txBody>
          <a:bodyPr/>
          <a:lstStyle/>
          <a:p>
            <a:fld id="{B903B96B-B704-AE45-8AAF-C7FC881E2D31}" type="datetimeFigureOut">
              <a:rPr lang="en-US" smtClean="0"/>
              <a:t>4/4/24</a:t>
            </a:fld>
            <a:endParaRPr lang="en-US"/>
          </a:p>
        </p:txBody>
      </p:sp>
      <p:sp>
        <p:nvSpPr>
          <p:cNvPr id="6" name="Footer Placeholder 5">
            <a:extLst>
              <a:ext uri="{FF2B5EF4-FFF2-40B4-BE49-F238E27FC236}">
                <a16:creationId xmlns:a16="http://schemas.microsoft.com/office/drawing/2014/main" id="{7E508A91-8F36-C187-9213-837608D8A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003D7-ECFE-A156-C8E7-F5227F2700C8}"/>
              </a:ext>
            </a:extLst>
          </p:cNvPr>
          <p:cNvSpPr>
            <a:spLocks noGrp="1"/>
          </p:cNvSpPr>
          <p:nvPr>
            <p:ph type="sldNum" sz="quarter" idx="12"/>
          </p:nvPr>
        </p:nvSpPr>
        <p:spPr/>
        <p:txBody>
          <a:bodyPr/>
          <a:lstStyle/>
          <a:p>
            <a:fld id="{CFA1BEAB-9E38-CB45-8EFF-24D792B24824}" type="slidenum">
              <a:rPr lang="en-US" smtClean="0"/>
              <a:t>‹#›</a:t>
            </a:fld>
            <a:endParaRPr lang="en-US"/>
          </a:p>
        </p:txBody>
      </p:sp>
    </p:spTree>
    <p:extLst>
      <p:ext uri="{BB962C8B-B14F-4D97-AF65-F5344CB8AC3E}">
        <p14:creationId xmlns:p14="http://schemas.microsoft.com/office/powerpoint/2010/main" val="10019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ED62-446C-CAD6-14F4-B9E549E661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A1882D-625D-5EE1-817A-948401EFE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50AB56-49B7-C5D2-13CE-6DFE757762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73D4E8-FB0E-600E-3804-D883052AA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9D081B-19B8-1EBB-32AE-7F5699E22B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CE6BFB-386A-38F6-17CA-F86FF7F31F58}"/>
              </a:ext>
            </a:extLst>
          </p:cNvPr>
          <p:cNvSpPr>
            <a:spLocks noGrp="1"/>
          </p:cNvSpPr>
          <p:nvPr>
            <p:ph type="dt" sz="half" idx="10"/>
          </p:nvPr>
        </p:nvSpPr>
        <p:spPr/>
        <p:txBody>
          <a:bodyPr/>
          <a:lstStyle/>
          <a:p>
            <a:fld id="{B903B96B-B704-AE45-8AAF-C7FC881E2D31}" type="datetimeFigureOut">
              <a:rPr lang="en-US" smtClean="0"/>
              <a:t>4/4/24</a:t>
            </a:fld>
            <a:endParaRPr lang="en-US"/>
          </a:p>
        </p:txBody>
      </p:sp>
      <p:sp>
        <p:nvSpPr>
          <p:cNvPr id="8" name="Footer Placeholder 7">
            <a:extLst>
              <a:ext uri="{FF2B5EF4-FFF2-40B4-BE49-F238E27FC236}">
                <a16:creationId xmlns:a16="http://schemas.microsoft.com/office/drawing/2014/main" id="{587B6914-FAD3-7846-A350-14A919D979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5E2445-3462-25D6-AC37-2BC32F18E585}"/>
              </a:ext>
            </a:extLst>
          </p:cNvPr>
          <p:cNvSpPr>
            <a:spLocks noGrp="1"/>
          </p:cNvSpPr>
          <p:nvPr>
            <p:ph type="sldNum" sz="quarter" idx="12"/>
          </p:nvPr>
        </p:nvSpPr>
        <p:spPr/>
        <p:txBody>
          <a:bodyPr/>
          <a:lstStyle/>
          <a:p>
            <a:fld id="{CFA1BEAB-9E38-CB45-8EFF-24D792B24824}" type="slidenum">
              <a:rPr lang="en-US" smtClean="0"/>
              <a:t>‹#›</a:t>
            </a:fld>
            <a:endParaRPr lang="en-US"/>
          </a:p>
        </p:txBody>
      </p:sp>
    </p:spTree>
    <p:extLst>
      <p:ext uri="{BB962C8B-B14F-4D97-AF65-F5344CB8AC3E}">
        <p14:creationId xmlns:p14="http://schemas.microsoft.com/office/powerpoint/2010/main" val="290245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CCEF-3465-CB0D-5C0D-56C7DE4A3C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EC1A0B-8C02-A4EC-E8B7-00D9C4F728A9}"/>
              </a:ext>
            </a:extLst>
          </p:cNvPr>
          <p:cNvSpPr>
            <a:spLocks noGrp="1"/>
          </p:cNvSpPr>
          <p:nvPr>
            <p:ph type="dt" sz="half" idx="10"/>
          </p:nvPr>
        </p:nvSpPr>
        <p:spPr/>
        <p:txBody>
          <a:bodyPr/>
          <a:lstStyle/>
          <a:p>
            <a:fld id="{B903B96B-B704-AE45-8AAF-C7FC881E2D31}" type="datetimeFigureOut">
              <a:rPr lang="en-US" smtClean="0"/>
              <a:t>4/4/24</a:t>
            </a:fld>
            <a:endParaRPr lang="en-US"/>
          </a:p>
        </p:txBody>
      </p:sp>
      <p:sp>
        <p:nvSpPr>
          <p:cNvPr id="4" name="Footer Placeholder 3">
            <a:extLst>
              <a:ext uri="{FF2B5EF4-FFF2-40B4-BE49-F238E27FC236}">
                <a16:creationId xmlns:a16="http://schemas.microsoft.com/office/drawing/2014/main" id="{AD00AA37-519E-3AB1-CABE-5CF520CCE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372FF3-673E-1BA9-EE81-8248B4D4ADF5}"/>
              </a:ext>
            </a:extLst>
          </p:cNvPr>
          <p:cNvSpPr>
            <a:spLocks noGrp="1"/>
          </p:cNvSpPr>
          <p:nvPr>
            <p:ph type="sldNum" sz="quarter" idx="12"/>
          </p:nvPr>
        </p:nvSpPr>
        <p:spPr/>
        <p:txBody>
          <a:bodyPr/>
          <a:lstStyle/>
          <a:p>
            <a:fld id="{CFA1BEAB-9E38-CB45-8EFF-24D792B24824}" type="slidenum">
              <a:rPr lang="en-US" smtClean="0"/>
              <a:t>‹#›</a:t>
            </a:fld>
            <a:endParaRPr lang="en-US"/>
          </a:p>
        </p:txBody>
      </p:sp>
    </p:spTree>
    <p:extLst>
      <p:ext uri="{BB962C8B-B14F-4D97-AF65-F5344CB8AC3E}">
        <p14:creationId xmlns:p14="http://schemas.microsoft.com/office/powerpoint/2010/main" val="358918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6EA82-C81C-2C04-A157-4472E4C3CEA1}"/>
              </a:ext>
            </a:extLst>
          </p:cNvPr>
          <p:cNvSpPr>
            <a:spLocks noGrp="1"/>
          </p:cNvSpPr>
          <p:nvPr>
            <p:ph type="dt" sz="half" idx="10"/>
          </p:nvPr>
        </p:nvSpPr>
        <p:spPr/>
        <p:txBody>
          <a:bodyPr/>
          <a:lstStyle/>
          <a:p>
            <a:fld id="{B903B96B-B704-AE45-8AAF-C7FC881E2D31}" type="datetimeFigureOut">
              <a:rPr lang="en-US" smtClean="0"/>
              <a:t>4/4/24</a:t>
            </a:fld>
            <a:endParaRPr lang="en-US"/>
          </a:p>
        </p:txBody>
      </p:sp>
      <p:sp>
        <p:nvSpPr>
          <p:cNvPr id="3" name="Footer Placeholder 2">
            <a:extLst>
              <a:ext uri="{FF2B5EF4-FFF2-40B4-BE49-F238E27FC236}">
                <a16:creationId xmlns:a16="http://schemas.microsoft.com/office/drawing/2014/main" id="{F30284E7-140E-EE5E-7503-941AB044D5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327747-379F-58BC-5843-4DA20C0F10AE}"/>
              </a:ext>
            </a:extLst>
          </p:cNvPr>
          <p:cNvSpPr>
            <a:spLocks noGrp="1"/>
          </p:cNvSpPr>
          <p:nvPr>
            <p:ph type="sldNum" sz="quarter" idx="12"/>
          </p:nvPr>
        </p:nvSpPr>
        <p:spPr/>
        <p:txBody>
          <a:bodyPr/>
          <a:lstStyle/>
          <a:p>
            <a:fld id="{CFA1BEAB-9E38-CB45-8EFF-24D792B24824}" type="slidenum">
              <a:rPr lang="en-US" smtClean="0"/>
              <a:t>‹#›</a:t>
            </a:fld>
            <a:endParaRPr lang="en-US"/>
          </a:p>
        </p:txBody>
      </p:sp>
    </p:spTree>
    <p:extLst>
      <p:ext uri="{BB962C8B-B14F-4D97-AF65-F5344CB8AC3E}">
        <p14:creationId xmlns:p14="http://schemas.microsoft.com/office/powerpoint/2010/main" val="49849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40E0-00EB-E2C8-561A-B61E54E6FC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A11D07-BC82-AE19-9111-E8A7E86A8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0CA522-0890-4994-20B6-CA6A156C3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44AF8-1A73-94D1-A059-0EE0708754C6}"/>
              </a:ext>
            </a:extLst>
          </p:cNvPr>
          <p:cNvSpPr>
            <a:spLocks noGrp="1"/>
          </p:cNvSpPr>
          <p:nvPr>
            <p:ph type="dt" sz="half" idx="10"/>
          </p:nvPr>
        </p:nvSpPr>
        <p:spPr/>
        <p:txBody>
          <a:bodyPr/>
          <a:lstStyle/>
          <a:p>
            <a:fld id="{B903B96B-B704-AE45-8AAF-C7FC881E2D31}" type="datetimeFigureOut">
              <a:rPr lang="en-US" smtClean="0"/>
              <a:t>4/4/24</a:t>
            </a:fld>
            <a:endParaRPr lang="en-US"/>
          </a:p>
        </p:txBody>
      </p:sp>
      <p:sp>
        <p:nvSpPr>
          <p:cNvPr id="6" name="Footer Placeholder 5">
            <a:extLst>
              <a:ext uri="{FF2B5EF4-FFF2-40B4-BE49-F238E27FC236}">
                <a16:creationId xmlns:a16="http://schemas.microsoft.com/office/drawing/2014/main" id="{B165C362-A3AA-7DB9-ECC6-58FBA917A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708A5-2368-E131-6210-C6EAD18B0BA4}"/>
              </a:ext>
            </a:extLst>
          </p:cNvPr>
          <p:cNvSpPr>
            <a:spLocks noGrp="1"/>
          </p:cNvSpPr>
          <p:nvPr>
            <p:ph type="sldNum" sz="quarter" idx="12"/>
          </p:nvPr>
        </p:nvSpPr>
        <p:spPr/>
        <p:txBody>
          <a:bodyPr/>
          <a:lstStyle/>
          <a:p>
            <a:fld id="{CFA1BEAB-9E38-CB45-8EFF-24D792B24824}" type="slidenum">
              <a:rPr lang="en-US" smtClean="0"/>
              <a:t>‹#›</a:t>
            </a:fld>
            <a:endParaRPr lang="en-US"/>
          </a:p>
        </p:txBody>
      </p:sp>
    </p:spTree>
    <p:extLst>
      <p:ext uri="{BB962C8B-B14F-4D97-AF65-F5344CB8AC3E}">
        <p14:creationId xmlns:p14="http://schemas.microsoft.com/office/powerpoint/2010/main" val="383924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4741-67AC-E15B-B3E6-AFA90DA5A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7DC81D-9040-A3EC-E239-CAC7D4914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F5D1BC-63F9-6A38-A7A4-B21503E76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087A1-2C37-A7A5-5E3D-393504BB9408}"/>
              </a:ext>
            </a:extLst>
          </p:cNvPr>
          <p:cNvSpPr>
            <a:spLocks noGrp="1"/>
          </p:cNvSpPr>
          <p:nvPr>
            <p:ph type="dt" sz="half" idx="10"/>
          </p:nvPr>
        </p:nvSpPr>
        <p:spPr/>
        <p:txBody>
          <a:bodyPr/>
          <a:lstStyle/>
          <a:p>
            <a:fld id="{B903B96B-B704-AE45-8AAF-C7FC881E2D31}" type="datetimeFigureOut">
              <a:rPr lang="en-US" smtClean="0"/>
              <a:t>4/4/24</a:t>
            </a:fld>
            <a:endParaRPr lang="en-US"/>
          </a:p>
        </p:txBody>
      </p:sp>
      <p:sp>
        <p:nvSpPr>
          <p:cNvPr id="6" name="Footer Placeholder 5">
            <a:extLst>
              <a:ext uri="{FF2B5EF4-FFF2-40B4-BE49-F238E27FC236}">
                <a16:creationId xmlns:a16="http://schemas.microsoft.com/office/drawing/2014/main" id="{78D510A3-79AF-4A91-CA90-1113D8342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A4E05-4746-386B-7003-A16CA3CB25A3}"/>
              </a:ext>
            </a:extLst>
          </p:cNvPr>
          <p:cNvSpPr>
            <a:spLocks noGrp="1"/>
          </p:cNvSpPr>
          <p:nvPr>
            <p:ph type="sldNum" sz="quarter" idx="12"/>
          </p:nvPr>
        </p:nvSpPr>
        <p:spPr/>
        <p:txBody>
          <a:bodyPr/>
          <a:lstStyle/>
          <a:p>
            <a:fld id="{CFA1BEAB-9E38-CB45-8EFF-24D792B24824}" type="slidenum">
              <a:rPr lang="en-US" smtClean="0"/>
              <a:t>‹#›</a:t>
            </a:fld>
            <a:endParaRPr lang="en-US"/>
          </a:p>
        </p:txBody>
      </p:sp>
    </p:spTree>
    <p:extLst>
      <p:ext uri="{BB962C8B-B14F-4D97-AF65-F5344CB8AC3E}">
        <p14:creationId xmlns:p14="http://schemas.microsoft.com/office/powerpoint/2010/main" val="210561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57991-E666-DF38-E16D-E88061C35A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3AADB3-9704-A9A7-4AE3-5C49C39463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6F5D4-3C0B-CAA4-A663-D6F2CEB0B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3B96B-B704-AE45-8AAF-C7FC881E2D31}" type="datetimeFigureOut">
              <a:rPr lang="en-US" smtClean="0"/>
              <a:t>4/4/24</a:t>
            </a:fld>
            <a:endParaRPr lang="en-US"/>
          </a:p>
        </p:txBody>
      </p:sp>
      <p:sp>
        <p:nvSpPr>
          <p:cNvPr id="5" name="Footer Placeholder 4">
            <a:extLst>
              <a:ext uri="{FF2B5EF4-FFF2-40B4-BE49-F238E27FC236}">
                <a16:creationId xmlns:a16="http://schemas.microsoft.com/office/drawing/2014/main" id="{FE034DA8-3375-96B3-B0AA-5F2C1D084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4272C3-B17E-572D-80C1-76C5C32C9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1BEAB-9E38-CB45-8EFF-24D792B24824}" type="slidenum">
              <a:rPr lang="en-US" smtClean="0"/>
              <a:t>‹#›</a:t>
            </a:fld>
            <a:endParaRPr lang="en-US"/>
          </a:p>
        </p:txBody>
      </p:sp>
    </p:spTree>
    <p:extLst>
      <p:ext uri="{BB962C8B-B14F-4D97-AF65-F5344CB8AC3E}">
        <p14:creationId xmlns:p14="http://schemas.microsoft.com/office/powerpoint/2010/main" val="4272585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nrique@bacalaoconsultingservic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7219894-EAA8-D9F3-7EE0-9F27F9953E0C}"/>
              </a:ext>
            </a:extLst>
          </p:cNvPr>
          <p:cNvSpPr>
            <a:spLocks noGrp="1"/>
          </p:cNvSpPr>
          <p:nvPr>
            <p:ph type="title"/>
          </p:nvPr>
        </p:nvSpPr>
        <p:spPr>
          <a:xfrm>
            <a:off x="838200" y="919602"/>
            <a:ext cx="10515600" cy="1609589"/>
          </a:xfrm>
          <a:solidFill>
            <a:schemeClr val="accent4">
              <a:lumMod val="20000"/>
              <a:lumOff val="80000"/>
            </a:schemeClr>
          </a:solidFill>
          <a:ln w="15875">
            <a:solidFill>
              <a:schemeClr val="tx1"/>
            </a:solidFill>
          </a:ln>
        </p:spPr>
        <p:txBody>
          <a:bodyPr>
            <a:normAutofit/>
          </a:bodyPr>
          <a:lstStyle/>
          <a:p>
            <a:pPr algn="ctr"/>
            <a:r>
              <a:rPr lang="en-US" sz="3200" b="1" dirty="0"/>
              <a:t>Evolving Trends in Capital Structures and the </a:t>
            </a:r>
            <a:br>
              <a:rPr lang="en-US" sz="3200" b="1" dirty="0"/>
            </a:br>
            <a:r>
              <a:rPr lang="en-US" sz="3200" b="1" dirty="0"/>
              <a:t>Weighted Average Cost of Capital (WACC)</a:t>
            </a:r>
          </a:p>
        </p:txBody>
      </p:sp>
      <p:sp>
        <p:nvSpPr>
          <p:cNvPr id="10" name="Content Placeholder 9">
            <a:extLst>
              <a:ext uri="{FF2B5EF4-FFF2-40B4-BE49-F238E27FC236}">
                <a16:creationId xmlns:a16="http://schemas.microsoft.com/office/drawing/2014/main" id="{CBF059E7-74FA-23AA-A231-0EA0751AF2D0}"/>
              </a:ext>
            </a:extLst>
          </p:cNvPr>
          <p:cNvSpPr>
            <a:spLocks noGrp="1"/>
          </p:cNvSpPr>
          <p:nvPr>
            <p:ph sz="half" idx="1"/>
          </p:nvPr>
        </p:nvSpPr>
        <p:spPr>
          <a:xfrm>
            <a:off x="838200" y="3278221"/>
            <a:ext cx="4443919" cy="2660177"/>
          </a:xfrm>
          <a:noFill/>
          <a:ln w="19050">
            <a:solidFill>
              <a:schemeClr val="tx1"/>
            </a:solidFill>
          </a:ln>
        </p:spPr>
        <p:txBody>
          <a:bodyPr>
            <a:normAutofit/>
          </a:bodyPr>
          <a:lstStyle/>
          <a:p>
            <a:pPr marL="0" indent="0" algn="ctr">
              <a:buNone/>
            </a:pPr>
            <a:endParaRPr lang="en-US" sz="200" b="1" dirty="0"/>
          </a:p>
          <a:p>
            <a:pPr marL="0" indent="0" algn="ctr">
              <a:buNone/>
            </a:pPr>
            <a:r>
              <a:rPr lang="en-US" sz="2600" dirty="0"/>
              <a:t>Society of Utility and Regulatory Financial Analysts</a:t>
            </a:r>
          </a:p>
          <a:p>
            <a:pPr marL="0" indent="0" algn="ctr">
              <a:buNone/>
            </a:pPr>
            <a:r>
              <a:rPr lang="en-US" sz="2600" b="1" dirty="0"/>
              <a:t>SURFA</a:t>
            </a:r>
          </a:p>
          <a:p>
            <a:pPr marL="0" indent="0" algn="ctr">
              <a:buNone/>
            </a:pPr>
            <a:endParaRPr lang="en-US" sz="600" dirty="0">
              <a:latin typeface="Wingdings" pitchFamily="2" charset="2"/>
            </a:endParaRPr>
          </a:p>
          <a:p>
            <a:pPr marL="0" indent="0" algn="ctr">
              <a:buNone/>
            </a:pPr>
            <a:r>
              <a:rPr lang="en-US" sz="2400" dirty="0"/>
              <a:t>55</a:t>
            </a:r>
            <a:r>
              <a:rPr lang="en-US" sz="2400" baseline="30000" dirty="0"/>
              <a:t>th</a:t>
            </a:r>
            <a:r>
              <a:rPr lang="en-US" sz="2400" dirty="0"/>
              <a:t> Financial Forum</a:t>
            </a:r>
          </a:p>
          <a:p>
            <a:pPr marL="0" indent="0" algn="ctr">
              <a:buNone/>
            </a:pPr>
            <a:r>
              <a:rPr lang="en-US" sz="2000" dirty="0"/>
              <a:t>Richmond, Virginia</a:t>
            </a:r>
          </a:p>
          <a:p>
            <a:pPr marL="0" indent="0">
              <a:buNone/>
            </a:pPr>
            <a:endParaRPr lang="en-US" dirty="0"/>
          </a:p>
        </p:txBody>
      </p:sp>
      <p:sp>
        <p:nvSpPr>
          <p:cNvPr id="11" name="Content Placeholder 10">
            <a:extLst>
              <a:ext uri="{FF2B5EF4-FFF2-40B4-BE49-F238E27FC236}">
                <a16:creationId xmlns:a16="http://schemas.microsoft.com/office/drawing/2014/main" id="{D8767948-7FA4-6AC3-CD3F-53B44FB8E6E8}"/>
              </a:ext>
            </a:extLst>
          </p:cNvPr>
          <p:cNvSpPr>
            <a:spLocks noGrp="1"/>
          </p:cNvSpPr>
          <p:nvPr>
            <p:ph sz="half" idx="2"/>
          </p:nvPr>
        </p:nvSpPr>
        <p:spPr>
          <a:xfrm>
            <a:off x="6172200" y="3375572"/>
            <a:ext cx="5181600" cy="2660178"/>
          </a:xfrm>
        </p:spPr>
        <p:txBody>
          <a:bodyPr>
            <a:normAutofit/>
          </a:bodyPr>
          <a:lstStyle/>
          <a:p>
            <a:pPr marL="0" indent="0" algn="ctr">
              <a:buNone/>
            </a:pPr>
            <a:r>
              <a:rPr lang="en-US" sz="2600" dirty="0"/>
              <a:t>Discussion Panel Presentation by Enrique Bacalao</a:t>
            </a:r>
          </a:p>
          <a:p>
            <a:pPr marL="457200" lvl="1" indent="0">
              <a:buNone/>
            </a:pPr>
            <a:endParaRPr lang="en-US" sz="200" dirty="0"/>
          </a:p>
          <a:p>
            <a:pPr marL="0" indent="0" algn="ctr">
              <a:buNone/>
            </a:pPr>
            <a:r>
              <a:rPr lang="en-US" sz="2600" b="1" dirty="0"/>
              <a:t>Bacalao Consulting Services, LLC</a:t>
            </a:r>
          </a:p>
          <a:p>
            <a:pPr marL="0" indent="0" algn="ctr">
              <a:buNone/>
            </a:pPr>
            <a:r>
              <a:rPr lang="en-US" sz="2400" dirty="0"/>
              <a:t>Sun Prairie, Wisconsin</a:t>
            </a:r>
          </a:p>
          <a:p>
            <a:pPr marL="0" indent="0" algn="ctr">
              <a:buNone/>
            </a:pPr>
            <a:endParaRPr lang="en-US" sz="600" dirty="0"/>
          </a:p>
          <a:p>
            <a:pPr marL="0" indent="0" algn="ctr">
              <a:buNone/>
            </a:pPr>
            <a:r>
              <a:rPr lang="en-US" sz="2000" dirty="0"/>
              <a:t>April 11, 2024</a:t>
            </a:r>
          </a:p>
        </p:txBody>
      </p:sp>
      <p:sp>
        <p:nvSpPr>
          <p:cNvPr id="23" name="Rectangle 22">
            <a:extLst>
              <a:ext uri="{FF2B5EF4-FFF2-40B4-BE49-F238E27FC236}">
                <a16:creationId xmlns:a16="http://schemas.microsoft.com/office/drawing/2014/main" id="{F56B72A6-CA89-9726-0BF9-C6ABC7CE79D9}"/>
              </a:ext>
            </a:extLst>
          </p:cNvPr>
          <p:cNvSpPr/>
          <p:nvPr/>
        </p:nvSpPr>
        <p:spPr>
          <a:xfrm>
            <a:off x="838200" y="3278221"/>
            <a:ext cx="4443919" cy="1532445"/>
          </a:xfrm>
          <a:prstGeom prst="rect">
            <a:avLst/>
          </a:prstGeom>
          <a:solidFill>
            <a:schemeClr val="accent4">
              <a:lumMod val="40000"/>
              <a:lumOff val="60000"/>
              <a:alpha val="3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460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Optimizing the Capital Structure</a:t>
            </a:r>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10</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graphicFrame>
        <p:nvGraphicFramePr>
          <p:cNvPr id="9" name="Object 8">
            <a:extLst>
              <a:ext uri="{FF2B5EF4-FFF2-40B4-BE49-F238E27FC236}">
                <a16:creationId xmlns:a16="http://schemas.microsoft.com/office/drawing/2014/main" id="{179523C8-A2A0-D13F-00CB-B792D630D7FA}"/>
              </a:ext>
            </a:extLst>
          </p:cNvPr>
          <p:cNvGraphicFramePr>
            <a:graphicFrameLocks noChangeAspect="1"/>
          </p:cNvGraphicFramePr>
          <p:nvPr/>
        </p:nvGraphicFramePr>
        <p:xfrm>
          <a:off x="1835150" y="1313840"/>
          <a:ext cx="8521700" cy="4711700"/>
        </p:xfrm>
        <a:graphic>
          <a:graphicData uri="http://schemas.openxmlformats.org/presentationml/2006/ole">
            <mc:AlternateContent xmlns:mc="http://schemas.openxmlformats.org/markup-compatibility/2006">
              <mc:Choice xmlns:v="urn:schemas-microsoft-com:vml" Requires="v">
                <p:oleObj name="Worksheet" r:id="rId3" imgW="8521700" imgH="4711700" progId="Excel.Sheet.12">
                  <p:embed/>
                </p:oleObj>
              </mc:Choice>
              <mc:Fallback>
                <p:oleObj name="Worksheet" r:id="rId3" imgW="8521700" imgH="4711700" progId="Excel.Sheet.12">
                  <p:embed/>
                  <p:pic>
                    <p:nvPicPr>
                      <p:cNvPr id="9" name="Object 8">
                        <a:extLst>
                          <a:ext uri="{FF2B5EF4-FFF2-40B4-BE49-F238E27FC236}">
                            <a16:creationId xmlns:a16="http://schemas.microsoft.com/office/drawing/2014/main" id="{179523C8-A2A0-D13F-00CB-B792D630D7FA}"/>
                          </a:ext>
                        </a:extLst>
                      </p:cNvPr>
                      <p:cNvPicPr/>
                      <p:nvPr/>
                    </p:nvPicPr>
                    <p:blipFill>
                      <a:blip r:embed="rId4"/>
                      <a:stretch>
                        <a:fillRect/>
                      </a:stretch>
                    </p:blipFill>
                    <p:spPr>
                      <a:xfrm>
                        <a:off x="1835150" y="1313840"/>
                        <a:ext cx="8521700" cy="4711700"/>
                      </a:xfrm>
                      <a:prstGeom prst="rect">
                        <a:avLst/>
                      </a:prstGeom>
                    </p:spPr>
                  </p:pic>
                </p:oleObj>
              </mc:Fallback>
            </mc:AlternateContent>
          </a:graphicData>
        </a:graphic>
      </p:graphicFrame>
    </p:spTree>
    <p:extLst>
      <p:ext uri="{BB962C8B-B14F-4D97-AF65-F5344CB8AC3E}">
        <p14:creationId xmlns:p14="http://schemas.microsoft.com/office/powerpoint/2010/main" val="149697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Optimizing the Capital Structure</a:t>
            </a:r>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11</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graphicFrame>
        <p:nvGraphicFramePr>
          <p:cNvPr id="9" name="Object 8">
            <a:extLst>
              <a:ext uri="{FF2B5EF4-FFF2-40B4-BE49-F238E27FC236}">
                <a16:creationId xmlns:a16="http://schemas.microsoft.com/office/drawing/2014/main" id="{6FEB73C6-BBCB-A290-CC1E-465ABCADA979}"/>
              </a:ext>
            </a:extLst>
          </p:cNvPr>
          <p:cNvGraphicFramePr>
            <a:graphicFrameLocks noChangeAspect="1"/>
          </p:cNvGraphicFramePr>
          <p:nvPr/>
        </p:nvGraphicFramePr>
        <p:xfrm>
          <a:off x="1835149" y="1520482"/>
          <a:ext cx="8521700" cy="4711700"/>
        </p:xfrm>
        <a:graphic>
          <a:graphicData uri="http://schemas.openxmlformats.org/presentationml/2006/ole">
            <mc:AlternateContent xmlns:mc="http://schemas.openxmlformats.org/markup-compatibility/2006">
              <mc:Choice xmlns:v="urn:schemas-microsoft-com:vml" Requires="v">
                <p:oleObj name="Worksheet" r:id="rId3" imgW="8521700" imgH="4711700" progId="Excel.Sheet.12">
                  <p:embed/>
                </p:oleObj>
              </mc:Choice>
              <mc:Fallback>
                <p:oleObj name="Worksheet" r:id="rId3" imgW="8521700" imgH="4711700" progId="Excel.Sheet.12">
                  <p:embed/>
                  <p:pic>
                    <p:nvPicPr>
                      <p:cNvPr id="9" name="Object 8">
                        <a:extLst>
                          <a:ext uri="{FF2B5EF4-FFF2-40B4-BE49-F238E27FC236}">
                            <a16:creationId xmlns:a16="http://schemas.microsoft.com/office/drawing/2014/main" id="{6FEB73C6-BBCB-A290-CC1E-465ABCADA979}"/>
                          </a:ext>
                        </a:extLst>
                      </p:cNvPr>
                      <p:cNvPicPr/>
                      <p:nvPr/>
                    </p:nvPicPr>
                    <p:blipFill>
                      <a:blip r:embed="rId4"/>
                      <a:stretch>
                        <a:fillRect/>
                      </a:stretch>
                    </p:blipFill>
                    <p:spPr>
                      <a:xfrm>
                        <a:off x="1835149" y="1520482"/>
                        <a:ext cx="8521700" cy="4711700"/>
                      </a:xfrm>
                      <a:prstGeom prst="rect">
                        <a:avLst/>
                      </a:prstGeom>
                    </p:spPr>
                  </p:pic>
                </p:oleObj>
              </mc:Fallback>
            </mc:AlternateContent>
          </a:graphicData>
        </a:graphic>
      </p:graphicFrame>
    </p:spTree>
    <p:extLst>
      <p:ext uri="{BB962C8B-B14F-4D97-AF65-F5344CB8AC3E}">
        <p14:creationId xmlns:p14="http://schemas.microsoft.com/office/powerpoint/2010/main" val="243805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Some Key Implications</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749967"/>
            <a:ext cx="10515600" cy="4228357"/>
          </a:xfrm>
        </p:spPr>
        <p:txBody>
          <a:bodyPr>
            <a:normAutofit fontScale="92500" lnSpcReduction="10000"/>
          </a:bodyPr>
          <a:lstStyle/>
          <a:p>
            <a:pPr marL="0" indent="0">
              <a:buNone/>
            </a:pPr>
            <a:r>
              <a:rPr lang="en-US" sz="2600" b="1" dirty="0"/>
              <a:t>These conclusions may fly in the face of some long-held notions:</a:t>
            </a:r>
          </a:p>
          <a:p>
            <a:pPr lvl="1"/>
            <a:r>
              <a:rPr lang="en-US" sz="2200" dirty="0"/>
              <a:t>Public utilities are assumed to want the highest WACC possible, regardless.</a:t>
            </a:r>
          </a:p>
          <a:p>
            <a:pPr lvl="1"/>
            <a:r>
              <a:rPr lang="en-US" sz="2200" dirty="0"/>
              <a:t>A public utility’s gain is viewed intrinsically as its customers’ loss.</a:t>
            </a:r>
          </a:p>
          <a:p>
            <a:pPr marL="457200" lvl="1" indent="0">
              <a:buNone/>
            </a:pPr>
            <a:endParaRPr lang="en-US" sz="600" dirty="0"/>
          </a:p>
          <a:p>
            <a:pPr marL="0" indent="0">
              <a:buNone/>
            </a:pPr>
            <a:r>
              <a:rPr lang="en-US" sz="2600" b="1" dirty="0"/>
              <a:t>These conclusions may unsettle those who prefer to rely as much as possible on audited financials:</a:t>
            </a:r>
          </a:p>
          <a:p>
            <a:pPr lvl="1"/>
            <a:r>
              <a:rPr lang="en-US" sz="2200" dirty="0"/>
              <a:t>It’s difficult to audit results that have not yet materialized.</a:t>
            </a:r>
          </a:p>
          <a:p>
            <a:pPr lvl="1"/>
            <a:r>
              <a:rPr lang="en-US" sz="2200" dirty="0"/>
              <a:t>The analysis does not rely on GAAP rules and guidelines.</a:t>
            </a:r>
          </a:p>
          <a:p>
            <a:pPr marL="457200" lvl="1" indent="0">
              <a:buNone/>
            </a:pPr>
            <a:endParaRPr lang="en-US" sz="600" dirty="0"/>
          </a:p>
          <a:p>
            <a:pPr marL="0" indent="0">
              <a:buNone/>
            </a:pPr>
            <a:r>
              <a:rPr lang="en-US" sz="2600" b="1" dirty="0"/>
              <a:t>Market valuation can be demanding and potentially controversial:</a:t>
            </a:r>
          </a:p>
          <a:p>
            <a:pPr lvl="1"/>
            <a:r>
              <a:rPr lang="en-US" sz="2200" dirty="0"/>
              <a:t>Illiquid markets can make any estimate a challenging exercise.</a:t>
            </a:r>
          </a:p>
          <a:p>
            <a:pPr lvl="1"/>
            <a:r>
              <a:rPr lang="en-US" sz="2200" dirty="0"/>
              <a:t>Concerns about bias in estimating market valuations are easier to make than they are to refute. </a:t>
            </a:r>
          </a:p>
          <a:p>
            <a:endParaRPr lang="en-US" dirty="0"/>
          </a:p>
          <a:p>
            <a:endParaRPr lang="en-US"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12</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64164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More Key Implications</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749967"/>
            <a:ext cx="10515600" cy="4228357"/>
          </a:xfrm>
        </p:spPr>
        <p:txBody>
          <a:bodyPr>
            <a:normAutofit lnSpcReduction="10000"/>
          </a:bodyPr>
          <a:lstStyle/>
          <a:p>
            <a:pPr marL="0" indent="0">
              <a:buNone/>
            </a:pPr>
            <a:r>
              <a:rPr lang="en-US" sz="2600" b="1" dirty="0"/>
              <a:t>Regulated natural monopolies may seem to lack the incentive to be customer-centric:</a:t>
            </a:r>
          </a:p>
          <a:p>
            <a:pPr lvl="1"/>
            <a:r>
              <a:rPr lang="en-US" sz="2200" dirty="0"/>
              <a:t>Monopolies have market power that requires strong regulatory constraint.</a:t>
            </a:r>
          </a:p>
          <a:p>
            <a:pPr lvl="1"/>
            <a:r>
              <a:rPr lang="en-US" sz="2200" dirty="0"/>
              <a:t>Customers lack alternative suppliers that would introduce competitive discipline.</a:t>
            </a:r>
          </a:p>
          <a:p>
            <a:pPr lvl="1"/>
            <a:r>
              <a:rPr lang="en-US" sz="2200" dirty="0"/>
              <a:t>Self-interest appears to dissuade the various parties from seeking the optimal capital structure for mutual benefit.</a:t>
            </a:r>
          </a:p>
          <a:p>
            <a:pPr lvl="1"/>
            <a:r>
              <a:rPr lang="en-US" sz="2200" dirty="0"/>
              <a:t>So a service franchise may come to be considered a license to inflict monopolist abuse with impunity. </a:t>
            </a:r>
          </a:p>
          <a:p>
            <a:pPr marL="457200" lvl="1" indent="0">
              <a:buNone/>
            </a:pPr>
            <a:endParaRPr lang="en-US" sz="600" dirty="0"/>
          </a:p>
          <a:p>
            <a:pPr marL="0" indent="0">
              <a:buNone/>
            </a:pPr>
            <a:r>
              <a:rPr lang="en-US" sz="2600" b="1" dirty="0"/>
              <a:t>The required analysis is undeniably hard work:</a:t>
            </a:r>
          </a:p>
          <a:p>
            <a:pPr lvl="1"/>
            <a:r>
              <a:rPr lang="en-US" sz="2200" dirty="0"/>
              <a:t>It’s a very demanding analysis, with granular analysis at marginal investment level.</a:t>
            </a:r>
          </a:p>
          <a:p>
            <a:pPr lvl="1"/>
            <a:r>
              <a:rPr lang="en-US" sz="2200" dirty="0"/>
              <a:t>It’s an ongoing, cyclical effort based on frequent data gathering and analysis.</a:t>
            </a:r>
          </a:p>
          <a:p>
            <a:pPr lvl="1"/>
            <a:r>
              <a:rPr lang="en-US" sz="2200" dirty="0"/>
              <a:t>It requires ongoing education to keep abreast of continual change.</a:t>
            </a:r>
          </a:p>
          <a:p>
            <a:pPr marL="457200" lvl="1" indent="0">
              <a:buNone/>
            </a:pPr>
            <a:endParaRPr lang="en-US" sz="600" dirty="0"/>
          </a:p>
          <a:p>
            <a:endParaRPr lang="en-US" dirty="0"/>
          </a:p>
          <a:p>
            <a:endParaRPr lang="en-US"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13</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1271800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More Key Implications</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749967"/>
            <a:ext cx="10515600" cy="4228357"/>
          </a:xfrm>
        </p:spPr>
        <p:txBody>
          <a:bodyPr>
            <a:normAutofit/>
          </a:bodyPr>
          <a:lstStyle/>
          <a:p>
            <a:pPr marL="0" indent="0">
              <a:buNone/>
            </a:pPr>
            <a:r>
              <a:rPr lang="en-US" sz="2600" b="1" dirty="0"/>
              <a:t>The transparency required with stakeholders can be demanding:</a:t>
            </a:r>
          </a:p>
          <a:p>
            <a:pPr lvl="1"/>
            <a:r>
              <a:rPr lang="en-US" sz="2200" dirty="0"/>
              <a:t>Critical information can be commercially sensitive and require confidentiality.</a:t>
            </a:r>
          </a:p>
          <a:p>
            <a:pPr lvl="1"/>
            <a:r>
              <a:rPr lang="en-US" sz="2200" dirty="0"/>
              <a:t>Non-disclosure arrangements must be safe and workable, requiring mutual trust.</a:t>
            </a:r>
          </a:p>
          <a:p>
            <a:pPr lvl="1"/>
            <a:r>
              <a:rPr lang="en-US" sz="2200" dirty="0"/>
              <a:t>A concerted and ongoing educational effort by utility companies is required.</a:t>
            </a:r>
          </a:p>
          <a:p>
            <a:pPr marL="0" indent="0">
              <a:buNone/>
            </a:pPr>
            <a:r>
              <a:rPr lang="en-US" sz="2600" b="1" dirty="0"/>
              <a:t>Trust must be actively developed over time among the various parties:</a:t>
            </a:r>
          </a:p>
          <a:p>
            <a:pPr lvl="1"/>
            <a:r>
              <a:rPr lang="en-US" sz="2200" dirty="0"/>
              <a:t>Public utilities must initiate and maintain meaningful dialogue with its customers.</a:t>
            </a:r>
          </a:p>
          <a:p>
            <a:pPr lvl="1"/>
            <a:r>
              <a:rPr lang="en-US" sz="2200" dirty="0"/>
              <a:t>Regulators and public utilities must exchange information and alternatives freely.</a:t>
            </a:r>
          </a:p>
          <a:p>
            <a:pPr lvl="1"/>
            <a:r>
              <a:rPr lang="en-US" sz="2200" dirty="0"/>
              <a:t>Regulators must engage client groups frequently and openly.</a:t>
            </a:r>
          </a:p>
          <a:p>
            <a:pPr lvl="1"/>
            <a:r>
              <a:rPr lang="en-US" sz="2200" dirty="0"/>
              <a:t>All parties must protect regulators from the reality or the appearance of bias.</a:t>
            </a:r>
          </a:p>
          <a:p>
            <a:pPr lvl="1"/>
            <a:r>
              <a:rPr lang="en-US" sz="2200" dirty="0"/>
              <a:t>Fairness must be seen to guide cost allocation and rate structures.</a:t>
            </a:r>
          </a:p>
          <a:p>
            <a:pPr lvl="1"/>
            <a:r>
              <a:rPr lang="en-US" sz="2200" dirty="0"/>
              <a:t>The nature of the convergence of interests in capital structure needs acceptance.</a:t>
            </a:r>
          </a:p>
          <a:p>
            <a:pPr lvl="1"/>
            <a:endParaRPr lang="en-US" sz="2200" dirty="0"/>
          </a:p>
          <a:p>
            <a:pPr marL="457200" lvl="1" indent="0">
              <a:buNone/>
            </a:pPr>
            <a:endParaRPr lang="en-US" sz="600" dirty="0"/>
          </a:p>
          <a:p>
            <a:pPr marL="0" indent="0">
              <a:buNone/>
            </a:pPr>
            <a:endParaRPr lang="en-US" sz="2200" dirty="0"/>
          </a:p>
          <a:p>
            <a:endParaRPr lang="en-US" dirty="0"/>
          </a:p>
          <a:p>
            <a:endParaRPr lang="en-US"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14</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409041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Hypotheses to be Challenged</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741251"/>
            <a:ext cx="10750827" cy="4341790"/>
          </a:xfrm>
        </p:spPr>
        <p:txBody>
          <a:bodyPr>
            <a:normAutofit/>
          </a:bodyPr>
          <a:lstStyle/>
          <a:p>
            <a:pPr marL="514350" indent="-514350">
              <a:buFont typeface="+mj-lt"/>
              <a:buAutoNum type="alphaUcPeriod"/>
            </a:pPr>
            <a:r>
              <a:rPr lang="en-US" dirty="0"/>
              <a:t>There is an optimal capital structure.</a:t>
            </a:r>
          </a:p>
          <a:p>
            <a:pPr lvl="2">
              <a:lnSpc>
                <a:spcPct val="100000"/>
              </a:lnSpc>
            </a:pPr>
            <a:r>
              <a:rPr lang="en-US" sz="2400" dirty="0"/>
              <a:t>That optimal structure minimizes the WACC</a:t>
            </a:r>
          </a:p>
          <a:p>
            <a:pPr lvl="2">
              <a:lnSpc>
                <a:spcPct val="100000"/>
              </a:lnSpc>
            </a:pPr>
            <a:r>
              <a:rPr lang="en-US" sz="2400" dirty="0"/>
              <a:t>Given forecasting uncertainty, an optimal structure is really an optimal range</a:t>
            </a:r>
          </a:p>
          <a:p>
            <a:pPr marL="914400" lvl="2" indent="0">
              <a:buNone/>
            </a:pPr>
            <a:endParaRPr lang="en-US" sz="1200" dirty="0"/>
          </a:p>
          <a:p>
            <a:pPr marL="514350" indent="-514350">
              <a:buFont typeface="+mj-lt"/>
              <a:buAutoNum type="alphaUcPeriod"/>
            </a:pPr>
            <a:r>
              <a:rPr lang="en-US" dirty="0"/>
              <a:t>The optimal capital structure serves the interests of both the company and its customers.</a:t>
            </a:r>
          </a:p>
          <a:p>
            <a:pPr lvl="2">
              <a:lnSpc>
                <a:spcPct val="100000"/>
              </a:lnSpc>
            </a:pPr>
            <a:r>
              <a:rPr lang="en-US" sz="2400" dirty="0"/>
              <a:t>Minimizing WACC maximizes the market value of the company</a:t>
            </a:r>
          </a:p>
          <a:p>
            <a:pPr lvl="2">
              <a:lnSpc>
                <a:spcPct val="100000"/>
              </a:lnSpc>
            </a:pPr>
            <a:r>
              <a:rPr lang="en-US" sz="2400" dirty="0"/>
              <a:t>Minimizing WACC minimizes the the cost of capital component of the revenue requirement for customers, lowering the cost of service</a:t>
            </a:r>
          </a:p>
          <a:p>
            <a:pPr marL="914400" lvl="2" indent="0">
              <a:buNone/>
            </a:pPr>
            <a:endParaRPr lang="en-US" sz="2200" dirty="0"/>
          </a:p>
          <a:p>
            <a:endParaRPr lang="en-US" dirty="0"/>
          </a:p>
          <a:p>
            <a:endParaRPr lang="en-US"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15</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1712156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More Hypotheses to be Challenged</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199" y="1749967"/>
            <a:ext cx="10611255" cy="4228357"/>
          </a:xfrm>
        </p:spPr>
        <p:txBody>
          <a:bodyPr>
            <a:normAutofit/>
          </a:bodyPr>
          <a:lstStyle/>
          <a:p>
            <a:pPr marL="514350" indent="-514350">
              <a:buFont typeface="+mj-lt"/>
              <a:buAutoNum type="alphaUcPeriod" startAt="3"/>
            </a:pPr>
            <a:r>
              <a:rPr lang="en-US" dirty="0"/>
              <a:t>By minimizing the company’s financial risk profile, its financial soundness and its ability to serve well and reliably is enhanced, thus serving the public interest.</a:t>
            </a:r>
          </a:p>
          <a:p>
            <a:pPr marL="0" indent="0">
              <a:buNone/>
            </a:pPr>
            <a:endParaRPr lang="en-US" sz="2200" dirty="0"/>
          </a:p>
          <a:p>
            <a:pPr marL="514350" indent="-514350">
              <a:buFont typeface="+mj-lt"/>
              <a:buAutoNum type="alphaUcPeriod" startAt="4"/>
            </a:pPr>
            <a:r>
              <a:rPr lang="en-US" dirty="0"/>
              <a:t>The optimal capital structure range is continuously fluctuating.</a:t>
            </a:r>
          </a:p>
          <a:p>
            <a:pPr lvl="2">
              <a:lnSpc>
                <a:spcPct val="100000"/>
              </a:lnSpc>
            </a:pPr>
            <a:r>
              <a:rPr lang="en-US" sz="2400" dirty="0"/>
              <a:t>The various capital markets are continually in flux</a:t>
            </a:r>
          </a:p>
          <a:p>
            <a:pPr lvl="2">
              <a:lnSpc>
                <a:spcPct val="100000"/>
              </a:lnSpc>
            </a:pPr>
            <a:r>
              <a:rPr lang="en-US" sz="2400" dirty="0"/>
              <a:t>The use of proceeds and funding requirements are also continually in flux</a:t>
            </a:r>
          </a:p>
          <a:p>
            <a:pPr lvl="2">
              <a:lnSpc>
                <a:spcPct val="100000"/>
              </a:lnSpc>
            </a:pPr>
            <a:r>
              <a:rPr lang="en-US" sz="2400" dirty="0"/>
              <a:t>Therefore, fixing a capital structure undermines its potential optimality</a:t>
            </a:r>
          </a:p>
          <a:p>
            <a:pPr marL="914400" lvl="2" indent="0">
              <a:buNone/>
            </a:pPr>
            <a:endParaRPr lang="en-US" sz="600" dirty="0"/>
          </a:p>
          <a:p>
            <a:pPr marL="914400" lvl="2" indent="0">
              <a:buNone/>
            </a:pPr>
            <a:endParaRPr lang="en-US" sz="600"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16</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164901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More Hypotheses to be Challenged</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749967"/>
            <a:ext cx="10515600" cy="4228357"/>
          </a:xfrm>
        </p:spPr>
        <p:txBody>
          <a:bodyPr>
            <a:normAutofit/>
          </a:bodyPr>
          <a:lstStyle/>
          <a:p>
            <a:pPr marL="514350" indent="-514350">
              <a:buFont typeface="+mj-lt"/>
              <a:buAutoNum type="alphaUcPeriod" startAt="5"/>
            </a:pPr>
            <a:r>
              <a:rPr lang="en-US" dirty="0"/>
              <a:t>The risk profile of the company is not fixed.</a:t>
            </a:r>
          </a:p>
          <a:p>
            <a:pPr lvl="2">
              <a:lnSpc>
                <a:spcPct val="100000"/>
              </a:lnSpc>
            </a:pPr>
            <a:r>
              <a:rPr lang="en-US" sz="2400" dirty="0"/>
              <a:t>The optimal funding of incremental investment is not constant</a:t>
            </a:r>
          </a:p>
          <a:p>
            <a:pPr lvl="2">
              <a:lnSpc>
                <a:spcPct val="100000"/>
              </a:lnSpc>
            </a:pPr>
            <a:r>
              <a:rPr lang="en-US" sz="2400" dirty="0"/>
              <a:t>A reasonable range for the capital structure better serves the best interests of all the parties, as well as the public interest</a:t>
            </a:r>
          </a:p>
          <a:p>
            <a:pPr marL="914400" lvl="2" indent="0">
              <a:buNone/>
            </a:pPr>
            <a:endParaRPr lang="en-US" sz="2200" dirty="0"/>
          </a:p>
          <a:p>
            <a:pPr marL="514350" indent="-514350">
              <a:lnSpc>
                <a:spcPct val="100000"/>
              </a:lnSpc>
              <a:buFont typeface="+mj-lt"/>
              <a:buAutoNum type="alphaUcPeriod" startAt="6"/>
            </a:pPr>
            <a:r>
              <a:rPr lang="en-US" dirty="0"/>
              <a:t>The appropriate capital structure is unique to a particular company at the particular moment that it is considering its anticipated funding needs.</a:t>
            </a:r>
          </a:p>
          <a:p>
            <a:pPr marL="0" indent="0">
              <a:buNone/>
            </a:pPr>
            <a:endParaRPr lang="en-US" sz="600" dirty="0"/>
          </a:p>
          <a:p>
            <a:pPr marL="457200" lvl="1" indent="0">
              <a:buNone/>
            </a:pPr>
            <a:endParaRPr lang="en-US" dirty="0"/>
          </a:p>
          <a:p>
            <a:pPr lvl="1"/>
            <a:endParaRPr lang="en-US" dirty="0"/>
          </a:p>
          <a:p>
            <a:endParaRPr lang="en-US"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17</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2427641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More Hypotheses to be Challenged</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749967"/>
            <a:ext cx="10515600" cy="4228357"/>
          </a:xfrm>
        </p:spPr>
        <p:txBody>
          <a:bodyPr>
            <a:normAutofit/>
          </a:bodyPr>
          <a:lstStyle/>
          <a:p>
            <a:pPr marL="514350" indent="-514350">
              <a:buFont typeface="+mj-lt"/>
              <a:buAutoNum type="alphaUcPeriod" startAt="7"/>
            </a:pPr>
            <a:r>
              <a:rPr lang="en-US" dirty="0"/>
              <a:t>An optimal capital structure is specific to a given operating company, so the proxy group average (or other average) offers limited insights.</a:t>
            </a:r>
          </a:p>
          <a:p>
            <a:pPr marL="0" indent="0">
              <a:buNone/>
            </a:pPr>
            <a:endParaRPr lang="en-US" sz="2200" dirty="0"/>
          </a:p>
          <a:p>
            <a:pPr marL="514350" indent="-514350">
              <a:buFont typeface="+mj-lt"/>
              <a:buAutoNum type="alphaUcPeriod" startAt="8"/>
            </a:pPr>
            <a:r>
              <a:rPr lang="en-US" dirty="0"/>
              <a:t>The optimal capital structure of a company must be determined at the margin: </a:t>
            </a:r>
          </a:p>
          <a:p>
            <a:pPr lvl="2"/>
            <a:r>
              <a:rPr lang="en-US" sz="2400" dirty="0"/>
              <a:t>As its various investments take shape;</a:t>
            </a:r>
          </a:p>
          <a:p>
            <a:pPr lvl="2"/>
            <a:r>
              <a:rPr lang="en-US" sz="2400" dirty="0"/>
              <a:t>As they are being funded; and </a:t>
            </a:r>
          </a:p>
          <a:p>
            <a:pPr lvl="2"/>
            <a:r>
              <a:rPr lang="en-US" sz="2400" dirty="0"/>
              <a:t>As any changes occur to those investments as they are undertaken.</a:t>
            </a:r>
          </a:p>
          <a:p>
            <a:pPr marL="914400" lvl="2" indent="0">
              <a:buNone/>
            </a:pPr>
            <a:endParaRPr lang="en-US" sz="600" dirty="0"/>
          </a:p>
          <a:p>
            <a:pPr marL="457200" lvl="1" indent="0">
              <a:buNone/>
            </a:pPr>
            <a:endParaRPr lang="en-US" dirty="0"/>
          </a:p>
          <a:p>
            <a:pPr lvl="1"/>
            <a:endParaRPr lang="en-US" dirty="0"/>
          </a:p>
          <a:p>
            <a:endParaRPr lang="en-US"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18</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172441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More Hypotheses to be Challenged</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767620" y="1672145"/>
            <a:ext cx="10656757" cy="4567640"/>
          </a:xfrm>
        </p:spPr>
        <p:txBody>
          <a:bodyPr>
            <a:normAutofit/>
          </a:bodyPr>
          <a:lstStyle/>
          <a:p>
            <a:pPr marL="514350" indent="-514350">
              <a:buFont typeface="+mj-lt"/>
              <a:buAutoNum type="alphaUcPeriod" startAt="8"/>
            </a:pPr>
            <a:r>
              <a:rPr lang="en-US" dirty="0"/>
              <a:t>The historical capital structure continually loses relevance over time.</a:t>
            </a:r>
          </a:p>
          <a:p>
            <a:pPr lvl="2">
              <a:lnSpc>
                <a:spcPct val="100000"/>
              </a:lnSpc>
            </a:pPr>
            <a:r>
              <a:rPr lang="en-US" sz="2400" dirty="0"/>
              <a:t>Book value has limited use in determining the appropriate capital structure.</a:t>
            </a:r>
          </a:p>
          <a:p>
            <a:pPr lvl="2">
              <a:lnSpc>
                <a:spcPct val="110000"/>
              </a:lnSpc>
            </a:pPr>
            <a:r>
              <a:rPr lang="en-US" sz="2400" dirty="0"/>
              <a:t>The historical WACC’s value gradually erodes over time as well.</a:t>
            </a:r>
          </a:p>
          <a:p>
            <a:pPr marL="914400" lvl="2" indent="0">
              <a:buNone/>
            </a:pPr>
            <a:endParaRPr lang="en-US" sz="1200" dirty="0"/>
          </a:p>
          <a:p>
            <a:pPr marL="514350" indent="-514350">
              <a:buFont typeface="+mj-lt"/>
              <a:buAutoNum type="alphaUcPeriod" startAt="10"/>
            </a:pPr>
            <a:r>
              <a:rPr lang="en-US" dirty="0"/>
              <a:t>Since risk is determined by the use of funds, and risk in turn determines the marginal cost of capital, the appropriate capital structure is not determined by the source of funds.</a:t>
            </a:r>
          </a:p>
          <a:p>
            <a:pPr lvl="2"/>
            <a:endParaRPr lang="en-US" sz="200" dirty="0"/>
          </a:p>
          <a:p>
            <a:pPr lvl="2"/>
            <a:r>
              <a:rPr lang="en-US" sz="2400" dirty="0"/>
              <a:t>The nature and identity of the parent company, and how it funds its capital contributions to its operating subsidiary, are therefore irrelevant.</a:t>
            </a:r>
          </a:p>
          <a:p>
            <a:pPr lvl="2">
              <a:lnSpc>
                <a:spcPct val="110000"/>
              </a:lnSpc>
            </a:pPr>
            <a:r>
              <a:rPr lang="en-US" sz="2400" dirty="0"/>
              <a:t>Double leverage is therefore a destructive mythical concept.</a:t>
            </a:r>
          </a:p>
          <a:p>
            <a:pPr marL="914400" lvl="2" indent="0">
              <a:buNone/>
            </a:pPr>
            <a:endParaRPr lang="en-US" sz="600" dirty="0"/>
          </a:p>
          <a:p>
            <a:endParaRPr lang="en-US"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19</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397424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Presentation Contents</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199" y="1674604"/>
            <a:ext cx="10515600" cy="4228357"/>
          </a:xfrm>
        </p:spPr>
        <p:txBody>
          <a:bodyPr>
            <a:normAutofit/>
          </a:bodyPr>
          <a:lstStyle/>
          <a:p>
            <a:r>
              <a:rPr lang="en-US" dirty="0"/>
              <a:t>My perspective on this topic, based on: </a:t>
            </a:r>
          </a:p>
          <a:p>
            <a:pPr lvl="1">
              <a:buSzPct val="50000"/>
              <a:buFont typeface="Wingdings" pitchFamily="2" charset="2"/>
              <a:buChar char="q"/>
            </a:pPr>
            <a:r>
              <a:rPr lang="en-US" dirty="0"/>
              <a:t>My work experience</a:t>
            </a:r>
          </a:p>
          <a:p>
            <a:pPr lvl="1">
              <a:buSzPct val="50000"/>
              <a:buFont typeface="Wingdings" pitchFamily="2" charset="2"/>
              <a:buChar char="q"/>
            </a:pPr>
            <a:r>
              <a:rPr lang="en-US" dirty="0"/>
              <a:t>My training</a:t>
            </a:r>
          </a:p>
          <a:p>
            <a:r>
              <a:rPr lang="en-US" dirty="0"/>
              <a:t>Some key background information that informs my perspective</a:t>
            </a:r>
          </a:p>
          <a:p>
            <a:r>
              <a:rPr lang="en-US" dirty="0"/>
              <a:t>Some key conclusions I have reached on this topic</a:t>
            </a:r>
          </a:p>
          <a:p>
            <a:r>
              <a:rPr lang="en-US" dirty="0"/>
              <a:t>Some key implications I anticipate for:</a:t>
            </a:r>
          </a:p>
          <a:p>
            <a:pPr lvl="1">
              <a:buSzPct val="50000"/>
              <a:buFont typeface="Wingdings" pitchFamily="2" charset="2"/>
              <a:buChar char="q"/>
            </a:pPr>
            <a:r>
              <a:rPr lang="en-US" dirty="0"/>
              <a:t>The management of a public utility company’s capital structure</a:t>
            </a:r>
          </a:p>
          <a:p>
            <a:pPr lvl="1">
              <a:buSzPct val="50000"/>
              <a:buFont typeface="Wingdings" pitchFamily="2" charset="2"/>
              <a:buChar char="q"/>
            </a:pPr>
            <a:r>
              <a:rPr lang="en-US" dirty="0"/>
              <a:t>The review of a public utility company’s WACC</a:t>
            </a:r>
          </a:p>
          <a:p>
            <a:r>
              <a:rPr lang="en-US" dirty="0"/>
              <a:t>I offer my hypotheses to be challenged in this discussion panel</a:t>
            </a:r>
          </a:p>
          <a:p>
            <a:endParaRPr lang="en-US"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2</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2335517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More Hypotheses to be Challenged</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749967"/>
            <a:ext cx="10373139" cy="4228357"/>
          </a:xfrm>
        </p:spPr>
        <p:txBody>
          <a:bodyPr>
            <a:normAutofit/>
          </a:bodyPr>
          <a:lstStyle/>
          <a:p>
            <a:pPr marL="514350" indent="-514350">
              <a:buFont typeface="+mj-lt"/>
              <a:buAutoNum type="alphaUcPeriod" startAt="10"/>
            </a:pPr>
            <a:r>
              <a:rPr lang="en-US" dirty="0"/>
              <a:t>Since WACC is a marginal cost of capital, and the market valuation of a company is also determined at the margin, a market value capital structure (despite its practical challenges) is the appropriate approach to take. Anything else undermines the pursuit of optimality.</a:t>
            </a:r>
          </a:p>
          <a:p>
            <a:pPr marL="514350" indent="-514350">
              <a:buFont typeface="+mj-lt"/>
              <a:buAutoNum type="alphaUcPeriod" startAt="10"/>
            </a:pPr>
            <a:endParaRPr lang="en-US" sz="600" dirty="0"/>
          </a:p>
          <a:p>
            <a:pPr marL="514350" indent="-514350">
              <a:buFont typeface="+mj-lt"/>
              <a:buAutoNum type="alphaUcPeriod" startAt="10"/>
            </a:pPr>
            <a:r>
              <a:rPr lang="en-US" dirty="0"/>
              <a:t>Hypothetical capital structures also undermine the effort to achieve an optimal capital structure that minimizes the company’s WACC by not accurately reflecting reality.</a:t>
            </a:r>
          </a:p>
          <a:p>
            <a:endParaRPr lang="en-US"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20</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759718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More Hypotheses to be Challenged</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749967"/>
            <a:ext cx="10197123" cy="4228357"/>
          </a:xfrm>
        </p:spPr>
        <p:txBody>
          <a:bodyPr>
            <a:normAutofit/>
          </a:bodyPr>
          <a:lstStyle/>
          <a:p>
            <a:pPr marL="514350" indent="-514350">
              <a:buFont typeface="+mj-lt"/>
              <a:buAutoNum type="alphaUcPeriod" startAt="13"/>
            </a:pPr>
            <a:r>
              <a:rPr lang="en-US" dirty="0"/>
              <a:t>I can only think of two exceptions in which hypothetical capital structures can be justified:</a:t>
            </a:r>
          </a:p>
          <a:p>
            <a:pPr lvl="2"/>
            <a:r>
              <a:rPr lang="en-US" sz="2400" dirty="0"/>
              <a:t>When financial accounting rules do not recognize certain types of  assets and liabilities:</a:t>
            </a:r>
          </a:p>
          <a:p>
            <a:pPr lvl="3">
              <a:lnSpc>
                <a:spcPct val="100000"/>
              </a:lnSpc>
              <a:buSzPct val="70000"/>
              <a:buFont typeface="Courier New" panose="02070309020205020404" pitchFamily="49" charset="0"/>
              <a:buChar char="o"/>
            </a:pPr>
            <a:r>
              <a:rPr lang="en-US" sz="2000" dirty="0"/>
              <a:t>Leases, PPAs and similar debt-like off-balance sheet (OBS) financial obligations.</a:t>
            </a:r>
          </a:p>
          <a:p>
            <a:pPr lvl="3">
              <a:lnSpc>
                <a:spcPct val="100000"/>
              </a:lnSpc>
              <a:buSzPct val="70000"/>
              <a:buFont typeface="Courier New" panose="02070309020205020404" pitchFamily="49" charset="0"/>
              <a:buChar char="o"/>
            </a:pPr>
            <a:r>
              <a:rPr lang="en-US" sz="2000" dirty="0"/>
              <a:t>Assets that similarly do not meet current accounting recognition criteria.</a:t>
            </a:r>
          </a:p>
          <a:p>
            <a:pPr lvl="3">
              <a:lnSpc>
                <a:spcPct val="100000"/>
              </a:lnSpc>
              <a:buSzPct val="70000"/>
              <a:buFont typeface="Courier New" panose="02070309020205020404" pitchFamily="49" charset="0"/>
              <a:buChar char="o"/>
            </a:pPr>
            <a:r>
              <a:rPr lang="en-US" sz="2000" dirty="0"/>
              <a:t>One can correct this recognition shortcoming by using regulatory accounts to approve an appropriate capital structure, with </a:t>
            </a:r>
            <a:r>
              <a:rPr lang="en-US" sz="2000" i="1" dirty="0"/>
              <a:t>ex post facto</a:t>
            </a:r>
            <a:r>
              <a:rPr lang="en-US" sz="2000" dirty="0"/>
              <a:t> corrections.</a:t>
            </a:r>
          </a:p>
          <a:p>
            <a:pPr marL="1371600" lvl="3" indent="0">
              <a:buNone/>
            </a:pPr>
            <a:endParaRPr lang="en-US" sz="900" dirty="0"/>
          </a:p>
          <a:p>
            <a:pPr lvl="2"/>
            <a:r>
              <a:rPr lang="en-US" sz="2400" dirty="0"/>
              <a:t>Very small operating subsidiaries that rely entirely on their corporate parent for funding </a:t>
            </a:r>
            <a:r>
              <a:rPr lang="en-US" sz="2000" dirty="0"/>
              <a:t>(</a:t>
            </a:r>
            <a:r>
              <a:rPr lang="en-US" sz="2000" i="1" dirty="0"/>
              <a:t>e.g., </a:t>
            </a:r>
            <a:r>
              <a:rPr lang="en-US" sz="2000" dirty="0"/>
              <a:t>South Beloit Water, Gas and Electric Company).</a:t>
            </a:r>
          </a:p>
          <a:p>
            <a:pPr lvl="1"/>
            <a:endParaRPr lang="en-US"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21</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24355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Contact Details</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2243015"/>
            <a:ext cx="10515600" cy="3735309"/>
          </a:xfrm>
        </p:spPr>
        <p:txBody>
          <a:bodyPr>
            <a:normAutofit/>
          </a:bodyPr>
          <a:lstStyle/>
          <a:p>
            <a:pPr marL="0" indent="0" algn="ctr">
              <a:buNone/>
            </a:pPr>
            <a:r>
              <a:rPr lang="en-US" sz="2400" dirty="0"/>
              <a:t>Enrique Bacalao</a:t>
            </a:r>
          </a:p>
          <a:p>
            <a:pPr marL="0" indent="0" algn="ctr">
              <a:buNone/>
            </a:pPr>
            <a:r>
              <a:rPr lang="en-US" sz="2400" dirty="0"/>
              <a:t>Sole Member and Manager</a:t>
            </a:r>
          </a:p>
          <a:p>
            <a:pPr marL="0" indent="0" algn="ctr">
              <a:buNone/>
            </a:pPr>
            <a:r>
              <a:rPr lang="en-US" sz="2400" b="1" dirty="0"/>
              <a:t>Bacalao Consulting Services, LLC</a:t>
            </a:r>
          </a:p>
          <a:p>
            <a:pPr marL="0" indent="0" algn="ctr">
              <a:buNone/>
            </a:pPr>
            <a:r>
              <a:rPr lang="en-US" sz="2400" dirty="0"/>
              <a:t>(608) 444-0851</a:t>
            </a:r>
          </a:p>
          <a:p>
            <a:pPr marL="0" indent="0" algn="ctr">
              <a:buNone/>
            </a:pPr>
            <a:r>
              <a:rPr lang="en-US" sz="2400" dirty="0">
                <a:hlinkClick r:id="rId2"/>
              </a:rPr>
              <a:t>enrique@bacalaoconsultingservices.com</a:t>
            </a:r>
            <a:endParaRPr lang="en-US" sz="2400" dirty="0"/>
          </a:p>
          <a:p>
            <a:pPr marL="0" indent="0" algn="ctr">
              <a:buNone/>
            </a:pPr>
            <a:r>
              <a:rPr lang="en-US" sz="2400" dirty="0" err="1"/>
              <a:t>www.bacalaoconsultingservices.com</a:t>
            </a:r>
            <a:endParaRPr lang="en-US" sz="2400"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22</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3"/>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168702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My Perspective on this Topic</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749967"/>
            <a:ext cx="10515600" cy="4228357"/>
          </a:xfrm>
        </p:spPr>
        <p:txBody>
          <a:bodyPr>
            <a:normAutofit/>
          </a:bodyPr>
          <a:lstStyle/>
          <a:p>
            <a:r>
              <a:rPr lang="en-US" dirty="0"/>
              <a:t>Working with investors and learning what makes them tick</a:t>
            </a:r>
          </a:p>
          <a:p>
            <a:r>
              <a:rPr lang="en-US" dirty="0"/>
              <a:t>The objective function is to maximize value for all sides in a deal</a:t>
            </a:r>
          </a:p>
          <a:p>
            <a:r>
              <a:rPr lang="en-US" dirty="0"/>
              <a:t>One considers the past, but focuses on the future</a:t>
            </a:r>
          </a:p>
          <a:p>
            <a:r>
              <a:rPr lang="en-US" dirty="0"/>
              <a:t>Cash is a fact, earnings are an opinion</a:t>
            </a:r>
          </a:p>
          <a:p>
            <a:r>
              <a:rPr lang="en-US" dirty="0"/>
              <a:t>Marginal economic analysis is essential</a:t>
            </a:r>
          </a:p>
          <a:p>
            <a:r>
              <a:rPr lang="en-US" dirty="0"/>
              <a:t>Risk and the cost of capital are inextricably linked</a:t>
            </a:r>
          </a:p>
          <a:p>
            <a:r>
              <a:rPr lang="en-US" dirty="0"/>
              <a:t>Regulatory obligations includes that of raising capital efficiently</a:t>
            </a:r>
          </a:p>
          <a:p>
            <a:r>
              <a:rPr lang="en-US" dirty="0"/>
              <a:t>A public utility’s financial soundness serves the public interest</a:t>
            </a:r>
          </a:p>
          <a:p>
            <a:endParaRPr lang="en-US"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3</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3"/>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404537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Consider the Past, but Focus on the Future</a:t>
            </a:r>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4</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pic>
        <p:nvPicPr>
          <p:cNvPr id="8" name="Content Placeholder 7">
            <a:extLst>
              <a:ext uri="{FF2B5EF4-FFF2-40B4-BE49-F238E27FC236}">
                <a16:creationId xmlns:a16="http://schemas.microsoft.com/office/drawing/2014/main" id="{6406E1B1-71B3-C2A9-E5C9-A057FE70BB8D}"/>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7971693" y="1761782"/>
            <a:ext cx="3051368" cy="4154464"/>
          </a:xfrm>
          <a:prstGeom prst="rect">
            <a:avLst/>
          </a:prstGeom>
        </p:spPr>
      </p:pic>
      <p:sp>
        <p:nvSpPr>
          <p:cNvPr id="10" name="Text Box 2">
            <a:extLst>
              <a:ext uri="{FF2B5EF4-FFF2-40B4-BE49-F238E27FC236}">
                <a16:creationId xmlns:a16="http://schemas.microsoft.com/office/drawing/2014/main" id="{F0296ECE-0390-E3F1-DB0A-48AA5ED4F547}"/>
              </a:ext>
            </a:extLst>
          </p:cNvPr>
          <p:cNvSpPr txBox="1">
            <a:spLocks/>
          </p:cNvSpPr>
          <p:nvPr/>
        </p:nvSpPr>
        <p:spPr>
          <a:xfrm>
            <a:off x="7971693" y="1757287"/>
            <a:ext cx="3051368" cy="4154464"/>
          </a:xfrm>
          <a:prstGeom prst="rect">
            <a:avLst/>
          </a:prstGeom>
          <a:noFill/>
          <a:ln w="28575">
            <a:solidFill>
              <a:prstClr val="black"/>
            </a:solidFill>
          </a:ln>
          <a:effectLst>
            <a:outerShdw blurRad="116086" dir="5400000" algn="ctr" rotWithShape="0">
              <a:srgbClr val="000000">
                <a:alpha val="55509"/>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1200" kern="100">
                <a:noFill/>
                <a:latin typeface="Calibri" panose="020F0502020204030204" pitchFamily="34" charset="0"/>
                <a:ea typeface="Calibri" panose="020F0502020204030204" pitchFamily="34" charset="0"/>
                <a:cs typeface="Times New Roman" panose="02020603050405020304" pitchFamily="18" charset="0"/>
              </a:rPr>
              <a:t> </a:t>
            </a:r>
            <a:endParaRPr lang="en-US" sz="12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7D873BB-4EFF-665D-DA05-7809AF09E99C}"/>
              </a:ext>
            </a:extLst>
          </p:cNvPr>
          <p:cNvSpPr txBox="1"/>
          <p:nvPr/>
        </p:nvSpPr>
        <p:spPr>
          <a:xfrm>
            <a:off x="1042933" y="2064804"/>
            <a:ext cx="5991333" cy="3539430"/>
          </a:xfrm>
          <a:prstGeom prst="rect">
            <a:avLst/>
          </a:prstGeom>
          <a:noFill/>
        </p:spPr>
        <p:txBody>
          <a:bodyPr wrap="square" rtlCol="0">
            <a:spAutoFit/>
          </a:bodyPr>
          <a:lstStyle/>
          <a:p>
            <a:pPr algn="ctr"/>
            <a:r>
              <a:rPr lang="en-US" sz="2800" dirty="0"/>
              <a:t>“It is really true what philosophy tells us, that life must be understood backwards. But with this, one forgets the second proposition, that it must be lived forwards.”</a:t>
            </a:r>
          </a:p>
          <a:p>
            <a:pPr algn="ctr"/>
            <a:endParaRPr lang="en-US" sz="2800" dirty="0"/>
          </a:p>
          <a:p>
            <a:pPr algn="ctr"/>
            <a:r>
              <a:rPr lang="en-US" sz="2800" b="1" i="0" u="none" strike="noStrike" dirty="0">
                <a:solidFill>
                  <a:srgbClr val="001D35"/>
                </a:solidFill>
                <a:effectLst/>
                <a:latin typeface="Google Sans"/>
              </a:rPr>
              <a:t>Søren </a:t>
            </a:r>
            <a:r>
              <a:rPr lang="en-US" sz="2800" b="1" i="0" u="none" strike="noStrike" dirty="0" err="1">
                <a:solidFill>
                  <a:srgbClr val="001D35"/>
                </a:solidFill>
                <a:effectLst/>
                <a:latin typeface="Google Sans"/>
              </a:rPr>
              <a:t>Aabye</a:t>
            </a:r>
            <a:r>
              <a:rPr lang="en-US" sz="2800" b="1" i="0" u="none" strike="noStrike" dirty="0">
                <a:solidFill>
                  <a:srgbClr val="001D35"/>
                </a:solidFill>
                <a:effectLst/>
                <a:latin typeface="Google Sans"/>
              </a:rPr>
              <a:t> Kierkegaard</a:t>
            </a:r>
          </a:p>
          <a:p>
            <a:pPr algn="ctr"/>
            <a:r>
              <a:rPr lang="en-US" sz="2800" i="1" dirty="0">
                <a:solidFill>
                  <a:srgbClr val="001D35"/>
                </a:solidFill>
                <a:latin typeface="Google Sans"/>
              </a:rPr>
              <a:t>Journals</a:t>
            </a:r>
            <a:r>
              <a:rPr lang="en-US" sz="2800" dirty="0">
                <a:solidFill>
                  <a:srgbClr val="001D35"/>
                </a:solidFill>
                <a:latin typeface="Google Sans"/>
              </a:rPr>
              <a:t>, 1843</a:t>
            </a:r>
            <a:endParaRPr lang="en-US" sz="2800" dirty="0"/>
          </a:p>
        </p:txBody>
      </p:sp>
    </p:spTree>
    <p:extLst>
      <p:ext uri="{BB962C8B-B14F-4D97-AF65-F5344CB8AC3E}">
        <p14:creationId xmlns:p14="http://schemas.microsoft.com/office/powerpoint/2010/main" val="33216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Some Key Background Information</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749967"/>
            <a:ext cx="10515600" cy="4228357"/>
          </a:xfrm>
        </p:spPr>
        <p:txBody>
          <a:bodyPr>
            <a:normAutofit fontScale="92500"/>
          </a:bodyPr>
          <a:lstStyle/>
          <a:p>
            <a:pPr marL="0" indent="0">
              <a:buNone/>
            </a:pPr>
            <a:r>
              <a:rPr lang="en-US" b="1" dirty="0"/>
              <a:t>The investors’ perspective in the various capital markets</a:t>
            </a:r>
          </a:p>
          <a:p>
            <a:pPr lvl="1"/>
            <a:r>
              <a:rPr lang="en-US" dirty="0"/>
              <a:t>They are not required to buy or hold particular public utility financial obligations</a:t>
            </a:r>
          </a:p>
          <a:p>
            <a:pPr lvl="1"/>
            <a:r>
              <a:rPr lang="en-US" dirty="0"/>
              <a:t>They seek the highest rate of return for comparably risky alternatives</a:t>
            </a:r>
          </a:p>
          <a:p>
            <a:pPr lvl="1"/>
            <a:r>
              <a:rPr lang="en-US" dirty="0"/>
              <a:t>Their focus is on the public utility’s future ability to honor its various obligations</a:t>
            </a:r>
          </a:p>
          <a:p>
            <a:pPr lvl="1"/>
            <a:r>
              <a:rPr lang="en-US" dirty="0"/>
              <a:t>They evaluate how any given instrument fits into their particular portfolio</a:t>
            </a:r>
          </a:p>
          <a:p>
            <a:pPr marL="457200" lvl="1" indent="0">
              <a:buNone/>
            </a:pPr>
            <a:endParaRPr lang="en-US" sz="2200" dirty="0"/>
          </a:p>
          <a:p>
            <a:pPr marL="0" indent="0">
              <a:buNone/>
            </a:pPr>
            <a:r>
              <a:rPr lang="en-US" b="1" dirty="0"/>
              <a:t>The public utility’s perspective</a:t>
            </a:r>
          </a:p>
          <a:p>
            <a:pPr lvl="1"/>
            <a:r>
              <a:rPr lang="en-US" dirty="0"/>
              <a:t>The accuracy of the company’s cash flow forecasts is critical</a:t>
            </a:r>
          </a:p>
          <a:p>
            <a:pPr lvl="1"/>
            <a:r>
              <a:rPr lang="en-US" dirty="0"/>
              <a:t>The appropriateness of the target capital structure is essential</a:t>
            </a:r>
          </a:p>
          <a:p>
            <a:pPr lvl="1"/>
            <a:r>
              <a:rPr lang="en-US" dirty="0"/>
              <a:t>The accuracy of the company’s market expectations is important</a:t>
            </a:r>
          </a:p>
          <a:p>
            <a:pPr lvl="1"/>
            <a:r>
              <a:rPr lang="en-US" dirty="0"/>
              <a:t>Should minimize the company’s WACC in order to maximize its market value </a:t>
            </a:r>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5</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265443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More Key Background Information</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749967"/>
            <a:ext cx="10515600" cy="4228357"/>
          </a:xfrm>
        </p:spPr>
        <p:txBody>
          <a:bodyPr>
            <a:normAutofit/>
          </a:bodyPr>
          <a:lstStyle/>
          <a:p>
            <a:pPr marL="0" indent="0">
              <a:buNone/>
            </a:pPr>
            <a:r>
              <a:rPr lang="en-US" sz="2600" b="1" dirty="0"/>
              <a:t>The customer’s perspective on this topic</a:t>
            </a:r>
          </a:p>
          <a:p>
            <a:pPr lvl="1"/>
            <a:r>
              <a:rPr lang="en-US" sz="2200" dirty="0"/>
              <a:t>The customer ought to seek best value for the rates paid, more than the lowest rates</a:t>
            </a:r>
          </a:p>
          <a:p>
            <a:pPr lvl="1"/>
            <a:r>
              <a:rPr lang="en-US" sz="2200" dirty="0"/>
              <a:t>A public utility must be able to raise needed capital at the time required, in the amounts required, and at the most attractive rates available to it</a:t>
            </a:r>
          </a:p>
          <a:p>
            <a:pPr lvl="1"/>
            <a:r>
              <a:rPr lang="en-US" sz="2200" dirty="0"/>
              <a:t>A public utility must be able to afford the adoption of critical new technology</a:t>
            </a:r>
          </a:p>
          <a:p>
            <a:pPr marL="457200" lvl="1" indent="0">
              <a:buNone/>
            </a:pPr>
            <a:endParaRPr lang="en-US" sz="2000" dirty="0"/>
          </a:p>
          <a:p>
            <a:pPr marL="0" indent="0">
              <a:buNone/>
            </a:pPr>
            <a:r>
              <a:rPr lang="en-US" sz="2600" b="1" dirty="0"/>
              <a:t>The regulator’s perspective on this topic</a:t>
            </a:r>
          </a:p>
          <a:p>
            <a:pPr lvl="1"/>
            <a:r>
              <a:rPr lang="en-US" sz="2200" dirty="0"/>
              <a:t>Ensuring safe, reliable and affordable service for the public</a:t>
            </a:r>
          </a:p>
          <a:p>
            <a:pPr lvl="1"/>
            <a:r>
              <a:rPr lang="en-US" sz="2200" dirty="0"/>
              <a:t>Balancing potentially competing interests, should they emerge</a:t>
            </a:r>
          </a:p>
          <a:p>
            <a:pPr lvl="1"/>
            <a:r>
              <a:rPr lang="en-US" sz="2200" dirty="0"/>
              <a:t>Achieving inter-generational fairness over the foreseeable future</a:t>
            </a:r>
          </a:p>
          <a:p>
            <a:pPr lvl="1"/>
            <a:r>
              <a:rPr lang="en-US" sz="2200" dirty="0"/>
              <a:t>Regulating natural monopolies to secure sound competitive outcomes</a:t>
            </a:r>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6</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358308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Some Key Conclusions</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749967"/>
            <a:ext cx="10515600" cy="4228357"/>
          </a:xfrm>
        </p:spPr>
        <p:txBody>
          <a:bodyPr>
            <a:normAutofit lnSpcReduction="10000"/>
          </a:bodyPr>
          <a:lstStyle/>
          <a:p>
            <a:pPr marL="0" indent="0">
              <a:buNone/>
            </a:pPr>
            <a:r>
              <a:rPr lang="en-US" dirty="0"/>
              <a:t>With respect to the various capital markets, public utilities tend to be buyers in a seller’s market.</a:t>
            </a:r>
          </a:p>
          <a:p>
            <a:pPr marL="0" indent="0">
              <a:buNone/>
            </a:pPr>
            <a:endParaRPr lang="en-US" sz="1400" dirty="0"/>
          </a:p>
          <a:p>
            <a:pPr marL="0" indent="0">
              <a:buNone/>
            </a:pPr>
            <a:r>
              <a:rPr lang="en-US" dirty="0"/>
              <a:t>In managing their functions well, company treasury officers need to:</a:t>
            </a:r>
          </a:p>
          <a:p>
            <a:pPr lvl="1"/>
            <a:r>
              <a:rPr lang="en-US" dirty="0"/>
              <a:t>Anticipate future cash flows to determine a funding strategy</a:t>
            </a:r>
          </a:p>
          <a:p>
            <a:pPr lvl="1"/>
            <a:r>
              <a:rPr lang="en-US" dirty="0"/>
              <a:t>Anticipate market conditions and project the impact of market fluctuations</a:t>
            </a:r>
          </a:p>
          <a:p>
            <a:pPr lvl="1"/>
            <a:r>
              <a:rPr lang="en-US" dirty="0"/>
              <a:t>Manage the funding based on marginal decisions</a:t>
            </a:r>
          </a:p>
          <a:p>
            <a:pPr lvl="1"/>
            <a:r>
              <a:rPr lang="en-US" dirty="0"/>
              <a:t>Remember that the company is the aggregate of its various investments</a:t>
            </a:r>
          </a:p>
          <a:p>
            <a:pPr lvl="1"/>
            <a:r>
              <a:rPr lang="en-US" dirty="0"/>
              <a:t>Set ranges within which the corporate capital structure and the resulting WACC can be safely kept over time</a:t>
            </a:r>
          </a:p>
          <a:p>
            <a:pPr lvl="1"/>
            <a:r>
              <a:rPr lang="en-US" dirty="0"/>
              <a:t>Bear in mind that the use of funds is the key, not the source of funds</a:t>
            </a:r>
          </a:p>
          <a:p>
            <a:endParaRPr lang="en-US" dirty="0"/>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7</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246339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t>More Key Conclusions</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749967"/>
            <a:ext cx="10515600" cy="4228357"/>
          </a:xfrm>
        </p:spPr>
        <p:txBody>
          <a:bodyPr>
            <a:normAutofit/>
          </a:bodyPr>
          <a:lstStyle/>
          <a:p>
            <a:pPr marL="0" indent="0">
              <a:buNone/>
            </a:pPr>
            <a:r>
              <a:rPr lang="en-US" sz="2600" b="1" dirty="0"/>
              <a:t>Public utility companies must be customer-centric to thrive:</a:t>
            </a:r>
          </a:p>
          <a:p>
            <a:pPr lvl="1"/>
            <a:r>
              <a:rPr lang="en-US" sz="2200" dirty="0"/>
              <a:t>No company long survives disregarding their constituents’ best interests</a:t>
            </a:r>
          </a:p>
          <a:p>
            <a:pPr lvl="1"/>
            <a:r>
              <a:rPr lang="en-US" sz="2200" dirty="0"/>
              <a:t>When the company’s objective function is to serve customers well, the evaluation of management options gains cohesion</a:t>
            </a:r>
          </a:p>
          <a:p>
            <a:pPr lvl="1"/>
            <a:r>
              <a:rPr lang="en-US" sz="2200" dirty="0"/>
              <a:t>Marginal value added is the ultimate economic and financial metric to justify investments (</a:t>
            </a:r>
            <a:r>
              <a:rPr lang="en-US" sz="2200" i="1" dirty="0"/>
              <a:t>i.e.</a:t>
            </a:r>
            <a:r>
              <a:rPr lang="en-US" sz="2200" dirty="0"/>
              <a:t>, the deployment of scarce capital on behalf of customers)</a:t>
            </a:r>
          </a:p>
          <a:p>
            <a:pPr marL="457200" lvl="1" indent="0">
              <a:buNone/>
            </a:pPr>
            <a:endParaRPr lang="en-US" sz="1800" dirty="0"/>
          </a:p>
          <a:p>
            <a:pPr marL="0" indent="0">
              <a:buNone/>
            </a:pPr>
            <a:r>
              <a:rPr lang="en-US" sz="2600" b="1" dirty="0"/>
              <a:t>Capital structure and WACC should not be considered a zero-sum game, in which a company’s gain is a customer’s loss</a:t>
            </a:r>
          </a:p>
          <a:p>
            <a:pPr lvl="1"/>
            <a:r>
              <a:rPr lang="en-US" sz="2200" dirty="0"/>
              <a:t>Too much or too little equity harms all interested parties</a:t>
            </a:r>
          </a:p>
          <a:p>
            <a:pPr lvl="1"/>
            <a:r>
              <a:rPr lang="en-US" sz="2200" dirty="0"/>
              <a:t>Minimizing WACC best serves all interests, including the public interest</a:t>
            </a:r>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8</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Tree>
    <p:extLst>
      <p:ext uri="{BB962C8B-B14F-4D97-AF65-F5344CB8AC3E}">
        <p14:creationId xmlns:p14="http://schemas.microsoft.com/office/powerpoint/2010/main" val="55075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6"/>
            <a:ext cx="10515600" cy="983614"/>
          </a:xfrm>
          <a:solidFill>
            <a:schemeClr val="accent4">
              <a:lumMod val="20000"/>
              <a:lumOff val="80000"/>
            </a:schemeClr>
          </a:solidFill>
          <a:ln w="12700">
            <a:solidFill>
              <a:schemeClr val="tx1"/>
            </a:solidFill>
          </a:ln>
        </p:spPr>
        <p:txBody>
          <a:bodyPr>
            <a:normAutofit/>
          </a:bodyPr>
          <a:lstStyle/>
          <a:p>
            <a:pPr algn="ctr"/>
            <a:r>
              <a:rPr lang="en-US" sz="3200" b="1" dirty="0"/>
              <a:t>Optimizing the Capital Structure</a:t>
            </a:r>
          </a:p>
        </p:txBody>
      </p:sp>
      <p:sp>
        <p:nvSpPr>
          <p:cNvPr id="12" name="Content Placeholder 11">
            <a:extLst>
              <a:ext uri="{FF2B5EF4-FFF2-40B4-BE49-F238E27FC236}">
                <a16:creationId xmlns:a16="http://schemas.microsoft.com/office/drawing/2014/main" id="{EB568514-4987-96BA-8D12-DC63616A7136}"/>
              </a:ext>
            </a:extLst>
          </p:cNvPr>
          <p:cNvSpPr>
            <a:spLocks noGrp="1"/>
          </p:cNvSpPr>
          <p:nvPr>
            <p:ph sz="half" idx="1"/>
          </p:nvPr>
        </p:nvSpPr>
        <p:spPr>
          <a:xfrm>
            <a:off x="838200" y="1762700"/>
            <a:ext cx="5109308" cy="3157170"/>
          </a:xfrm>
        </p:spPr>
        <p:txBody>
          <a:bodyPr>
            <a:normAutofit fontScale="92500" lnSpcReduction="20000"/>
          </a:bodyPr>
          <a:lstStyle/>
          <a:p>
            <a:pPr marL="0" indent="0">
              <a:buNone/>
            </a:pPr>
            <a:r>
              <a:rPr lang="en-US" b="1" dirty="0"/>
              <a:t>Shareholder best interest</a:t>
            </a:r>
            <a:r>
              <a:rPr lang="en-US" dirty="0"/>
              <a:t>:</a:t>
            </a:r>
          </a:p>
          <a:p>
            <a:pPr marL="0" indent="0">
              <a:buNone/>
            </a:pPr>
            <a:r>
              <a:rPr lang="en-US" sz="2400" dirty="0"/>
              <a:t>Company’s market valuation, expressed as a present value of future net cash flows, where the discount rate (</a:t>
            </a:r>
            <a:r>
              <a:rPr lang="en-US" sz="2400" b="1" dirty="0">
                <a:solidFill>
                  <a:srgbClr val="FF0000"/>
                </a:solidFill>
              </a:rPr>
              <a:t>r</a:t>
            </a:r>
            <a:r>
              <a:rPr lang="en-US" sz="2400" dirty="0"/>
              <a:t>) used is the WACC:</a:t>
            </a:r>
          </a:p>
          <a:p>
            <a:pPr marL="0" indent="0" algn="ctr">
              <a:buNone/>
            </a:pPr>
            <a:r>
              <a:rPr lang="en-US" sz="2400" dirty="0"/>
              <a:t>PV =  </a:t>
            </a:r>
            <a:r>
              <a:rPr lang="en-US" sz="2400" dirty="0" err="1"/>
              <a:t>NCF</a:t>
            </a:r>
            <a:r>
              <a:rPr lang="en-US" sz="2400" baseline="-25000" dirty="0" err="1"/>
              <a:t>t</a:t>
            </a:r>
            <a:r>
              <a:rPr lang="en-US" sz="2400" baseline="-25000" dirty="0"/>
              <a:t>  </a:t>
            </a:r>
            <a:r>
              <a:rPr lang="en-US" sz="2400" dirty="0"/>
              <a:t>/  (1 + </a:t>
            </a:r>
            <a:r>
              <a:rPr lang="en-US" sz="2400" b="1" dirty="0">
                <a:solidFill>
                  <a:srgbClr val="FF0000"/>
                </a:solidFill>
              </a:rPr>
              <a:t>r</a:t>
            </a:r>
            <a:r>
              <a:rPr lang="en-US" sz="2400" dirty="0"/>
              <a:t>)</a:t>
            </a:r>
            <a:r>
              <a:rPr lang="en-US" sz="2400" baseline="30000" dirty="0"/>
              <a:t>i</a:t>
            </a:r>
            <a:r>
              <a:rPr lang="en-US" sz="2400" dirty="0"/>
              <a:t> </a:t>
            </a:r>
          </a:p>
          <a:p>
            <a:pPr marL="0" indent="0">
              <a:buNone/>
            </a:pPr>
            <a:r>
              <a:rPr lang="en-US" sz="2400" dirty="0"/>
              <a:t>The lowest WACC yields the highest PV, </a:t>
            </a:r>
            <a:r>
              <a:rPr lang="en-US" sz="2400" b="1" dirty="0">
                <a:solidFill>
                  <a:srgbClr val="FF0000"/>
                </a:solidFill>
              </a:rPr>
              <a:t>r</a:t>
            </a:r>
            <a:r>
              <a:rPr lang="en-US" sz="2400" dirty="0"/>
              <a:t> being in the denominator, and the market value is consequently maximized, all else being held equal.</a:t>
            </a:r>
          </a:p>
          <a:p>
            <a:pPr marL="0" indent="0">
              <a:buNone/>
            </a:pPr>
            <a:endParaRPr lang="en-US" sz="2000" dirty="0"/>
          </a:p>
        </p:txBody>
      </p:sp>
      <p:sp>
        <p:nvSpPr>
          <p:cNvPr id="13" name="Content Placeholder 12">
            <a:extLst>
              <a:ext uri="{FF2B5EF4-FFF2-40B4-BE49-F238E27FC236}">
                <a16:creationId xmlns:a16="http://schemas.microsoft.com/office/drawing/2014/main" id="{07121DC0-152C-4EB7-7508-A8CD67B68363}"/>
              </a:ext>
            </a:extLst>
          </p:cNvPr>
          <p:cNvSpPr>
            <a:spLocks noGrp="1"/>
          </p:cNvSpPr>
          <p:nvPr>
            <p:ph sz="half" idx="2"/>
          </p:nvPr>
        </p:nvSpPr>
        <p:spPr>
          <a:xfrm>
            <a:off x="6586330" y="1762700"/>
            <a:ext cx="4575313" cy="3489325"/>
          </a:xfrm>
        </p:spPr>
        <p:txBody>
          <a:bodyPr>
            <a:normAutofit fontScale="92500" lnSpcReduction="20000"/>
          </a:bodyPr>
          <a:lstStyle/>
          <a:p>
            <a:pPr marL="0" indent="0">
              <a:buNone/>
            </a:pPr>
            <a:r>
              <a:rPr lang="en-US" b="1" dirty="0"/>
              <a:t>Customer best interest</a:t>
            </a:r>
            <a:r>
              <a:rPr lang="en-US" dirty="0"/>
              <a:t>:</a:t>
            </a:r>
          </a:p>
          <a:p>
            <a:pPr marL="0" indent="0">
              <a:buNone/>
            </a:pPr>
            <a:r>
              <a:rPr lang="en-US" sz="2400" dirty="0"/>
              <a:t>Customer’s cost of service is minimized, where the revenue requirement’s cost of capital component, as reflected by WACC, is minimized.</a:t>
            </a:r>
          </a:p>
          <a:p>
            <a:pPr marL="0" indent="0">
              <a:buNone/>
            </a:pPr>
            <a:endParaRPr lang="en-US" sz="600" dirty="0"/>
          </a:p>
          <a:p>
            <a:pPr marL="0" indent="0">
              <a:buNone/>
            </a:pPr>
            <a:r>
              <a:rPr lang="en-US" sz="2400" dirty="0"/>
              <a:t>The lower the WACC, the lower the revenue requirement, all else being held equal.</a:t>
            </a:r>
          </a:p>
          <a:p>
            <a:pPr marL="0" indent="0">
              <a:buNone/>
            </a:pPr>
            <a:r>
              <a:rPr lang="en-US" sz="2400" dirty="0"/>
              <a:t> </a:t>
            </a:r>
          </a:p>
        </p:txBody>
      </p:sp>
      <p:sp>
        <p:nvSpPr>
          <p:cNvPr id="2" name="Date Placeholder 1">
            <a:extLst>
              <a:ext uri="{FF2B5EF4-FFF2-40B4-BE49-F238E27FC236}">
                <a16:creationId xmlns:a16="http://schemas.microsoft.com/office/drawing/2014/main" id="{6253563D-DA82-F5A8-E675-3DBFAE955CB3}"/>
              </a:ext>
            </a:extLst>
          </p:cNvPr>
          <p:cNvSpPr>
            <a:spLocks noGrp="1"/>
          </p:cNvSpPr>
          <p:nvPr>
            <p:ph type="dt" sz="half" idx="10"/>
          </p:nvPr>
        </p:nvSpPr>
        <p:spPr/>
        <p:txBody>
          <a:bodyPr/>
          <a:lstStyle/>
          <a:p>
            <a:r>
              <a:rPr lang="en-US" dirty="0"/>
              <a:t>April 11, 2024</a:t>
            </a:r>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endParaRPr lang="en-US" b="1" dirty="0"/>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9</a:t>
            </a:fld>
            <a:endParaRPr lang="en-US" dirty="0"/>
          </a:p>
        </p:txBody>
      </p:sp>
      <p:pic>
        <p:nvPicPr>
          <p:cNvPr id="7" name="Picture 6">
            <a:extLst>
              <a:ext uri="{FF2B5EF4-FFF2-40B4-BE49-F238E27FC236}">
                <a16:creationId xmlns:a16="http://schemas.microsoft.com/office/drawing/2014/main" id="{A9EF21C2-0578-036D-E28E-7A9242B8FDD2}"/>
              </a:ext>
            </a:extLst>
          </p:cNvPr>
          <p:cNvPicPr>
            <a:picLocks noChangeAspect="1"/>
          </p:cNvPicPr>
          <p:nvPr/>
        </p:nvPicPr>
        <p:blipFill>
          <a:blip r:embed="rId2"/>
          <a:stretch>
            <a:fillRect/>
          </a:stretch>
        </p:blipFill>
        <p:spPr>
          <a:xfrm>
            <a:off x="5031726" y="6395091"/>
            <a:ext cx="2128547" cy="287641"/>
          </a:xfrm>
          <a:prstGeom prst="rect">
            <a:avLst/>
          </a:prstGeom>
        </p:spPr>
      </p:pic>
      <p:sp>
        <p:nvSpPr>
          <p:cNvPr id="16" name="TextBox 15">
            <a:extLst>
              <a:ext uri="{FF2B5EF4-FFF2-40B4-BE49-F238E27FC236}">
                <a16:creationId xmlns:a16="http://schemas.microsoft.com/office/drawing/2014/main" id="{E72F88EC-BCB4-1B22-1968-5A0A572FD68E}"/>
              </a:ext>
            </a:extLst>
          </p:cNvPr>
          <p:cNvSpPr txBox="1"/>
          <p:nvPr/>
        </p:nvSpPr>
        <p:spPr>
          <a:xfrm>
            <a:off x="838200" y="4998378"/>
            <a:ext cx="10515600" cy="584775"/>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US" sz="3000" dirty="0"/>
              <a:t>Both interests are aligned in benefitting from the lowest WACC</a:t>
            </a:r>
            <a:r>
              <a:rPr lang="en-US" sz="3200" dirty="0"/>
              <a:t>.</a:t>
            </a:r>
          </a:p>
        </p:txBody>
      </p:sp>
    </p:spTree>
    <p:extLst>
      <p:ext uri="{BB962C8B-B14F-4D97-AF65-F5344CB8AC3E}">
        <p14:creationId xmlns:p14="http://schemas.microsoft.com/office/powerpoint/2010/main" val="3174734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1890</Words>
  <Application>Microsoft Macintosh PowerPoint</Application>
  <PresentationFormat>Widescreen</PresentationFormat>
  <Paragraphs>236</Paragraphs>
  <Slides>22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Calibri Light</vt:lpstr>
      <vt:lpstr>Courier New</vt:lpstr>
      <vt:lpstr>Google Sans</vt:lpstr>
      <vt:lpstr>Wingdings</vt:lpstr>
      <vt:lpstr>Office Theme</vt:lpstr>
      <vt:lpstr>Worksheet</vt:lpstr>
      <vt:lpstr>Evolving Trends in Capital Structures and the  Weighted Average Cost of Capital (WACC)</vt:lpstr>
      <vt:lpstr>Presentation Contents</vt:lpstr>
      <vt:lpstr>My Perspective on this Topic</vt:lpstr>
      <vt:lpstr>Consider the Past, but Focus on the Future</vt:lpstr>
      <vt:lpstr>Some Key Background Information</vt:lpstr>
      <vt:lpstr>More Key Background Information</vt:lpstr>
      <vt:lpstr>Some Key Conclusions</vt:lpstr>
      <vt:lpstr>More Key Conclusions</vt:lpstr>
      <vt:lpstr>Optimizing the Capital Structure</vt:lpstr>
      <vt:lpstr>Optimizing the Capital Structure</vt:lpstr>
      <vt:lpstr>Optimizing the Capital Structure</vt:lpstr>
      <vt:lpstr>Some Key Implications</vt:lpstr>
      <vt:lpstr>More Key Implications</vt:lpstr>
      <vt:lpstr>More Key Implications</vt:lpstr>
      <vt:lpstr>Hypotheses to be Challenged</vt:lpstr>
      <vt:lpstr>More Hypotheses to be Challenged</vt:lpstr>
      <vt:lpstr>More Hypotheses to be Challenged</vt:lpstr>
      <vt:lpstr>More Hypotheses to be Challenged</vt:lpstr>
      <vt:lpstr>More Hypotheses to be Challenged</vt:lpstr>
      <vt:lpstr>More Hypotheses to be Challenged</vt:lpstr>
      <vt:lpstr>More Hypotheses to be Challenged</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Trends in Capital Structures and the  Weighted Average Cost of Capital (WACC)</dc:title>
  <dc:creator>Enrique Bacalao</dc:creator>
  <cp:lastModifiedBy>Enrique Bacalao</cp:lastModifiedBy>
  <cp:revision>1</cp:revision>
  <dcterms:created xsi:type="dcterms:W3CDTF">2024-04-04T17:11:04Z</dcterms:created>
  <dcterms:modified xsi:type="dcterms:W3CDTF">2024-04-04T17:17:18Z</dcterms:modified>
</cp:coreProperties>
</file>