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1990" r:id="rId2"/>
    <p:sldId id="2250" r:id="rId3"/>
    <p:sldId id="2242" r:id="rId4"/>
    <p:sldId id="2223" r:id="rId5"/>
    <p:sldId id="2224" r:id="rId6"/>
    <p:sldId id="2276" r:id="rId7"/>
    <p:sldId id="2277" r:id="rId8"/>
    <p:sldId id="2278" r:id="rId9"/>
    <p:sldId id="2279" r:id="rId10"/>
    <p:sldId id="2280" r:id="rId11"/>
    <p:sldId id="2281" r:id="rId12"/>
    <p:sldId id="2253" r:id="rId13"/>
    <p:sldId id="2230" r:id="rId14"/>
    <p:sldId id="2233" r:id="rId15"/>
    <p:sldId id="2227" r:id="rId16"/>
    <p:sldId id="2260" r:id="rId17"/>
    <p:sldId id="2261" r:id="rId18"/>
    <p:sldId id="2266" r:id="rId19"/>
    <p:sldId id="2267" r:id="rId20"/>
    <p:sldId id="2269" r:id="rId21"/>
    <p:sldId id="2270" r:id="rId22"/>
    <p:sldId id="2271" r:id="rId23"/>
    <p:sldId id="2272" r:id="rId24"/>
    <p:sldId id="2273" r:id="rId25"/>
    <p:sldId id="2274" r:id="rId26"/>
    <p:sldId id="2275" r:id="rId27"/>
    <p:sldId id="2255" r:id="rId28"/>
    <p:sldId id="2238" r:id="rId29"/>
    <p:sldId id="2256" r:id="rId30"/>
    <p:sldId id="2263" r:id="rId31"/>
    <p:sldId id="2257" r:id="rId32"/>
    <p:sldId id="2234" r:id="rId33"/>
    <p:sldId id="2236" r:id="rId34"/>
    <p:sldId id="2222" r:id="rId35"/>
  </p:sldIdLst>
  <p:sldSz cx="9144000" cy="6858000" type="screen4x3"/>
  <p:notesSz cx="9296400" cy="7010400"/>
  <p:defaultTextStyle>
    <a:defPPr>
      <a:defRPr lang="en-US"/>
    </a:defPPr>
    <a:lvl1pPr algn="ctr" rtl="0" fontAlgn="base">
      <a:spcBef>
        <a:spcPct val="50000"/>
      </a:spcBef>
      <a:spcAft>
        <a:spcPct val="0"/>
      </a:spcAft>
      <a:defRPr sz="1600" kern="1200">
        <a:solidFill>
          <a:schemeClr val="bg2"/>
        </a:solidFill>
        <a:latin typeface="Arial" charset="0"/>
        <a:ea typeface="+mn-ea"/>
        <a:cs typeface="+mn-cs"/>
      </a:defRPr>
    </a:lvl1pPr>
    <a:lvl2pPr marL="457200" algn="ctr" rtl="0" fontAlgn="base">
      <a:spcBef>
        <a:spcPct val="50000"/>
      </a:spcBef>
      <a:spcAft>
        <a:spcPct val="0"/>
      </a:spcAft>
      <a:defRPr sz="1600" kern="1200">
        <a:solidFill>
          <a:schemeClr val="bg2"/>
        </a:solidFill>
        <a:latin typeface="Arial" charset="0"/>
        <a:ea typeface="+mn-ea"/>
        <a:cs typeface="+mn-cs"/>
      </a:defRPr>
    </a:lvl2pPr>
    <a:lvl3pPr marL="914400" algn="ctr" rtl="0" fontAlgn="base">
      <a:spcBef>
        <a:spcPct val="50000"/>
      </a:spcBef>
      <a:spcAft>
        <a:spcPct val="0"/>
      </a:spcAft>
      <a:defRPr sz="1600" kern="1200">
        <a:solidFill>
          <a:schemeClr val="bg2"/>
        </a:solidFill>
        <a:latin typeface="Arial" charset="0"/>
        <a:ea typeface="+mn-ea"/>
        <a:cs typeface="+mn-cs"/>
      </a:defRPr>
    </a:lvl3pPr>
    <a:lvl4pPr marL="1371600" algn="ctr" rtl="0" fontAlgn="base">
      <a:spcBef>
        <a:spcPct val="50000"/>
      </a:spcBef>
      <a:spcAft>
        <a:spcPct val="0"/>
      </a:spcAft>
      <a:defRPr sz="1600" kern="1200">
        <a:solidFill>
          <a:schemeClr val="bg2"/>
        </a:solidFill>
        <a:latin typeface="Arial" charset="0"/>
        <a:ea typeface="+mn-ea"/>
        <a:cs typeface="+mn-cs"/>
      </a:defRPr>
    </a:lvl4pPr>
    <a:lvl5pPr marL="1828800" algn="ctr" rtl="0" fontAlgn="base">
      <a:spcBef>
        <a:spcPct val="50000"/>
      </a:spcBef>
      <a:spcAft>
        <a:spcPct val="0"/>
      </a:spcAft>
      <a:defRPr sz="1600" kern="1200">
        <a:solidFill>
          <a:schemeClr val="bg2"/>
        </a:solidFill>
        <a:latin typeface="Arial" charset="0"/>
        <a:ea typeface="+mn-ea"/>
        <a:cs typeface="+mn-cs"/>
      </a:defRPr>
    </a:lvl5pPr>
    <a:lvl6pPr marL="2286000" algn="l" defTabSz="914400" rtl="0" eaLnBrk="1" latinLnBrk="0" hangingPunct="1">
      <a:defRPr sz="1600" kern="1200">
        <a:solidFill>
          <a:schemeClr val="bg2"/>
        </a:solidFill>
        <a:latin typeface="Arial" charset="0"/>
        <a:ea typeface="+mn-ea"/>
        <a:cs typeface="+mn-cs"/>
      </a:defRPr>
    </a:lvl6pPr>
    <a:lvl7pPr marL="2743200" algn="l" defTabSz="914400" rtl="0" eaLnBrk="1" latinLnBrk="0" hangingPunct="1">
      <a:defRPr sz="1600" kern="1200">
        <a:solidFill>
          <a:schemeClr val="bg2"/>
        </a:solidFill>
        <a:latin typeface="Arial" charset="0"/>
        <a:ea typeface="+mn-ea"/>
        <a:cs typeface="+mn-cs"/>
      </a:defRPr>
    </a:lvl7pPr>
    <a:lvl8pPr marL="3200400" algn="l" defTabSz="914400" rtl="0" eaLnBrk="1" latinLnBrk="0" hangingPunct="1">
      <a:defRPr sz="1600" kern="1200">
        <a:solidFill>
          <a:schemeClr val="bg2"/>
        </a:solidFill>
        <a:latin typeface="Arial" charset="0"/>
        <a:ea typeface="+mn-ea"/>
        <a:cs typeface="+mn-cs"/>
      </a:defRPr>
    </a:lvl8pPr>
    <a:lvl9pPr marL="3657600" algn="l" defTabSz="914400" rtl="0" eaLnBrk="1" latinLnBrk="0" hangingPunct="1">
      <a:defRPr sz="1600" kern="1200">
        <a:solidFill>
          <a:schemeClr val="bg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574">
          <p15:clr>
            <a:srgbClr val="A4A3A4"/>
          </p15:clr>
        </p15:guide>
        <p15:guide id="3" orient="horz" pos="3757">
          <p15:clr>
            <a:srgbClr val="A4A3A4"/>
          </p15:clr>
        </p15:guide>
        <p15:guide id="4" pos="2789">
          <p15:clr>
            <a:srgbClr val="A4A3A4"/>
          </p15:clr>
        </p15:guide>
        <p15:guide id="5" pos="140">
          <p15:clr>
            <a:srgbClr val="A4A3A4"/>
          </p15:clr>
        </p15:guide>
        <p15:guide id="6" pos="295">
          <p15:clr>
            <a:srgbClr val="A4A3A4"/>
          </p15:clr>
        </p15:guide>
        <p15:guide id="7" pos="5474">
          <p15:clr>
            <a:srgbClr val="A4A3A4"/>
          </p15:clr>
        </p15:guide>
        <p15:guide id="8" pos="561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0028A0"/>
    <a:srgbClr val="91969B"/>
    <a:srgbClr val="B2B2B2"/>
    <a:srgbClr val="4D4D4D"/>
    <a:srgbClr val="965096"/>
    <a:srgbClr val="F58C3C"/>
    <a:srgbClr val="76A305"/>
    <a:srgbClr val="46BEF5"/>
    <a:srgbClr val="FFC8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1754" autoAdjust="0"/>
  </p:normalViewPr>
  <p:slideViewPr>
    <p:cSldViewPr snapToGrid="0">
      <p:cViewPr varScale="1">
        <p:scale>
          <a:sx n="63" d="100"/>
          <a:sy n="63" d="100"/>
        </p:scale>
        <p:origin x="1328" y="52"/>
      </p:cViewPr>
      <p:guideLst>
        <p:guide orient="horz" pos="2160"/>
        <p:guide orient="horz" pos="574"/>
        <p:guide orient="horz" pos="3757"/>
        <p:guide pos="2789"/>
        <p:guide pos="140"/>
        <p:guide pos="295"/>
        <p:guide pos="5474"/>
        <p:guide pos="56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9" d="100"/>
          <a:sy n="59" d="100"/>
        </p:scale>
        <p:origin x="-2790" y="-84"/>
      </p:cViewPr>
      <p:guideLst>
        <p:guide orient="horz" pos="2208"/>
        <p:guide pos="29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3" y="0"/>
            <a:ext cx="4028440" cy="350520"/>
          </a:xfrm>
          <a:prstGeom prst="rect">
            <a:avLst/>
          </a:prstGeom>
          <a:noFill/>
          <a:ln w="9525">
            <a:noFill/>
            <a:miter lim="800000"/>
            <a:headEnd/>
            <a:tailEnd/>
          </a:ln>
          <a:effectLst/>
        </p:spPr>
        <p:txBody>
          <a:bodyPr vert="horz" wrap="square" lIns="92773" tIns="46392" rIns="92773" bIns="46392" numCol="1" anchor="t" anchorCtr="0" compatLnSpc="1">
            <a:prstTxWarp prst="textNoShape">
              <a:avLst/>
            </a:prstTxWarp>
          </a:bodyPr>
          <a:lstStyle>
            <a:lvl1pPr algn="l">
              <a:spcBef>
                <a:spcPct val="0"/>
              </a:spcBef>
              <a:defRPr sz="1200" smtClean="0">
                <a:solidFill>
                  <a:schemeClr val="tx1"/>
                </a:solidFill>
              </a:defRPr>
            </a:lvl1pPr>
          </a:lstStyle>
          <a:p>
            <a:pPr>
              <a:defRPr/>
            </a:pPr>
            <a:endParaRPr lang="en-US" dirty="0"/>
          </a:p>
        </p:txBody>
      </p:sp>
      <p:sp>
        <p:nvSpPr>
          <p:cNvPr id="34819" name="Rectangle 3"/>
          <p:cNvSpPr>
            <a:spLocks noGrp="1" noChangeArrowheads="1"/>
          </p:cNvSpPr>
          <p:nvPr>
            <p:ph type="dt" sz="quarter" idx="1"/>
          </p:nvPr>
        </p:nvSpPr>
        <p:spPr bwMode="auto">
          <a:xfrm>
            <a:off x="5267969" y="0"/>
            <a:ext cx="4028440" cy="350520"/>
          </a:xfrm>
          <a:prstGeom prst="rect">
            <a:avLst/>
          </a:prstGeom>
          <a:noFill/>
          <a:ln w="9525">
            <a:noFill/>
            <a:miter lim="800000"/>
            <a:headEnd/>
            <a:tailEnd/>
          </a:ln>
          <a:effectLst/>
        </p:spPr>
        <p:txBody>
          <a:bodyPr vert="horz" wrap="square" lIns="92773" tIns="46392" rIns="92773" bIns="46392" numCol="1" anchor="t" anchorCtr="0" compatLnSpc="1">
            <a:prstTxWarp prst="textNoShape">
              <a:avLst/>
            </a:prstTxWarp>
          </a:bodyPr>
          <a:lstStyle>
            <a:lvl1pPr algn="r">
              <a:spcBef>
                <a:spcPct val="0"/>
              </a:spcBef>
              <a:defRPr sz="1200" smtClean="0">
                <a:solidFill>
                  <a:schemeClr val="tx1"/>
                </a:solidFill>
              </a:defRPr>
            </a:lvl1pPr>
          </a:lstStyle>
          <a:p>
            <a:pPr>
              <a:defRPr/>
            </a:pPr>
            <a:endParaRPr lang="en-US" dirty="0"/>
          </a:p>
        </p:txBody>
      </p:sp>
      <p:sp>
        <p:nvSpPr>
          <p:cNvPr id="34820" name="Rectangle 4"/>
          <p:cNvSpPr>
            <a:spLocks noGrp="1" noChangeArrowheads="1"/>
          </p:cNvSpPr>
          <p:nvPr>
            <p:ph type="ftr" sz="quarter" idx="2"/>
          </p:nvPr>
        </p:nvSpPr>
        <p:spPr bwMode="auto">
          <a:xfrm>
            <a:off x="3" y="6659880"/>
            <a:ext cx="4028440" cy="350520"/>
          </a:xfrm>
          <a:prstGeom prst="rect">
            <a:avLst/>
          </a:prstGeom>
          <a:noFill/>
          <a:ln w="9525">
            <a:noFill/>
            <a:miter lim="800000"/>
            <a:headEnd/>
            <a:tailEnd/>
          </a:ln>
          <a:effectLst/>
        </p:spPr>
        <p:txBody>
          <a:bodyPr vert="horz" wrap="square" lIns="92773" tIns="46392" rIns="92773" bIns="46392" numCol="1" anchor="b" anchorCtr="0" compatLnSpc="1">
            <a:prstTxWarp prst="textNoShape">
              <a:avLst/>
            </a:prstTxWarp>
          </a:bodyPr>
          <a:lstStyle>
            <a:lvl1pPr algn="l">
              <a:spcBef>
                <a:spcPct val="0"/>
              </a:spcBef>
              <a:defRPr sz="1200" smtClean="0">
                <a:solidFill>
                  <a:schemeClr val="tx1"/>
                </a:solidFill>
              </a:defRPr>
            </a:lvl1pPr>
          </a:lstStyle>
          <a:p>
            <a:pPr>
              <a:defRPr/>
            </a:pPr>
            <a:endParaRPr lang="en-US" dirty="0"/>
          </a:p>
        </p:txBody>
      </p:sp>
      <p:sp>
        <p:nvSpPr>
          <p:cNvPr id="34821" name="Rectangle 5"/>
          <p:cNvSpPr>
            <a:spLocks noGrp="1" noChangeArrowheads="1"/>
          </p:cNvSpPr>
          <p:nvPr>
            <p:ph type="sldNum" sz="quarter" idx="3"/>
          </p:nvPr>
        </p:nvSpPr>
        <p:spPr bwMode="auto">
          <a:xfrm>
            <a:off x="5267969" y="6659880"/>
            <a:ext cx="4028440" cy="350520"/>
          </a:xfrm>
          <a:prstGeom prst="rect">
            <a:avLst/>
          </a:prstGeom>
          <a:noFill/>
          <a:ln w="9525">
            <a:noFill/>
            <a:miter lim="800000"/>
            <a:headEnd/>
            <a:tailEnd/>
          </a:ln>
          <a:effectLst/>
        </p:spPr>
        <p:txBody>
          <a:bodyPr vert="horz" wrap="square" lIns="92773" tIns="46392" rIns="92773" bIns="46392" numCol="1" anchor="b" anchorCtr="0" compatLnSpc="1">
            <a:prstTxWarp prst="textNoShape">
              <a:avLst/>
            </a:prstTxWarp>
          </a:bodyPr>
          <a:lstStyle>
            <a:lvl1pPr algn="r">
              <a:spcBef>
                <a:spcPct val="0"/>
              </a:spcBef>
              <a:defRPr sz="1200" smtClean="0">
                <a:solidFill>
                  <a:schemeClr val="tx1"/>
                </a:solidFill>
              </a:defRPr>
            </a:lvl1pPr>
          </a:lstStyle>
          <a:p>
            <a:pPr>
              <a:defRPr/>
            </a:pPr>
            <a:fld id="{EBF3307E-F43A-4E56-8126-6EB91D63DAB2}" type="slidenum">
              <a:rPr lang="en-US"/>
              <a:pPr>
                <a:defRPr/>
              </a:pPr>
              <a:t>‹#›</a:t>
            </a:fld>
            <a:endParaRPr lang="en-US" dirty="0"/>
          </a:p>
        </p:txBody>
      </p:sp>
    </p:spTree>
    <p:extLst>
      <p:ext uri="{BB962C8B-B14F-4D97-AF65-F5344CB8AC3E}">
        <p14:creationId xmlns:p14="http://schemas.microsoft.com/office/powerpoint/2010/main" val="373921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 y="0"/>
            <a:ext cx="4028440" cy="350520"/>
          </a:xfrm>
          <a:prstGeom prst="rect">
            <a:avLst/>
          </a:prstGeom>
          <a:noFill/>
          <a:ln w="9525">
            <a:noFill/>
            <a:miter lim="800000"/>
            <a:headEnd/>
            <a:tailEnd/>
          </a:ln>
          <a:effectLst/>
        </p:spPr>
        <p:txBody>
          <a:bodyPr vert="horz" wrap="square" lIns="92773" tIns="46392" rIns="92773" bIns="46392" numCol="1" anchor="t" anchorCtr="0" compatLnSpc="1">
            <a:prstTxWarp prst="textNoShape">
              <a:avLst/>
            </a:prstTxWarp>
          </a:bodyPr>
          <a:lstStyle>
            <a:lvl1pPr algn="l">
              <a:spcBef>
                <a:spcPct val="0"/>
              </a:spcBef>
              <a:defRPr sz="1200" smtClean="0">
                <a:solidFill>
                  <a:schemeClr val="tx1"/>
                </a:solidFill>
              </a:defRPr>
            </a:lvl1pPr>
          </a:lstStyle>
          <a:p>
            <a:pPr>
              <a:defRPr/>
            </a:pPr>
            <a:endParaRPr lang="en-US" dirty="0"/>
          </a:p>
        </p:txBody>
      </p:sp>
      <p:sp>
        <p:nvSpPr>
          <p:cNvPr id="5123" name="Rectangle 3"/>
          <p:cNvSpPr>
            <a:spLocks noGrp="1" noChangeArrowheads="1"/>
          </p:cNvSpPr>
          <p:nvPr>
            <p:ph type="dt" idx="1"/>
          </p:nvPr>
        </p:nvSpPr>
        <p:spPr bwMode="auto">
          <a:xfrm>
            <a:off x="5265817" y="0"/>
            <a:ext cx="4028440" cy="350520"/>
          </a:xfrm>
          <a:prstGeom prst="rect">
            <a:avLst/>
          </a:prstGeom>
          <a:noFill/>
          <a:ln w="9525">
            <a:noFill/>
            <a:miter lim="800000"/>
            <a:headEnd/>
            <a:tailEnd/>
          </a:ln>
          <a:effectLst/>
        </p:spPr>
        <p:txBody>
          <a:bodyPr vert="horz" wrap="square" lIns="92773" tIns="46392" rIns="92773" bIns="46392" numCol="1" anchor="t" anchorCtr="0" compatLnSpc="1">
            <a:prstTxWarp prst="textNoShape">
              <a:avLst/>
            </a:prstTxWarp>
          </a:bodyPr>
          <a:lstStyle>
            <a:lvl1pPr algn="r">
              <a:spcBef>
                <a:spcPct val="0"/>
              </a:spcBef>
              <a:defRPr sz="1200" smtClean="0">
                <a:solidFill>
                  <a:schemeClr val="tx1"/>
                </a:solidFill>
              </a:defRPr>
            </a:lvl1pPr>
          </a:lstStyle>
          <a:p>
            <a:pPr>
              <a:defRPr/>
            </a:pPr>
            <a:endParaRPr lang="en-US" dirty="0"/>
          </a:p>
        </p:txBody>
      </p:sp>
      <p:sp>
        <p:nvSpPr>
          <p:cNvPr id="56324"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29641" y="3329947"/>
            <a:ext cx="7437120" cy="3154680"/>
          </a:xfrm>
          <a:prstGeom prst="rect">
            <a:avLst/>
          </a:prstGeom>
          <a:noFill/>
          <a:ln w="9525">
            <a:noFill/>
            <a:miter lim="800000"/>
            <a:headEnd/>
            <a:tailEnd/>
          </a:ln>
          <a:effectLst/>
        </p:spPr>
        <p:txBody>
          <a:bodyPr vert="horz" wrap="square" lIns="92773" tIns="46392" rIns="92773" bIns="463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3" y="6658667"/>
            <a:ext cx="4028440" cy="350520"/>
          </a:xfrm>
          <a:prstGeom prst="rect">
            <a:avLst/>
          </a:prstGeom>
          <a:noFill/>
          <a:ln w="9525">
            <a:noFill/>
            <a:miter lim="800000"/>
            <a:headEnd/>
            <a:tailEnd/>
          </a:ln>
          <a:effectLst/>
        </p:spPr>
        <p:txBody>
          <a:bodyPr vert="horz" wrap="square" lIns="92773" tIns="46392" rIns="92773" bIns="46392" numCol="1" anchor="b" anchorCtr="0" compatLnSpc="1">
            <a:prstTxWarp prst="textNoShape">
              <a:avLst/>
            </a:prstTxWarp>
          </a:bodyPr>
          <a:lstStyle>
            <a:lvl1pPr algn="l">
              <a:spcBef>
                <a:spcPct val="0"/>
              </a:spcBef>
              <a:defRPr sz="1200" smtClean="0">
                <a:solidFill>
                  <a:schemeClr val="tx1"/>
                </a:solidFill>
              </a:defRPr>
            </a:lvl1pPr>
          </a:lstStyle>
          <a:p>
            <a:pPr>
              <a:defRPr/>
            </a:pPr>
            <a:endParaRPr lang="en-US" dirty="0"/>
          </a:p>
        </p:txBody>
      </p:sp>
      <p:sp>
        <p:nvSpPr>
          <p:cNvPr id="5127" name="Rectangle 7"/>
          <p:cNvSpPr>
            <a:spLocks noGrp="1" noChangeArrowheads="1"/>
          </p:cNvSpPr>
          <p:nvPr>
            <p:ph type="sldNum" sz="quarter" idx="5"/>
          </p:nvPr>
        </p:nvSpPr>
        <p:spPr bwMode="auto">
          <a:xfrm>
            <a:off x="5265817" y="6658667"/>
            <a:ext cx="4028440" cy="350520"/>
          </a:xfrm>
          <a:prstGeom prst="rect">
            <a:avLst/>
          </a:prstGeom>
          <a:noFill/>
          <a:ln w="9525">
            <a:noFill/>
            <a:miter lim="800000"/>
            <a:headEnd/>
            <a:tailEnd/>
          </a:ln>
          <a:effectLst/>
        </p:spPr>
        <p:txBody>
          <a:bodyPr vert="horz" wrap="square" lIns="92773" tIns="46392" rIns="92773" bIns="46392" numCol="1" anchor="b" anchorCtr="0" compatLnSpc="1">
            <a:prstTxWarp prst="textNoShape">
              <a:avLst/>
            </a:prstTxWarp>
          </a:bodyPr>
          <a:lstStyle>
            <a:lvl1pPr algn="r">
              <a:spcBef>
                <a:spcPct val="0"/>
              </a:spcBef>
              <a:defRPr sz="1200" smtClean="0">
                <a:solidFill>
                  <a:schemeClr val="tx1"/>
                </a:solidFill>
              </a:defRPr>
            </a:lvl1pPr>
          </a:lstStyle>
          <a:p>
            <a:pPr>
              <a:defRPr/>
            </a:pPr>
            <a:fld id="{B34BF58E-0912-4863-B6A4-66AE0EBB1B09}" type="slidenum">
              <a:rPr lang="en-US"/>
              <a:pPr>
                <a:defRPr/>
              </a:pPr>
              <a:t>‹#›</a:t>
            </a:fld>
            <a:endParaRPr lang="en-US" dirty="0"/>
          </a:p>
        </p:txBody>
      </p:sp>
    </p:spTree>
    <p:extLst>
      <p:ext uri="{BB962C8B-B14F-4D97-AF65-F5344CB8AC3E}">
        <p14:creationId xmlns:p14="http://schemas.microsoft.com/office/powerpoint/2010/main" val="3865805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EBC780CF-1D2D-4610-88E8-A87438B5EB9E}" type="slidenum">
              <a:rPr lang="en-US" smtClean="0">
                <a:latin typeface="Arial" charset="0"/>
              </a:rPr>
              <a:pPr/>
              <a:t>1</a:t>
            </a:fld>
            <a:endParaRPr lang="en-US" dirty="0" smtClean="0">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extLst>
      <p:ext uri="{BB962C8B-B14F-4D97-AF65-F5344CB8AC3E}">
        <p14:creationId xmlns:p14="http://schemas.microsoft.com/office/powerpoint/2010/main" val="3043325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12</a:t>
            </a:fld>
            <a:endParaRPr lang="en-US" dirty="0"/>
          </a:p>
        </p:txBody>
      </p:sp>
    </p:spTree>
    <p:extLst>
      <p:ext uri="{BB962C8B-B14F-4D97-AF65-F5344CB8AC3E}">
        <p14:creationId xmlns:p14="http://schemas.microsoft.com/office/powerpoint/2010/main" val="1870590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13</a:t>
            </a:fld>
            <a:endParaRPr lang="en-US" dirty="0"/>
          </a:p>
        </p:txBody>
      </p:sp>
    </p:spTree>
    <p:extLst>
      <p:ext uri="{BB962C8B-B14F-4D97-AF65-F5344CB8AC3E}">
        <p14:creationId xmlns:p14="http://schemas.microsoft.com/office/powerpoint/2010/main" val="1273405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14</a:t>
            </a:fld>
            <a:endParaRPr lang="en-US" dirty="0"/>
          </a:p>
        </p:txBody>
      </p:sp>
    </p:spTree>
    <p:extLst>
      <p:ext uri="{BB962C8B-B14F-4D97-AF65-F5344CB8AC3E}">
        <p14:creationId xmlns:p14="http://schemas.microsoft.com/office/powerpoint/2010/main" val="3472990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18</a:t>
            </a:fld>
            <a:endParaRPr lang="en-US" dirty="0"/>
          </a:p>
        </p:txBody>
      </p:sp>
    </p:spTree>
    <p:extLst>
      <p:ext uri="{BB962C8B-B14F-4D97-AF65-F5344CB8AC3E}">
        <p14:creationId xmlns:p14="http://schemas.microsoft.com/office/powerpoint/2010/main" val="3057626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THS average pace of three months ended July 2018 trails cycle peak of Q4-2017 by -3.7%. </a:t>
            </a:r>
          </a:p>
          <a:p>
            <a:r>
              <a:rPr lang="en-US" dirty="0" smtClean="0"/>
              <a:t>Index of PHS for 3-months-ended Jul-18 was down by -2.4%</a:t>
            </a:r>
            <a:r>
              <a:rPr lang="en-US" baseline="0" dirty="0" smtClean="0"/>
              <a:t> </a:t>
            </a:r>
            <a:r>
              <a:rPr lang="en-US" baseline="0" dirty="0" err="1" smtClean="0"/>
              <a:t>yy</a:t>
            </a:r>
            <a:r>
              <a:rPr lang="en-US" baseline="0" dirty="0" smtClean="0"/>
              <a:t> and contracted by -2.8% annualized from contiguous 3-months-ended April 2018.</a:t>
            </a:r>
          </a:p>
          <a:p>
            <a:endParaRPr lang="en-US" baseline="0" dirty="0" smtClean="0"/>
          </a:p>
          <a:p>
            <a:r>
              <a:rPr lang="en-US" baseline="0" dirty="0" smtClean="0"/>
              <a:t>30-year mortgage yield averaged 4.56% during 3-months-ended July 2018 – up 60 </a:t>
            </a:r>
            <a:r>
              <a:rPr lang="en-US" baseline="0" dirty="0" err="1" smtClean="0"/>
              <a:t>bp</a:t>
            </a:r>
            <a:r>
              <a:rPr lang="en-US" baseline="0" dirty="0" smtClean="0"/>
              <a:t> </a:t>
            </a:r>
            <a:r>
              <a:rPr lang="en-US" baseline="0" dirty="0" err="1" smtClean="0"/>
              <a:t>yy</a:t>
            </a:r>
            <a:r>
              <a:rPr lang="en-US" baseline="0" dirty="0" smtClean="0"/>
              <a:t> &amp; up 15 </a:t>
            </a:r>
            <a:r>
              <a:rPr lang="en-US" baseline="0" dirty="0" err="1" smtClean="0"/>
              <a:t>bp</a:t>
            </a:r>
            <a:r>
              <a:rPr lang="en-US" baseline="0" dirty="0" smtClean="0"/>
              <a:t> from average of 3-months-ended April 2018.</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19</a:t>
            </a:fld>
            <a:endParaRPr lang="en-US"/>
          </a:p>
        </p:txBody>
      </p:sp>
    </p:spTree>
    <p:extLst>
      <p:ext uri="{BB962C8B-B14F-4D97-AF65-F5344CB8AC3E}">
        <p14:creationId xmlns:p14="http://schemas.microsoft.com/office/powerpoint/2010/main" val="522574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20</a:t>
            </a:fld>
            <a:endParaRPr lang="en-US" dirty="0"/>
          </a:p>
        </p:txBody>
      </p:sp>
    </p:spTree>
    <p:extLst>
      <p:ext uri="{BB962C8B-B14F-4D97-AF65-F5344CB8AC3E}">
        <p14:creationId xmlns:p14="http://schemas.microsoft.com/office/powerpoint/2010/main" val="1750784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 in April 2018, Moody’s Default Research</a:t>
            </a:r>
            <a:r>
              <a:rPr lang="en-US" baseline="0" dirty="0" smtClean="0"/>
              <a:t> Group predicted that the US’ high-yield default rate would fall from the 3.65% of 2018’s first quarter to 1.9% by 2019’s first quarter.  Since then, the Default Research Group has a less benign view of defaults and now expects the default rate to slide from the 3.7% of 2018’s second quarter (including June’s 3.4%) to 2.5% by 2019’s first quarter.  Trade-related uncertainties, the softening of important foreign economies, and the FOMC’s upwardly revised outlook for fed funds despite slippage abroad, lower industrial metals prices, and lower home sales in US are consistent with the upward revision of early 2019’s expected default rate.  The recent sideways movement by the high-yield bond spread favors a 3.0% midpoint for October 2018’s default rate, which practically matches the 3.1% predicted by the Default research Group.  A default rate forecasting  model employing the high-yield bond spread of three months back generates a very strong adjusted R-square statistic of 0.91. the high-yield spread’s default forecasting ability deteriorates noticeably moving beyond </a:t>
            </a:r>
            <a:r>
              <a:rPr lang="en-US" baseline="0" smtClean="0"/>
              <a:t>three months. </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21</a:t>
            </a:fld>
            <a:endParaRPr lang="en-US" dirty="0"/>
          </a:p>
        </p:txBody>
      </p:sp>
    </p:spTree>
    <p:extLst>
      <p:ext uri="{BB962C8B-B14F-4D97-AF65-F5344CB8AC3E}">
        <p14:creationId xmlns:p14="http://schemas.microsoft.com/office/powerpoint/2010/main" val="3008889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892.6%	927.4%	730.8%</a:t>
            </a:r>
          </a:p>
          <a:p>
            <a:endParaRPr lang="en-US" dirty="0" smtClean="0"/>
          </a:p>
          <a:p>
            <a:r>
              <a:rPr lang="en-US" dirty="0" smtClean="0"/>
              <a:t>Recent 731% ratio of corporate debt to profits</a:t>
            </a:r>
            <a:r>
              <a:rPr lang="en-US" baseline="0" dirty="0" smtClean="0"/>
              <a:t> from current production is less than its 893% median when the ratio of corporate debt to GDP was between 44% and 45%. </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23</a:t>
            </a:fld>
            <a:endParaRPr lang="en-US" dirty="0"/>
          </a:p>
        </p:txBody>
      </p:sp>
    </p:spTree>
    <p:extLst>
      <p:ext uri="{BB962C8B-B14F-4D97-AF65-F5344CB8AC3E}">
        <p14:creationId xmlns:p14="http://schemas.microsoft.com/office/powerpoint/2010/main" val="766764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 in April 2018, Moody’s Default Research</a:t>
            </a:r>
            <a:r>
              <a:rPr lang="en-US" baseline="0" dirty="0" smtClean="0"/>
              <a:t> Group predicted that the US’ high-yield default rate would fall from the 3.65% of 2018’s first quarter to 1.9% by 2019’s first quarter.  Since then, the Default Research Group has a less benign view of defaults and now expects the default rate to slide from the 3.7% of 2018’s second quarter (including June’s 3.4%) to 2.5% by 2019’s first quarter.  Trade-related uncertainties, the softening of important foreign economies, and the FOMC’s upwardly revised outlook for fed funds despite slippage abroad, lower industrial metals prices, and lower home sales in US are consistent with the upward revision of early 2019’s expected default rate.  The recent sideways movement by the high-yield bond spread favors a 3.0% midpoint for October 2018’s default rate, which practically matches the 3.1% predicted by the Default research Group.  A default rate forecasting  model employing the high-yield bond spread of three months back generates a very strong adjusted R-square statistic of 0.91. the high-yield spread’s default forecasting ability deteriorates noticeably moving beyond </a:t>
            </a:r>
            <a:r>
              <a:rPr lang="en-US" baseline="0" smtClean="0"/>
              <a:t>three months. </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25</a:t>
            </a:fld>
            <a:endParaRPr lang="en-US" dirty="0"/>
          </a:p>
        </p:txBody>
      </p:sp>
    </p:spTree>
    <p:extLst>
      <p:ext uri="{BB962C8B-B14F-4D97-AF65-F5344CB8AC3E}">
        <p14:creationId xmlns:p14="http://schemas.microsoft.com/office/powerpoint/2010/main" val="37267509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26</a:t>
            </a:fld>
            <a:endParaRPr lang="en-US" dirty="0"/>
          </a:p>
        </p:txBody>
      </p:sp>
    </p:spTree>
    <p:extLst>
      <p:ext uri="{BB962C8B-B14F-4D97-AF65-F5344CB8AC3E}">
        <p14:creationId xmlns:p14="http://schemas.microsoft.com/office/powerpoint/2010/main" val="355830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a:t>
            </a:fld>
            <a:endParaRPr lang="en-US" dirty="0"/>
          </a:p>
        </p:txBody>
      </p:sp>
    </p:spTree>
    <p:extLst>
      <p:ext uri="{BB962C8B-B14F-4D97-AF65-F5344CB8AC3E}">
        <p14:creationId xmlns:p14="http://schemas.microsoft.com/office/powerpoint/2010/main" val="1104316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27</a:t>
            </a:fld>
            <a:endParaRPr lang="en-US" dirty="0"/>
          </a:p>
        </p:txBody>
      </p:sp>
    </p:spTree>
    <p:extLst>
      <p:ext uri="{BB962C8B-B14F-4D97-AF65-F5344CB8AC3E}">
        <p14:creationId xmlns:p14="http://schemas.microsoft.com/office/powerpoint/2010/main" val="2574962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28</a:t>
            </a:fld>
            <a:endParaRPr lang="en-US" dirty="0"/>
          </a:p>
        </p:txBody>
      </p:sp>
    </p:spTree>
    <p:extLst>
      <p:ext uri="{BB962C8B-B14F-4D97-AF65-F5344CB8AC3E}">
        <p14:creationId xmlns:p14="http://schemas.microsoft.com/office/powerpoint/2010/main" val="21112321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30</a:t>
            </a:fld>
            <a:endParaRPr lang="en-US" dirty="0"/>
          </a:p>
        </p:txBody>
      </p:sp>
    </p:spTree>
    <p:extLst>
      <p:ext uri="{BB962C8B-B14F-4D97-AF65-F5344CB8AC3E}">
        <p14:creationId xmlns:p14="http://schemas.microsoft.com/office/powerpoint/2010/main" val="3235520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31</a:t>
            </a:fld>
            <a:endParaRPr lang="en-US" dirty="0"/>
          </a:p>
        </p:txBody>
      </p:sp>
    </p:spTree>
    <p:extLst>
      <p:ext uri="{BB962C8B-B14F-4D97-AF65-F5344CB8AC3E}">
        <p14:creationId xmlns:p14="http://schemas.microsoft.com/office/powerpoint/2010/main" val="2208249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Arial" charset="0"/>
                <a:ea typeface="+mn-ea"/>
                <a:cs typeface="+mn-cs"/>
              </a:rPr>
              <a:t>5.39206E-05</a:t>
            </a:r>
            <a:r>
              <a:rPr lang="en-US" dirty="0" smtClean="0"/>
              <a:t> </a:t>
            </a:r>
            <a:r>
              <a:rPr lang="en-US" sz="1200" b="0" i="0" u="none" strike="noStrike" kern="1200" dirty="0" smtClean="0">
                <a:solidFill>
                  <a:schemeClr val="tx1"/>
                </a:solidFill>
                <a:effectLst/>
                <a:latin typeface="Arial" charset="0"/>
                <a:ea typeface="+mn-ea"/>
                <a:cs typeface="+mn-cs"/>
              </a:rPr>
              <a:t>-0.014018807</a:t>
            </a:r>
            <a:r>
              <a:rPr lang="en-US" dirty="0" smtClean="0"/>
              <a:t> </a:t>
            </a:r>
            <a:r>
              <a:rPr lang="en-US" sz="1200" b="0" i="0" u="none" strike="noStrike" kern="1200" dirty="0" smtClean="0">
                <a:solidFill>
                  <a:schemeClr val="tx1"/>
                </a:solidFill>
                <a:effectLst/>
                <a:latin typeface="Arial" charset="0"/>
                <a:ea typeface="+mn-ea"/>
                <a:cs typeface="+mn-cs"/>
              </a:rPr>
              <a:t>0.022821305</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32</a:t>
            </a:fld>
            <a:endParaRPr lang="en-US"/>
          </a:p>
        </p:txBody>
      </p:sp>
    </p:spTree>
    <p:extLst>
      <p:ext uri="{BB962C8B-B14F-4D97-AF65-F5344CB8AC3E}">
        <p14:creationId xmlns:p14="http://schemas.microsoft.com/office/powerpoint/2010/main" val="36004552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Arial" charset="0"/>
                <a:ea typeface="+mn-ea"/>
                <a:cs typeface="+mn-cs"/>
              </a:rPr>
              <a:t>104.9747</a:t>
            </a:r>
            <a:r>
              <a:rPr lang="en-US" dirty="0" smtClean="0"/>
              <a:t> </a:t>
            </a:r>
            <a:r>
              <a:rPr lang="en-US" sz="1200" b="0" i="0" u="none" strike="noStrike" kern="1200" dirty="0" smtClean="0">
                <a:solidFill>
                  <a:schemeClr val="tx1"/>
                </a:solidFill>
                <a:effectLst/>
                <a:latin typeface="Arial" charset="0"/>
                <a:ea typeface="+mn-ea"/>
                <a:cs typeface="+mn-cs"/>
              </a:rPr>
              <a:t>-0.7%</a:t>
            </a:r>
            <a:r>
              <a:rPr lang="en-US" dirty="0" smtClean="0"/>
              <a:t> </a:t>
            </a:r>
            <a:r>
              <a:rPr lang="en-US" sz="1200" b="0" i="0" u="none" strike="noStrike" kern="1200" dirty="0" smtClean="0">
                <a:solidFill>
                  <a:schemeClr val="tx1"/>
                </a:solidFill>
                <a:effectLst/>
                <a:latin typeface="Arial" charset="0"/>
                <a:ea typeface="+mn-ea"/>
                <a:cs typeface="+mn-cs"/>
              </a:rPr>
              <a:t>3.7%</a:t>
            </a:r>
            <a:r>
              <a:rPr lang="en-US" dirty="0" smtClean="0"/>
              <a:t> </a:t>
            </a:r>
            <a:r>
              <a:rPr lang="en-US" sz="1200" b="0" i="0" u="none" strike="noStrike" kern="1200" dirty="0" smtClean="0">
                <a:solidFill>
                  <a:schemeClr val="tx1"/>
                </a:solidFill>
                <a:effectLst/>
                <a:latin typeface="Arial" charset="0"/>
                <a:ea typeface="+mn-ea"/>
                <a:cs typeface="+mn-cs"/>
              </a:rPr>
              <a:t>104.4697</a:t>
            </a:r>
            <a:r>
              <a:rPr lang="en-US" dirty="0" smtClean="0"/>
              <a:t> </a:t>
            </a:r>
            <a:r>
              <a:rPr lang="en-US" sz="1200" b="0" i="0" u="none" strike="noStrike" kern="1200" dirty="0" smtClean="0">
                <a:solidFill>
                  <a:schemeClr val="tx1"/>
                </a:solidFill>
                <a:effectLst/>
                <a:latin typeface="Arial" charset="0"/>
                <a:ea typeface="+mn-ea"/>
                <a:cs typeface="+mn-cs"/>
              </a:rPr>
              <a:t>-0.5%</a:t>
            </a:r>
            <a:r>
              <a:rPr lang="en-US" dirty="0" smtClean="0"/>
              <a:t> </a:t>
            </a:r>
            <a:r>
              <a:rPr lang="en-US" sz="1200" b="0" i="0" u="none" strike="noStrike" kern="1200" dirty="0" smtClean="0">
                <a:solidFill>
                  <a:schemeClr val="tx1"/>
                </a:solidFill>
                <a:effectLst/>
                <a:latin typeface="Arial" charset="0"/>
                <a:ea typeface="+mn-ea"/>
                <a:cs typeface="+mn-cs"/>
              </a:rPr>
              <a:t>2.3%</a:t>
            </a:r>
            <a:r>
              <a:rPr lang="en-US" dirty="0" smtClean="0"/>
              <a:t> </a:t>
            </a:r>
          </a:p>
          <a:p>
            <a:r>
              <a:rPr lang="en-US" dirty="0" smtClean="0"/>
              <a:t>Despite hot summer and a sizzling economy, seasonally-adjusted</a:t>
            </a:r>
            <a:r>
              <a:rPr lang="en-US" baseline="0" dirty="0" smtClean="0"/>
              <a:t> </a:t>
            </a:r>
            <a:r>
              <a:rPr lang="en-US" dirty="0" smtClean="0"/>
              <a:t>electric &amp;</a:t>
            </a:r>
            <a:r>
              <a:rPr lang="en-US" baseline="0" dirty="0" smtClean="0"/>
              <a:t> gas utility production fell in each of the three-months-ended July.  July’s </a:t>
            </a:r>
            <a:r>
              <a:rPr lang="en-US" dirty="0" smtClean="0"/>
              <a:t>electric &amp;</a:t>
            </a:r>
            <a:r>
              <a:rPr lang="en-US" baseline="0" dirty="0" smtClean="0"/>
              <a:t> gas utility output rose by a modest 2.3% from a year earlier.</a:t>
            </a:r>
          </a:p>
          <a:p>
            <a:endParaRPr lang="en-US" baseline="0" dirty="0" smtClean="0"/>
          </a:p>
          <a:p>
            <a:r>
              <a:rPr lang="en-US" sz="1200" b="0" i="0" u="none" strike="noStrike" kern="1200" dirty="0" smtClean="0">
                <a:solidFill>
                  <a:schemeClr val="tx1"/>
                </a:solidFill>
                <a:effectLst/>
                <a:latin typeface="Arial" charset="0"/>
                <a:ea typeface="+mn-ea"/>
                <a:cs typeface="+mn-cs"/>
              </a:rPr>
              <a:t>July’s electric power generation, transmission &amp; distribution dipped by -0.9%</a:t>
            </a:r>
            <a:r>
              <a:rPr lang="en-US" dirty="0" smtClean="0"/>
              <a:t> from June and edged up by </a:t>
            </a:r>
            <a:r>
              <a:rPr lang="en-US" sz="1200" b="0" i="0" u="none" strike="noStrike" kern="1200" dirty="0" smtClean="0">
                <a:solidFill>
                  <a:schemeClr val="tx1"/>
                </a:solidFill>
                <a:effectLst/>
                <a:latin typeface="Arial" charset="0"/>
                <a:ea typeface="+mn-ea"/>
                <a:cs typeface="+mn-cs"/>
              </a:rPr>
              <a:t>1.4%</a:t>
            </a:r>
            <a:r>
              <a:rPr lang="en-US" dirty="0" smtClean="0"/>
              <a:t> from July 2017.</a:t>
            </a:r>
            <a:endParaRPr lang="en-US" baseline="0" dirty="0" smtClean="0"/>
          </a:p>
          <a:p>
            <a:endParaRPr lang="en-US" baseline="0" dirty="0" smtClean="0"/>
          </a:p>
          <a:p>
            <a:r>
              <a:rPr lang="en-US" baseline="0" dirty="0" smtClean="0"/>
              <a:t>July’s total IP was up by 4.2% </a:t>
            </a:r>
            <a:r>
              <a:rPr lang="en-US" baseline="0" dirty="0" err="1" smtClean="0"/>
              <a:t>yy</a:t>
            </a:r>
            <a:r>
              <a:rPr lang="en-US" baseline="0" dirty="0" smtClean="0"/>
              <a:t>, wherein manufacturing output increased by 2.8% and natural resource output advanced by 12.9.</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33</a:t>
            </a:fld>
            <a:endParaRPr lang="en-US"/>
          </a:p>
        </p:txBody>
      </p:sp>
    </p:spTree>
    <p:extLst>
      <p:ext uri="{BB962C8B-B14F-4D97-AF65-F5344CB8AC3E}">
        <p14:creationId xmlns:p14="http://schemas.microsoft.com/office/powerpoint/2010/main" val="3789298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03B4C9-54EF-4831-9839-E0E7443984A4}" type="slidenum">
              <a:rPr lang="en-US"/>
              <a:pPr/>
              <a:t>34</a:t>
            </a:fld>
            <a:endParaRPr lang="en-US" dirty="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27252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4</a:t>
            </a:fld>
            <a:endParaRPr lang="en-US" dirty="0"/>
          </a:p>
        </p:txBody>
      </p:sp>
    </p:spTree>
    <p:extLst>
      <p:ext uri="{BB962C8B-B14F-4D97-AF65-F5344CB8AC3E}">
        <p14:creationId xmlns:p14="http://schemas.microsoft.com/office/powerpoint/2010/main" val="4284176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6</a:t>
            </a:fld>
            <a:endParaRPr lang="en-US" dirty="0"/>
          </a:p>
        </p:txBody>
      </p:sp>
    </p:spTree>
    <p:extLst>
      <p:ext uri="{BB962C8B-B14F-4D97-AF65-F5344CB8AC3E}">
        <p14:creationId xmlns:p14="http://schemas.microsoft.com/office/powerpoint/2010/main" val="613336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smtClean="0">
                <a:solidFill>
                  <a:schemeClr val="tx1"/>
                </a:solidFill>
                <a:effectLst/>
                <a:latin typeface="Arial" charset="0"/>
                <a:ea typeface="+mn-ea"/>
                <a:cs typeface="+mn-cs"/>
              </a:rPr>
              <a:t> ... Latest Capacity-Not-In-Use Has Been Associated with a 5.3% Average for </a:t>
            </a:r>
            <a:r>
              <a:rPr lang="en-US" sz="1200" b="1" i="0" u="none" strike="noStrike" kern="1200" smtClean="0">
                <a:solidFill>
                  <a:schemeClr val="tx1"/>
                </a:solidFill>
                <a:effectLst/>
                <a:latin typeface="Arial" charset="0"/>
                <a:ea typeface="+mn-ea"/>
                <a:cs typeface="+mn-cs"/>
              </a:rPr>
              <a:t>Jobless Rate</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7</a:t>
            </a:fld>
            <a:endParaRPr lang="en-US"/>
          </a:p>
        </p:txBody>
      </p:sp>
    </p:spTree>
    <p:extLst>
      <p:ext uri="{BB962C8B-B14F-4D97-AF65-F5344CB8AC3E}">
        <p14:creationId xmlns:p14="http://schemas.microsoft.com/office/powerpoint/2010/main" val="3865064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smtClean="0">
                <a:solidFill>
                  <a:schemeClr val="tx1"/>
                </a:solidFill>
                <a:effectLst/>
                <a:latin typeface="Arial" charset="0"/>
                <a:ea typeface="+mn-ea"/>
                <a:cs typeface="+mn-cs"/>
              </a:rPr>
              <a:t> When the UR</a:t>
            </a:r>
            <a:r>
              <a:rPr lang="en-US" sz="1200" b="1" i="0" u="none" strike="noStrike" kern="1200" baseline="0" dirty="0" smtClean="0">
                <a:solidFill>
                  <a:schemeClr val="tx1"/>
                </a:solidFill>
                <a:effectLst/>
                <a:latin typeface="Arial" charset="0"/>
                <a:ea typeface="+mn-ea"/>
                <a:cs typeface="+mn-cs"/>
              </a:rPr>
              <a:t> last dipped to 3.9% in Q2-2000, W&amp;S income grew by 7.6% annually during year-ended June 2000, which was much faster than its 4.8% increase of the year-ended June 2018.</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8</a:t>
            </a:fld>
            <a:endParaRPr lang="en-US"/>
          </a:p>
        </p:txBody>
      </p:sp>
    </p:spTree>
    <p:extLst>
      <p:ext uri="{BB962C8B-B14F-4D97-AF65-F5344CB8AC3E}">
        <p14:creationId xmlns:p14="http://schemas.microsoft.com/office/powerpoint/2010/main" val="3587245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smtClean="0">
                <a:solidFill>
                  <a:schemeClr val="tx1"/>
                </a:solidFill>
                <a:effectLst/>
                <a:latin typeface="Arial" charset="0"/>
                <a:ea typeface="+mn-ea"/>
                <a:cs typeface="+mn-cs"/>
              </a:rPr>
              <a:t> When the UR</a:t>
            </a:r>
            <a:r>
              <a:rPr lang="en-US" sz="1200" b="1" i="0" u="none" strike="noStrike" kern="1200" baseline="0" dirty="0" smtClean="0">
                <a:solidFill>
                  <a:schemeClr val="tx1"/>
                </a:solidFill>
                <a:effectLst/>
                <a:latin typeface="Arial" charset="0"/>
                <a:ea typeface="+mn-ea"/>
                <a:cs typeface="+mn-cs"/>
              </a:rPr>
              <a:t> last dipped to 3.9% in Q2-2000, W&amp;S income grew by 7.6% annually during year-ended June 2000, which was much faster than its 4.8% increase of the year-ended June 2018.</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9</a:t>
            </a:fld>
            <a:endParaRPr lang="en-US"/>
          </a:p>
        </p:txBody>
      </p:sp>
    </p:spTree>
    <p:extLst>
      <p:ext uri="{BB962C8B-B14F-4D97-AF65-F5344CB8AC3E}">
        <p14:creationId xmlns:p14="http://schemas.microsoft.com/office/powerpoint/2010/main" val="1821484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unemployment rate’s moving three-month average has been less than 4% in only 5% of all the months since the end of 1967.</a:t>
            </a:r>
          </a:p>
          <a:p>
            <a:r>
              <a:rPr lang="en-US" dirty="0" smtClean="0"/>
              <a:t>The jobless rate’s moving three month average bottomed at the 3.4% of October 1968 through June 1969.</a:t>
            </a:r>
          </a:p>
          <a:p>
            <a:r>
              <a:rPr lang="en-US" dirty="0" smtClean="0"/>
              <a:t>A very low unemployment rate should breed caution regarding the longevity of the current business cycle upturn.</a:t>
            </a:r>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10</a:t>
            </a:fld>
            <a:endParaRPr lang="en-US" dirty="0"/>
          </a:p>
        </p:txBody>
      </p:sp>
    </p:spTree>
    <p:extLst>
      <p:ext uri="{BB962C8B-B14F-4D97-AF65-F5344CB8AC3E}">
        <p14:creationId xmlns:p14="http://schemas.microsoft.com/office/powerpoint/2010/main" val="4079107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4BF58E-0912-4863-B6A4-66AE0EBB1B09}" type="slidenum">
              <a:rPr lang="en-US" smtClean="0"/>
              <a:pPr>
                <a:defRPr/>
              </a:pPr>
              <a:t>11</a:t>
            </a:fld>
            <a:endParaRPr lang="en-US" dirty="0"/>
          </a:p>
        </p:txBody>
      </p:sp>
    </p:spTree>
    <p:extLst>
      <p:ext uri="{BB962C8B-B14F-4D97-AF65-F5344CB8AC3E}">
        <p14:creationId xmlns:p14="http://schemas.microsoft.com/office/powerpoint/2010/main" val="21112584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3"/>
          <p:cNvSpPr>
            <a:spLocks noChangeShapeType="1"/>
          </p:cNvSpPr>
          <p:nvPr/>
        </p:nvSpPr>
        <p:spPr bwMode="gray">
          <a:xfrm>
            <a:off x="215900" y="6370638"/>
            <a:ext cx="8705850" cy="0"/>
          </a:xfrm>
          <a:prstGeom prst="line">
            <a:avLst/>
          </a:prstGeom>
          <a:noFill/>
          <a:ln w="12700">
            <a:solidFill>
              <a:schemeClr val="tx2"/>
            </a:solidFill>
            <a:round/>
            <a:headEnd/>
            <a:tailEnd/>
          </a:ln>
          <a:effectLst/>
        </p:spPr>
        <p:txBody>
          <a:bodyPr/>
          <a:lstStyle/>
          <a:p>
            <a:pPr>
              <a:defRPr/>
            </a:pPr>
            <a:endParaRPr lang="en-US" dirty="0"/>
          </a:p>
        </p:txBody>
      </p:sp>
      <p:pic>
        <p:nvPicPr>
          <p:cNvPr id="5" name="Picture 28" descr="MCO011_MA_3b-cover"/>
          <p:cNvPicPr>
            <a:picLocks noChangeAspect="1" noChangeArrowheads="1"/>
          </p:cNvPicPr>
          <p:nvPr/>
        </p:nvPicPr>
        <p:blipFill>
          <a:blip r:embed="rId2" cstate="print"/>
          <a:srcRect/>
          <a:stretch>
            <a:fillRect/>
          </a:stretch>
        </p:blipFill>
        <p:spPr bwMode="gray">
          <a:xfrm>
            <a:off x="0" y="0"/>
            <a:ext cx="9140825" cy="4113213"/>
          </a:xfrm>
          <a:prstGeom prst="rect">
            <a:avLst/>
          </a:prstGeom>
          <a:noFill/>
          <a:ln w="9525">
            <a:noFill/>
            <a:miter lim="800000"/>
            <a:headEnd/>
            <a:tailEnd/>
          </a:ln>
        </p:spPr>
      </p:pic>
      <p:sp>
        <p:nvSpPr>
          <p:cNvPr id="3074" name="Rectangle 2"/>
          <p:cNvSpPr>
            <a:spLocks noGrp="1" noChangeArrowheads="1"/>
          </p:cNvSpPr>
          <p:nvPr>
            <p:ph type="ctrTitle"/>
          </p:nvPr>
        </p:nvSpPr>
        <p:spPr>
          <a:xfrm>
            <a:off x="439738" y="4243388"/>
            <a:ext cx="8437562" cy="517525"/>
          </a:xfrm>
        </p:spPr>
        <p:txBody>
          <a:bodyPr/>
          <a:lstStyle>
            <a:lvl1pPr>
              <a:defRPr sz="4000">
                <a:solidFill>
                  <a:schemeClr val="bg2"/>
                </a:solidFill>
              </a:defRPr>
            </a:lvl1pPr>
          </a:lstStyle>
          <a:p>
            <a:r>
              <a:rPr lang="en-US"/>
              <a:t>Click to edit Master title style</a:t>
            </a:r>
          </a:p>
        </p:txBody>
      </p:sp>
      <p:sp>
        <p:nvSpPr>
          <p:cNvPr id="3075" name="Rectangle 3"/>
          <p:cNvSpPr>
            <a:spLocks noGrp="1" noChangeArrowheads="1"/>
          </p:cNvSpPr>
          <p:nvPr>
            <p:ph type="subTitle" idx="1"/>
          </p:nvPr>
        </p:nvSpPr>
        <p:spPr>
          <a:xfrm>
            <a:off x="458788" y="4775200"/>
            <a:ext cx="8413750" cy="212725"/>
          </a:xfrm>
        </p:spPr>
        <p:txBody>
          <a:bodyPr>
            <a:spAutoFit/>
          </a:bodyPr>
          <a:lstStyle>
            <a:lvl1pPr>
              <a:defRPr sz="1400"/>
            </a:lvl1pPr>
          </a:lstStyle>
          <a:p>
            <a:r>
              <a:rPr 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8"/>
          <p:cNvSpPr>
            <a:spLocks noGrp="1" noChangeArrowheads="1"/>
          </p:cNvSpPr>
          <p:nvPr>
            <p:ph type="sldNum" sz="quarter" idx="10"/>
          </p:nvPr>
        </p:nvSpPr>
        <p:spPr>
          <a:ln/>
        </p:spPr>
        <p:txBody>
          <a:bodyPr/>
          <a:lstStyle>
            <a:lvl1pPr>
              <a:defRPr/>
            </a:lvl1pPr>
          </a:lstStyle>
          <a:p>
            <a:pPr>
              <a:defRPr/>
            </a:pPr>
            <a:fld id="{A002A768-BD4D-4B31-AAFE-194D87D48FE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9875" y="639763"/>
            <a:ext cx="2057400" cy="5302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6088" y="639763"/>
            <a:ext cx="6021387" cy="5302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8"/>
          <p:cNvSpPr>
            <a:spLocks noGrp="1" noChangeArrowheads="1"/>
          </p:cNvSpPr>
          <p:nvPr>
            <p:ph type="sldNum" sz="quarter" idx="10"/>
          </p:nvPr>
        </p:nvSpPr>
        <p:spPr>
          <a:ln/>
        </p:spPr>
        <p:txBody>
          <a:bodyPr/>
          <a:lstStyle>
            <a:lvl1pPr>
              <a:defRPr/>
            </a:lvl1pPr>
          </a:lstStyle>
          <a:p>
            <a:pPr>
              <a:defRPr/>
            </a:pPr>
            <a:fld id="{90DD6286-4122-44DE-9827-CEA55D9399E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46088" y="639763"/>
            <a:ext cx="8229600" cy="3111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47675" y="1779588"/>
            <a:ext cx="8229600" cy="4162425"/>
          </a:xfrm>
        </p:spPr>
        <p:txBody>
          <a:bodyPr/>
          <a:lstStyle/>
          <a:p>
            <a:pPr lvl="0"/>
            <a:endParaRPr lang="en-US" noProof="0" dirty="0" smtClean="0"/>
          </a:p>
        </p:txBody>
      </p:sp>
      <p:sp>
        <p:nvSpPr>
          <p:cNvPr id="4" name="Rectangle 38"/>
          <p:cNvSpPr>
            <a:spLocks noGrp="1" noChangeArrowheads="1"/>
          </p:cNvSpPr>
          <p:nvPr>
            <p:ph type="sldNum" sz="quarter" idx="10"/>
          </p:nvPr>
        </p:nvSpPr>
        <p:spPr>
          <a:ln/>
        </p:spPr>
        <p:txBody>
          <a:bodyPr/>
          <a:lstStyle>
            <a:lvl1pPr>
              <a:defRPr/>
            </a:lvl1pPr>
          </a:lstStyle>
          <a:p>
            <a:pPr>
              <a:defRPr/>
            </a:pPr>
            <a:fld id="{4399C846-0D77-4B7E-A140-F1EC40A5A58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Section Head NEW">
    <p:spTree>
      <p:nvGrpSpPr>
        <p:cNvPr id="1" name=""/>
        <p:cNvGrpSpPr/>
        <p:nvPr/>
      </p:nvGrpSpPr>
      <p:grpSpPr>
        <a:xfrm>
          <a:off x="0" y="0"/>
          <a:ext cx="0" cy="0"/>
          <a:chOff x="0" y="0"/>
          <a:chExt cx="0" cy="0"/>
        </a:xfrm>
      </p:grpSpPr>
      <p:pic>
        <p:nvPicPr>
          <p:cNvPr id="3" name="Picture 27" descr="C:\Users\joshgo\Desktop\ma_sect.jpg"/>
          <p:cNvPicPr>
            <a:picLocks noChangeAspect="1" noChangeArrowheads="1"/>
          </p:cNvPicPr>
          <p:nvPr/>
        </p:nvPicPr>
        <p:blipFill>
          <a:blip r:embed="rId2" cstate="print"/>
          <a:srcRect/>
          <a:stretch>
            <a:fillRect/>
          </a:stretch>
        </p:blipFill>
        <p:spPr bwMode="auto">
          <a:xfrm>
            <a:off x="0" y="1783080"/>
            <a:ext cx="2286000" cy="2951162"/>
          </a:xfrm>
          <a:prstGeom prst="rect">
            <a:avLst/>
          </a:prstGeom>
          <a:noFill/>
          <a:ln w="9525">
            <a:noFill/>
            <a:miter lim="800000"/>
            <a:headEnd/>
            <a:tailEnd/>
          </a:ln>
        </p:spPr>
      </p:pic>
      <p:sp>
        <p:nvSpPr>
          <p:cNvPr id="4" name="Rectangle 3"/>
          <p:cNvSpPr/>
          <p:nvPr/>
        </p:nvSpPr>
        <p:spPr bwMode="auto">
          <a:xfrm>
            <a:off x="2308225" y="1783080"/>
            <a:ext cx="6835775" cy="2954337"/>
          </a:xfrm>
          <a:prstGeom prst="rect">
            <a:avLst/>
          </a:prstGeom>
          <a:solidFill>
            <a:srgbClr val="009BE1"/>
          </a:solidFill>
          <a:ln w="9525" cap="flat" cmpd="sng" algn="ctr">
            <a:noFill/>
            <a:prstDash val="solid"/>
            <a:round/>
            <a:headEnd type="none" w="med" len="med"/>
            <a:tailEnd type="none" w="med" len="med"/>
          </a:ln>
          <a:effectLst/>
        </p:spPr>
        <p:txBody>
          <a:bodyPr>
            <a:spAutoFit/>
          </a:bodyPr>
          <a:lstStyle/>
          <a:p>
            <a:pPr>
              <a:defRPr/>
            </a:pPr>
            <a:endParaRPr lang="en-US" dirty="0"/>
          </a:p>
        </p:txBody>
      </p:sp>
      <p:grpSp>
        <p:nvGrpSpPr>
          <p:cNvPr id="5" name="Group 10"/>
          <p:cNvGrpSpPr/>
          <p:nvPr userDrawn="1"/>
        </p:nvGrpSpPr>
        <p:grpSpPr>
          <a:xfrm>
            <a:off x="0" y="0"/>
            <a:ext cx="9144000" cy="6280150"/>
            <a:chOff x="0" y="0"/>
            <a:chExt cx="9144000" cy="6280150"/>
          </a:xfrm>
        </p:grpSpPr>
        <p:sp>
          <p:nvSpPr>
            <p:cNvPr id="7" name="Rectangle 6"/>
            <p:cNvSpPr/>
            <p:nvPr/>
          </p:nvSpPr>
          <p:spPr bwMode="white">
            <a:xfrm>
              <a:off x="0" y="0"/>
              <a:ext cx="9144000" cy="698500"/>
            </a:xfrm>
            <a:prstGeom prst="rect">
              <a:avLst/>
            </a:prstGeom>
            <a:solidFill>
              <a:schemeClr val="bg1"/>
            </a:solidFill>
            <a:ln w="9525" cap="flat" cmpd="sng" algn="ctr">
              <a:noFill/>
              <a:prstDash val="solid"/>
              <a:round/>
              <a:headEnd type="none" w="med" len="med"/>
              <a:tailEnd type="none" w="med" len="med"/>
            </a:ln>
            <a:effectLst/>
          </p:spPr>
          <p:txBody>
            <a:bodyPr>
              <a:spAutoFit/>
            </a:bodyPr>
            <a:lstStyle/>
            <a:p>
              <a:pPr algn="l">
                <a:defRPr/>
              </a:pPr>
              <a:endParaRPr lang="en-US" dirty="0"/>
            </a:p>
          </p:txBody>
        </p:sp>
        <p:sp>
          <p:nvSpPr>
            <p:cNvPr id="8" name="Rectangle 7"/>
            <p:cNvSpPr/>
            <p:nvPr/>
          </p:nvSpPr>
          <p:spPr bwMode="white">
            <a:xfrm>
              <a:off x="0" y="6188075"/>
              <a:ext cx="9144000" cy="92075"/>
            </a:xfrm>
            <a:prstGeom prst="rect">
              <a:avLst/>
            </a:prstGeom>
            <a:solidFill>
              <a:schemeClr val="bg1"/>
            </a:solidFill>
            <a:ln w="9525" cap="flat" cmpd="sng" algn="ctr">
              <a:noFill/>
              <a:prstDash val="solid"/>
              <a:round/>
              <a:headEnd type="none" w="med" len="med"/>
              <a:tailEnd type="none" w="med" len="med"/>
            </a:ln>
            <a:effectLst/>
          </p:spPr>
          <p:txBody>
            <a:bodyPr>
              <a:spAutoFit/>
            </a:bodyPr>
            <a:lstStyle/>
            <a:p>
              <a:pPr algn="l">
                <a:defRPr/>
              </a:pPr>
              <a:endParaRPr lang="en-US" dirty="0"/>
            </a:p>
          </p:txBody>
        </p:sp>
      </p:grpSp>
      <p:sp>
        <p:nvSpPr>
          <p:cNvPr id="2" name="Title 1"/>
          <p:cNvSpPr>
            <a:spLocks noGrp="1"/>
          </p:cNvSpPr>
          <p:nvPr>
            <p:ph type="title"/>
          </p:nvPr>
        </p:nvSpPr>
        <p:spPr bwMode="ltGray">
          <a:xfrm>
            <a:off x="2316077" y="1783080"/>
            <a:ext cx="6827923" cy="2935458"/>
          </a:xfrm>
        </p:spPr>
        <p:txBody>
          <a:bodyPr lIns="457200" tIns="457200" rIns="457200" bIns="457200" anchor="ctr">
            <a:noAutofit/>
          </a:bodyPr>
          <a:lstStyle>
            <a:lvl1pPr>
              <a:defRPr sz="2800" b="0">
                <a:solidFill>
                  <a:schemeClr val="bg1"/>
                </a:solidFill>
              </a:defRPr>
            </a:lvl1pPr>
          </a:lstStyle>
          <a:p>
            <a:r>
              <a:rPr lang="en-US" smtClean="0"/>
              <a:t>Click to edit Master title style</a:t>
            </a:r>
            <a:endParaRPr lang="en-US" dirty="0"/>
          </a:p>
        </p:txBody>
      </p:sp>
      <p:sp>
        <p:nvSpPr>
          <p:cNvPr id="9" name="Rectangle 8"/>
          <p:cNvSpPr/>
          <p:nvPr/>
        </p:nvSpPr>
        <p:spPr bwMode="auto">
          <a:xfrm>
            <a:off x="0" y="4710113"/>
            <a:ext cx="9144000" cy="65087"/>
          </a:xfrm>
          <a:prstGeom prst="rect">
            <a:avLst/>
          </a:prstGeom>
          <a:solidFill>
            <a:schemeClr val="bg2"/>
          </a:solidFill>
          <a:ln w="9525" cap="flat" cmpd="sng" algn="ctr">
            <a:noFill/>
            <a:prstDash val="solid"/>
            <a:round/>
            <a:headEnd type="none" w="med" len="med"/>
            <a:tailEnd type="none" w="med" len="med"/>
          </a:ln>
          <a:effectLst/>
        </p:spPr>
        <p:txBody>
          <a:bodyPr>
            <a:spAutoFit/>
          </a:bodyPr>
          <a:lstStyle/>
          <a:p>
            <a:pPr>
              <a:defRPr/>
            </a:pPr>
            <a:endParaRPr lang="en-US" dirty="0"/>
          </a:p>
        </p:txBody>
      </p:sp>
      <p:sp>
        <p:nvSpPr>
          <p:cNvPr id="10" name="Rectangle 9"/>
          <p:cNvSpPr/>
          <p:nvPr/>
        </p:nvSpPr>
        <p:spPr bwMode="auto">
          <a:xfrm>
            <a:off x="0" y="4710113"/>
            <a:ext cx="9144000" cy="65087"/>
          </a:xfrm>
          <a:prstGeom prst="rect">
            <a:avLst/>
          </a:prstGeom>
          <a:solidFill>
            <a:schemeClr val="bg2"/>
          </a:solidFill>
          <a:ln w="9525" cap="flat" cmpd="sng" algn="ctr">
            <a:noFill/>
            <a:prstDash val="solid"/>
            <a:round/>
            <a:headEnd type="none" w="med" len="med"/>
            <a:tailEnd type="none" w="med" len="med"/>
          </a:ln>
          <a:effectLst/>
        </p:spPr>
        <p:txBody>
          <a:bodyPr>
            <a:spAutoFit/>
          </a:bodyPr>
          <a:lstStyle/>
          <a:p>
            <a:pPr>
              <a:defRPr/>
            </a:pPr>
            <a:endParaRPr lang="en-US" dirty="0"/>
          </a:p>
        </p:txBody>
      </p:sp>
    </p:spTree>
    <p:extLst>
      <p:ext uri="{BB962C8B-B14F-4D97-AF65-F5344CB8AC3E}">
        <p14:creationId xmlns:p14="http://schemas.microsoft.com/office/powerpoint/2010/main" val="16090507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8"/>
          <p:cNvSpPr>
            <a:spLocks noGrp="1" noChangeArrowheads="1"/>
          </p:cNvSpPr>
          <p:nvPr>
            <p:ph type="sldNum" sz="quarter" idx="10"/>
          </p:nvPr>
        </p:nvSpPr>
        <p:spPr>
          <a:ln/>
        </p:spPr>
        <p:txBody>
          <a:bodyPr/>
          <a:lstStyle>
            <a:lvl1pPr>
              <a:defRPr/>
            </a:lvl1pPr>
          </a:lstStyle>
          <a:p>
            <a:pPr>
              <a:defRPr/>
            </a:pPr>
            <a:fld id="{FDEACE77-6A97-4468-8065-3275E72DB28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8"/>
          <p:cNvSpPr>
            <a:spLocks noGrp="1" noChangeArrowheads="1"/>
          </p:cNvSpPr>
          <p:nvPr>
            <p:ph type="sldNum" sz="quarter" idx="10"/>
          </p:nvPr>
        </p:nvSpPr>
        <p:spPr>
          <a:ln/>
        </p:spPr>
        <p:txBody>
          <a:bodyPr/>
          <a:lstStyle>
            <a:lvl1pPr>
              <a:defRPr/>
            </a:lvl1pPr>
          </a:lstStyle>
          <a:p>
            <a:pPr>
              <a:defRPr/>
            </a:pPr>
            <a:fld id="{4B76300F-6528-4531-96D3-A721530EAE0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47675" y="1779588"/>
            <a:ext cx="4038600"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779588"/>
            <a:ext cx="4038600"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8"/>
          <p:cNvSpPr>
            <a:spLocks noGrp="1" noChangeArrowheads="1"/>
          </p:cNvSpPr>
          <p:nvPr>
            <p:ph type="sldNum" sz="quarter" idx="10"/>
          </p:nvPr>
        </p:nvSpPr>
        <p:spPr>
          <a:ln/>
        </p:spPr>
        <p:txBody>
          <a:bodyPr/>
          <a:lstStyle>
            <a:lvl1pPr>
              <a:defRPr/>
            </a:lvl1pPr>
          </a:lstStyle>
          <a:p>
            <a:pPr>
              <a:defRPr/>
            </a:pPr>
            <a:fld id="{82292F26-D6AE-463B-9DEE-91923679830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8"/>
          <p:cNvSpPr>
            <a:spLocks noGrp="1" noChangeArrowheads="1"/>
          </p:cNvSpPr>
          <p:nvPr>
            <p:ph type="sldNum" sz="quarter" idx="10"/>
          </p:nvPr>
        </p:nvSpPr>
        <p:spPr>
          <a:xfrm>
            <a:off x="8668987" y="6451664"/>
            <a:ext cx="325851" cy="139142"/>
          </a:xfrm>
          <a:ln/>
        </p:spPr>
        <p:txBody>
          <a:bodyPr/>
          <a:lstStyle>
            <a:lvl1pPr>
              <a:defRPr/>
            </a:lvl1pPr>
          </a:lstStyle>
          <a:p>
            <a:pPr>
              <a:defRPr/>
            </a:pPr>
            <a:fld id="{677189E5-87DE-4738-90AE-D653F505522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8"/>
          <p:cNvSpPr>
            <a:spLocks noGrp="1" noChangeArrowheads="1"/>
          </p:cNvSpPr>
          <p:nvPr>
            <p:ph type="sldNum" sz="quarter" idx="10"/>
          </p:nvPr>
        </p:nvSpPr>
        <p:spPr>
          <a:ln/>
        </p:spPr>
        <p:txBody>
          <a:bodyPr/>
          <a:lstStyle>
            <a:lvl1pPr>
              <a:defRPr/>
            </a:lvl1pPr>
          </a:lstStyle>
          <a:p>
            <a:pPr>
              <a:defRPr/>
            </a:pPr>
            <a:fld id="{73527765-6687-4C35-B8FC-F10388E5631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8"/>
          <p:cNvSpPr>
            <a:spLocks noGrp="1" noChangeArrowheads="1"/>
          </p:cNvSpPr>
          <p:nvPr>
            <p:ph type="sldNum" sz="quarter" idx="10"/>
          </p:nvPr>
        </p:nvSpPr>
        <p:spPr>
          <a:ln/>
        </p:spPr>
        <p:txBody>
          <a:bodyPr/>
          <a:lstStyle>
            <a:lvl1pPr>
              <a:defRPr/>
            </a:lvl1pPr>
          </a:lstStyle>
          <a:p>
            <a:pPr>
              <a:defRPr/>
            </a:pPr>
            <a:fld id="{3248F9AC-6B90-46B8-ABF8-2529AE70370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8"/>
          <p:cNvSpPr>
            <a:spLocks noGrp="1" noChangeArrowheads="1"/>
          </p:cNvSpPr>
          <p:nvPr>
            <p:ph type="sldNum" sz="quarter" idx="10"/>
          </p:nvPr>
        </p:nvSpPr>
        <p:spPr>
          <a:ln/>
        </p:spPr>
        <p:txBody>
          <a:bodyPr/>
          <a:lstStyle>
            <a:lvl1pPr>
              <a:defRPr/>
            </a:lvl1pPr>
          </a:lstStyle>
          <a:p>
            <a:pPr>
              <a:defRPr/>
            </a:pPr>
            <a:fld id="{F5128E25-1D7A-46FF-8A5F-5338680822A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8"/>
          <p:cNvSpPr>
            <a:spLocks noGrp="1" noChangeArrowheads="1"/>
          </p:cNvSpPr>
          <p:nvPr>
            <p:ph type="sldNum" sz="quarter" idx="10"/>
          </p:nvPr>
        </p:nvSpPr>
        <p:spPr>
          <a:ln/>
        </p:spPr>
        <p:txBody>
          <a:bodyPr/>
          <a:lstStyle>
            <a:lvl1pPr>
              <a:defRPr/>
            </a:lvl1pPr>
          </a:lstStyle>
          <a:p>
            <a:pPr>
              <a:defRPr/>
            </a:pPr>
            <a:fld id="{A80BBC55-D16F-44DB-A7EC-9D8F2A4CB47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gray">
          <a:xfrm>
            <a:off x="446088" y="639763"/>
            <a:ext cx="8229600" cy="311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6147" name="Rectangle 3"/>
          <p:cNvSpPr>
            <a:spLocks noGrp="1" noChangeArrowheads="1"/>
          </p:cNvSpPr>
          <p:nvPr>
            <p:ph type="body" idx="1"/>
          </p:nvPr>
        </p:nvSpPr>
        <p:spPr bwMode="gray">
          <a:xfrm>
            <a:off x="447675" y="1779588"/>
            <a:ext cx="8229600" cy="41624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7" name="Line 13"/>
          <p:cNvSpPr>
            <a:spLocks noChangeShapeType="1"/>
          </p:cNvSpPr>
          <p:nvPr/>
        </p:nvSpPr>
        <p:spPr bwMode="gray">
          <a:xfrm>
            <a:off x="227013" y="6265863"/>
            <a:ext cx="8683625" cy="0"/>
          </a:xfrm>
          <a:prstGeom prst="line">
            <a:avLst/>
          </a:prstGeom>
          <a:noFill/>
          <a:ln w="12700">
            <a:solidFill>
              <a:schemeClr val="tx1"/>
            </a:solidFill>
            <a:round/>
            <a:headEnd/>
            <a:tailEnd/>
          </a:ln>
          <a:effectLst/>
        </p:spPr>
        <p:txBody>
          <a:bodyPr/>
          <a:lstStyle/>
          <a:p>
            <a:pPr>
              <a:defRPr/>
            </a:pPr>
            <a:endParaRPr lang="en-US" dirty="0"/>
          </a:p>
        </p:txBody>
      </p:sp>
      <p:pic>
        <p:nvPicPr>
          <p:cNvPr id="6149" name="Picture 28" descr="MA_RGB"/>
          <p:cNvPicPr>
            <a:picLocks noChangeAspect="1" noChangeArrowheads="1"/>
          </p:cNvPicPr>
          <p:nvPr/>
        </p:nvPicPr>
        <p:blipFill>
          <a:blip r:embed="rId15" cstate="print"/>
          <a:srcRect/>
          <a:stretch>
            <a:fillRect/>
          </a:stretch>
        </p:blipFill>
        <p:spPr bwMode="gray">
          <a:xfrm>
            <a:off x="401638" y="6323013"/>
            <a:ext cx="996950" cy="442912"/>
          </a:xfrm>
          <a:prstGeom prst="rect">
            <a:avLst/>
          </a:prstGeom>
          <a:noFill/>
          <a:ln w="9525">
            <a:noFill/>
            <a:miter lim="800000"/>
            <a:headEnd/>
            <a:tailEnd/>
          </a:ln>
        </p:spPr>
      </p:pic>
      <p:sp>
        <p:nvSpPr>
          <p:cNvPr id="1061" name="Rectangle 37"/>
          <p:cNvSpPr>
            <a:spLocks noChangeArrowheads="1"/>
          </p:cNvSpPr>
          <p:nvPr/>
        </p:nvSpPr>
        <p:spPr bwMode="gray">
          <a:xfrm>
            <a:off x="228600" y="219075"/>
            <a:ext cx="8702675" cy="219075"/>
          </a:xfrm>
          <a:prstGeom prst="rect">
            <a:avLst/>
          </a:prstGeom>
          <a:solidFill>
            <a:schemeClr val="tx1"/>
          </a:solidFill>
          <a:ln w="9525" algn="ctr">
            <a:noFill/>
            <a:miter lim="800000"/>
            <a:headEnd/>
            <a:tailEnd/>
          </a:ln>
          <a:effectLst/>
        </p:spPr>
        <p:txBody>
          <a:bodyPr wrap="none" anchor="ctr">
            <a:spAutoFit/>
          </a:bodyPr>
          <a:lstStyle/>
          <a:p>
            <a:pPr>
              <a:defRPr/>
            </a:pPr>
            <a:endParaRPr lang="en-US" dirty="0"/>
          </a:p>
        </p:txBody>
      </p:sp>
      <p:sp>
        <p:nvSpPr>
          <p:cNvPr id="1062" name="Rectangle 38"/>
          <p:cNvSpPr>
            <a:spLocks noGrp="1" noChangeArrowheads="1"/>
          </p:cNvSpPr>
          <p:nvPr>
            <p:ph type="sldNum" sz="quarter" idx="4"/>
          </p:nvPr>
        </p:nvSpPr>
        <p:spPr bwMode="gray">
          <a:xfrm>
            <a:off x="8589963" y="6475413"/>
            <a:ext cx="428625" cy="1555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algn="l">
              <a:spcBef>
                <a:spcPct val="0"/>
              </a:spcBef>
              <a:defRPr sz="900" smtClean="0">
                <a:solidFill>
                  <a:schemeClr val="tx1"/>
                </a:solidFill>
              </a:defRPr>
            </a:lvl1pPr>
          </a:lstStyle>
          <a:p>
            <a:pPr>
              <a:defRPr/>
            </a:pPr>
            <a:fld id="{891BB4EE-3609-4293-AE0C-B1F7541869A9}" type="slidenum">
              <a:rPr lang="en-US"/>
              <a:pPr>
                <a:defRPr/>
              </a:pPr>
              <a:t>‹#›</a:t>
            </a:fld>
            <a:endParaRPr lang="en-US" dirty="0"/>
          </a:p>
        </p:txBody>
      </p:sp>
      <p:sp>
        <p:nvSpPr>
          <p:cNvPr id="1063" name="Text Box 39"/>
          <p:cNvSpPr txBox="1">
            <a:spLocks noChangeArrowheads="1"/>
          </p:cNvSpPr>
          <p:nvPr/>
        </p:nvSpPr>
        <p:spPr bwMode="gray">
          <a:xfrm>
            <a:off x="1358153" y="6464299"/>
            <a:ext cx="7180729" cy="205441"/>
          </a:xfrm>
          <a:prstGeom prst="rect">
            <a:avLst/>
          </a:prstGeom>
          <a:noFill/>
          <a:ln w="9525">
            <a:noFill/>
            <a:miter lim="800000"/>
            <a:headEnd/>
            <a:tailEnd/>
          </a:ln>
          <a:effectLst/>
        </p:spPr>
        <p:txBody>
          <a:bodyPr lIns="0" tIns="0" rIns="0" bIns="0"/>
          <a:lstStyle/>
          <a:p>
            <a:pPr algn="r">
              <a:spcBef>
                <a:spcPct val="0"/>
              </a:spcBef>
              <a:defRPr/>
            </a:pPr>
            <a:r>
              <a:rPr lang="en-US" altLang="zh-CN" sz="900" b="1" baseline="0" dirty="0" smtClean="0">
                <a:solidFill>
                  <a:schemeClr val="tx1"/>
                </a:solidFill>
              </a:rPr>
              <a:t>September</a:t>
            </a:r>
            <a:r>
              <a:rPr lang="en-US" sz="900" b="1" baseline="0" dirty="0" smtClean="0">
                <a:solidFill>
                  <a:schemeClr val="tx1"/>
                </a:solidFill>
              </a:rPr>
              <a:t> 2018</a:t>
            </a:r>
          </a:p>
        </p:txBody>
      </p:sp>
    </p:spTree>
  </p:cSld>
  <p:clrMap bg1="lt1" tx1="dk1" bg2="lt2" tx2="dk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6" r:id="rId13"/>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400" b="1">
          <a:solidFill>
            <a:schemeClr val="tx1"/>
          </a:solidFill>
          <a:latin typeface="+mj-lt"/>
          <a:ea typeface="+mj-ea"/>
          <a:cs typeface="+mj-cs"/>
        </a:defRPr>
      </a:lvl1pPr>
      <a:lvl2pPr algn="l" rtl="0" eaLnBrk="0" fontAlgn="base" hangingPunct="0">
        <a:lnSpc>
          <a:spcPct val="85000"/>
        </a:lnSpc>
        <a:spcBef>
          <a:spcPct val="0"/>
        </a:spcBef>
        <a:spcAft>
          <a:spcPct val="0"/>
        </a:spcAft>
        <a:defRPr sz="2400" b="1">
          <a:solidFill>
            <a:schemeClr val="tx1"/>
          </a:solidFill>
          <a:latin typeface="Arial" charset="0"/>
        </a:defRPr>
      </a:lvl2pPr>
      <a:lvl3pPr algn="l" rtl="0" eaLnBrk="0" fontAlgn="base" hangingPunct="0">
        <a:lnSpc>
          <a:spcPct val="85000"/>
        </a:lnSpc>
        <a:spcBef>
          <a:spcPct val="0"/>
        </a:spcBef>
        <a:spcAft>
          <a:spcPct val="0"/>
        </a:spcAft>
        <a:defRPr sz="2400" b="1">
          <a:solidFill>
            <a:schemeClr val="tx1"/>
          </a:solidFill>
          <a:latin typeface="Arial" charset="0"/>
        </a:defRPr>
      </a:lvl3pPr>
      <a:lvl4pPr algn="l" rtl="0" eaLnBrk="0" fontAlgn="base" hangingPunct="0">
        <a:lnSpc>
          <a:spcPct val="85000"/>
        </a:lnSpc>
        <a:spcBef>
          <a:spcPct val="0"/>
        </a:spcBef>
        <a:spcAft>
          <a:spcPct val="0"/>
        </a:spcAft>
        <a:defRPr sz="2400" b="1">
          <a:solidFill>
            <a:schemeClr val="tx1"/>
          </a:solidFill>
          <a:latin typeface="Arial" charset="0"/>
        </a:defRPr>
      </a:lvl4pPr>
      <a:lvl5pPr algn="l" rtl="0" eaLnBrk="0" fontAlgn="base" hangingPunct="0">
        <a:lnSpc>
          <a:spcPct val="85000"/>
        </a:lnSpc>
        <a:spcBef>
          <a:spcPct val="0"/>
        </a:spcBef>
        <a:spcAft>
          <a:spcPct val="0"/>
        </a:spcAft>
        <a:defRPr sz="2400" b="1">
          <a:solidFill>
            <a:schemeClr val="tx1"/>
          </a:solidFill>
          <a:latin typeface="Arial" charset="0"/>
        </a:defRPr>
      </a:lvl5pPr>
      <a:lvl6pPr marL="457200" algn="l" rtl="0" fontAlgn="base">
        <a:lnSpc>
          <a:spcPct val="85000"/>
        </a:lnSpc>
        <a:spcBef>
          <a:spcPct val="0"/>
        </a:spcBef>
        <a:spcAft>
          <a:spcPct val="0"/>
        </a:spcAft>
        <a:defRPr sz="2400" b="1">
          <a:solidFill>
            <a:schemeClr val="tx1"/>
          </a:solidFill>
          <a:latin typeface="Arial" charset="0"/>
        </a:defRPr>
      </a:lvl6pPr>
      <a:lvl7pPr marL="914400" algn="l" rtl="0" fontAlgn="base">
        <a:lnSpc>
          <a:spcPct val="85000"/>
        </a:lnSpc>
        <a:spcBef>
          <a:spcPct val="0"/>
        </a:spcBef>
        <a:spcAft>
          <a:spcPct val="0"/>
        </a:spcAft>
        <a:defRPr sz="2400" b="1">
          <a:solidFill>
            <a:schemeClr val="tx1"/>
          </a:solidFill>
          <a:latin typeface="Arial" charset="0"/>
        </a:defRPr>
      </a:lvl7pPr>
      <a:lvl8pPr marL="1371600" algn="l" rtl="0" fontAlgn="base">
        <a:lnSpc>
          <a:spcPct val="85000"/>
        </a:lnSpc>
        <a:spcBef>
          <a:spcPct val="0"/>
        </a:spcBef>
        <a:spcAft>
          <a:spcPct val="0"/>
        </a:spcAft>
        <a:defRPr sz="2400" b="1">
          <a:solidFill>
            <a:schemeClr val="tx1"/>
          </a:solidFill>
          <a:latin typeface="Arial" charset="0"/>
        </a:defRPr>
      </a:lvl8pPr>
      <a:lvl9pPr marL="1828800" algn="l" rtl="0" fontAlgn="base">
        <a:lnSpc>
          <a:spcPct val="85000"/>
        </a:lnSpc>
        <a:spcBef>
          <a:spcPct val="0"/>
        </a:spcBef>
        <a:spcAft>
          <a:spcPct val="0"/>
        </a:spcAft>
        <a:defRPr sz="2400" b="1">
          <a:solidFill>
            <a:schemeClr val="tx1"/>
          </a:solidFill>
          <a:latin typeface="Arial" charset="0"/>
        </a:defRPr>
      </a:lvl9pPr>
    </p:titleStyle>
    <p:bodyStyle>
      <a:lvl1pPr marL="342900" indent="-342900" algn="l" rtl="0" eaLnBrk="0" fontAlgn="base" hangingPunct="0">
        <a:spcBef>
          <a:spcPct val="60000"/>
        </a:spcBef>
        <a:spcAft>
          <a:spcPct val="0"/>
        </a:spcAft>
        <a:buClr>
          <a:schemeClr val="folHlink"/>
        </a:buClr>
        <a:defRPr sz="1600">
          <a:solidFill>
            <a:schemeClr val="bg2"/>
          </a:solidFill>
          <a:latin typeface="+mn-lt"/>
          <a:ea typeface="+mn-ea"/>
          <a:cs typeface="+mn-cs"/>
        </a:defRPr>
      </a:lvl1pPr>
      <a:lvl2pPr marL="230188" indent="-228600" algn="l" rtl="0" eaLnBrk="0" fontAlgn="base" hangingPunct="0">
        <a:spcBef>
          <a:spcPct val="50000"/>
        </a:spcBef>
        <a:spcAft>
          <a:spcPct val="0"/>
        </a:spcAft>
        <a:buClr>
          <a:schemeClr val="accent2"/>
        </a:buClr>
        <a:buFont typeface="Arial" charset="0"/>
        <a:buChar char="»"/>
        <a:defRPr sz="1600">
          <a:solidFill>
            <a:schemeClr val="bg2"/>
          </a:solidFill>
          <a:latin typeface="+mn-lt"/>
        </a:defRPr>
      </a:lvl2pPr>
      <a:lvl3pPr marL="455613" indent="-223838" algn="l" rtl="0" eaLnBrk="0" fontAlgn="base" hangingPunct="0">
        <a:spcBef>
          <a:spcPct val="40000"/>
        </a:spcBef>
        <a:spcAft>
          <a:spcPct val="0"/>
        </a:spcAft>
        <a:buClr>
          <a:schemeClr val="accent2"/>
        </a:buClr>
        <a:buFont typeface="Arial" charset="0"/>
        <a:buChar char="–"/>
        <a:defRPr sz="1400">
          <a:solidFill>
            <a:schemeClr val="bg2"/>
          </a:solidFill>
          <a:latin typeface="+mn-lt"/>
        </a:defRPr>
      </a:lvl3pPr>
      <a:lvl4pPr marL="684213" indent="-227013" algn="l" rtl="0" eaLnBrk="0" fontAlgn="base" hangingPunct="0">
        <a:spcBef>
          <a:spcPct val="40000"/>
        </a:spcBef>
        <a:spcAft>
          <a:spcPct val="0"/>
        </a:spcAft>
        <a:buClr>
          <a:schemeClr val="accent2"/>
        </a:buClr>
        <a:buSzPct val="90000"/>
        <a:buFont typeface="Arial" charset="0"/>
        <a:buChar char="»"/>
        <a:defRPr sz="1200">
          <a:solidFill>
            <a:schemeClr val="bg2"/>
          </a:solidFill>
          <a:latin typeface="+mn-lt"/>
        </a:defRPr>
      </a:lvl4pPr>
      <a:lvl5pPr marL="912813" indent="-227013" algn="l" rtl="0" eaLnBrk="0" fontAlgn="base" hangingPunct="0">
        <a:spcBef>
          <a:spcPct val="40000"/>
        </a:spcBef>
        <a:spcAft>
          <a:spcPct val="0"/>
        </a:spcAft>
        <a:buClr>
          <a:schemeClr val="accent2"/>
        </a:buClr>
        <a:buSzPct val="90000"/>
        <a:buFont typeface="Arial" charset="0"/>
        <a:buChar char="–"/>
        <a:defRPr sz="1200">
          <a:solidFill>
            <a:schemeClr val="bg2"/>
          </a:solidFill>
          <a:latin typeface="+mn-lt"/>
        </a:defRPr>
      </a:lvl5pPr>
      <a:lvl6pPr marL="1370013" indent="-227013" algn="l" rtl="0" fontAlgn="base">
        <a:spcBef>
          <a:spcPct val="40000"/>
        </a:spcBef>
        <a:spcAft>
          <a:spcPct val="0"/>
        </a:spcAft>
        <a:buClr>
          <a:schemeClr val="accent2"/>
        </a:buClr>
        <a:buSzPct val="90000"/>
        <a:buFont typeface="Arial" charset="0"/>
        <a:buChar char="–"/>
        <a:defRPr sz="1200">
          <a:solidFill>
            <a:schemeClr val="bg2"/>
          </a:solidFill>
          <a:latin typeface="+mn-lt"/>
        </a:defRPr>
      </a:lvl6pPr>
      <a:lvl7pPr marL="1827213" indent="-227013" algn="l" rtl="0" fontAlgn="base">
        <a:spcBef>
          <a:spcPct val="40000"/>
        </a:spcBef>
        <a:spcAft>
          <a:spcPct val="0"/>
        </a:spcAft>
        <a:buClr>
          <a:schemeClr val="accent2"/>
        </a:buClr>
        <a:buSzPct val="90000"/>
        <a:buFont typeface="Arial" charset="0"/>
        <a:buChar char="–"/>
        <a:defRPr sz="1200">
          <a:solidFill>
            <a:schemeClr val="bg2"/>
          </a:solidFill>
          <a:latin typeface="+mn-lt"/>
        </a:defRPr>
      </a:lvl7pPr>
      <a:lvl8pPr marL="2284413" indent="-227013" algn="l" rtl="0" fontAlgn="base">
        <a:spcBef>
          <a:spcPct val="40000"/>
        </a:spcBef>
        <a:spcAft>
          <a:spcPct val="0"/>
        </a:spcAft>
        <a:buClr>
          <a:schemeClr val="accent2"/>
        </a:buClr>
        <a:buSzPct val="90000"/>
        <a:buFont typeface="Arial" charset="0"/>
        <a:buChar char="–"/>
        <a:defRPr sz="1200">
          <a:solidFill>
            <a:schemeClr val="bg2"/>
          </a:solidFill>
          <a:latin typeface="+mn-lt"/>
        </a:defRPr>
      </a:lvl8pPr>
      <a:lvl9pPr marL="2741613" indent="-227013" algn="l" rtl="0" fontAlgn="base">
        <a:spcBef>
          <a:spcPct val="40000"/>
        </a:spcBef>
        <a:spcAft>
          <a:spcPct val="0"/>
        </a:spcAft>
        <a:buClr>
          <a:schemeClr val="accent2"/>
        </a:buClr>
        <a:buSzPct val="90000"/>
        <a:buFont typeface="Arial" charset="0"/>
        <a:buChar char="–"/>
        <a:defRPr sz="12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46267" y="4495095"/>
            <a:ext cx="8541033" cy="1412694"/>
          </a:xfrm>
        </p:spPr>
        <p:txBody>
          <a:bodyPr/>
          <a:lstStyle/>
          <a:p>
            <a:pPr eaLnBrk="1" hangingPunct="1"/>
            <a:r>
              <a:rPr lang="en-US" sz="3600" dirty="0" smtClean="0"/>
              <a:t>Is There </a:t>
            </a:r>
            <a:r>
              <a:rPr lang="en-US" sz="3600" dirty="0"/>
              <a:t>an </a:t>
            </a:r>
            <a:r>
              <a:rPr lang="en-US" sz="3600" dirty="0" smtClean="0"/>
              <a:t>Economic Downturn </a:t>
            </a:r>
            <a:r>
              <a:rPr lang="en-US" sz="3600" dirty="0"/>
              <a:t>in the </a:t>
            </a:r>
            <a:r>
              <a:rPr lang="en-US" sz="3600" dirty="0" smtClean="0"/>
              <a:t>Near-Term Future – a Capital Markets’ Perspective?</a:t>
            </a:r>
          </a:p>
        </p:txBody>
      </p:sp>
      <p:sp>
        <p:nvSpPr>
          <p:cNvPr id="12291" name="Rectangle 3"/>
          <p:cNvSpPr>
            <a:spLocks noChangeArrowheads="1"/>
          </p:cNvSpPr>
          <p:nvPr/>
        </p:nvSpPr>
        <p:spPr bwMode="auto">
          <a:xfrm>
            <a:off x="6571611" y="6482071"/>
            <a:ext cx="2133600" cy="215444"/>
          </a:xfrm>
          <a:prstGeom prst="rect">
            <a:avLst/>
          </a:prstGeom>
          <a:noFill/>
          <a:ln w="9525">
            <a:noFill/>
            <a:miter lim="800000"/>
            <a:headEnd/>
            <a:tailEnd/>
          </a:ln>
        </p:spPr>
        <p:txBody>
          <a:bodyPr lIns="0" tIns="0" rIns="0" bIns="0">
            <a:spAutoFit/>
          </a:bodyPr>
          <a:lstStyle/>
          <a:p>
            <a:pPr algn="r" eaLnBrk="1" hangingPunct="1">
              <a:lnSpc>
                <a:spcPct val="100000"/>
              </a:lnSpc>
              <a:spcBef>
                <a:spcPct val="0"/>
              </a:spcBef>
              <a:buClrTx/>
              <a:buSzTx/>
              <a:buFontTx/>
              <a:buNone/>
            </a:pPr>
            <a:r>
              <a:rPr lang="en-US" sz="1400" dirty="0" smtClean="0"/>
              <a:t>September </a:t>
            </a:r>
            <a:r>
              <a:rPr lang="en-US" sz="1400" b="0" dirty="0" smtClean="0">
                <a:solidFill>
                  <a:schemeClr val="bg2"/>
                </a:solidFill>
                <a:latin typeface="Arial" charset="0"/>
              </a:rPr>
              <a:t>2018</a:t>
            </a:r>
          </a:p>
        </p:txBody>
      </p:sp>
      <p:sp>
        <p:nvSpPr>
          <p:cNvPr id="12292" name="Rectangle 4"/>
          <p:cNvSpPr>
            <a:spLocks noChangeArrowheads="1"/>
          </p:cNvSpPr>
          <p:nvPr/>
        </p:nvSpPr>
        <p:spPr bwMode="auto">
          <a:xfrm>
            <a:off x="231775" y="6484938"/>
            <a:ext cx="6489700" cy="215444"/>
          </a:xfrm>
          <a:prstGeom prst="rect">
            <a:avLst/>
          </a:prstGeom>
          <a:noFill/>
          <a:ln w="9525">
            <a:noFill/>
            <a:miter lim="800000"/>
            <a:headEnd/>
            <a:tailEnd/>
          </a:ln>
        </p:spPr>
        <p:txBody>
          <a:bodyPr lIns="0" tIns="0" rIns="0" bIns="0">
            <a:spAutoFit/>
          </a:bodyPr>
          <a:lstStyle/>
          <a:p>
            <a:pPr algn="l" eaLnBrk="1" hangingPunct="1">
              <a:lnSpc>
                <a:spcPct val="100000"/>
              </a:lnSpc>
              <a:spcBef>
                <a:spcPct val="0"/>
              </a:spcBef>
              <a:buClrTx/>
              <a:buSzTx/>
              <a:buFontTx/>
              <a:buNone/>
            </a:pPr>
            <a:r>
              <a:rPr lang="en-US" sz="1400" b="1" dirty="0" smtClean="0">
                <a:solidFill>
                  <a:schemeClr val="bg2"/>
                </a:solidFill>
                <a:latin typeface="Arial" charset="0"/>
              </a:rPr>
              <a:t>John Lonski</a:t>
            </a:r>
            <a:r>
              <a:rPr lang="en-US" sz="1400" dirty="0" smtClean="0">
                <a:solidFill>
                  <a:schemeClr val="bg2"/>
                </a:solidFill>
                <a:latin typeface="Arial" charset="0"/>
              </a:rPr>
              <a:t>, MD-Chief Capital Mkt Economist, </a:t>
            </a:r>
            <a:r>
              <a:rPr lang="en-US" sz="1400" i="1" dirty="0" smtClean="0">
                <a:solidFill>
                  <a:schemeClr val="bg2"/>
                </a:solidFill>
                <a:latin typeface="Arial" charset="0"/>
              </a:rPr>
              <a:t>Capital</a:t>
            </a:r>
            <a:r>
              <a:rPr lang="en-US" sz="1400" dirty="0" smtClean="0">
                <a:solidFill>
                  <a:schemeClr val="bg2"/>
                </a:solidFill>
                <a:latin typeface="Arial" charset="0"/>
              </a:rPr>
              <a:t> </a:t>
            </a:r>
            <a:r>
              <a:rPr lang="en-US" sz="1400" b="0" i="1" dirty="0" smtClean="0">
                <a:solidFill>
                  <a:schemeClr val="bg2"/>
                </a:solidFill>
                <a:latin typeface="Arial" charset="0"/>
              </a:rPr>
              <a:t>Markets Research Group</a:t>
            </a:r>
            <a:endParaRPr lang="en-US" sz="1400" b="0" i="1" dirty="0">
              <a:solidFill>
                <a:schemeClr val="bg2"/>
              </a:solidFill>
              <a:latin typeface="Arial" charset="0"/>
            </a:endParaRPr>
          </a:p>
        </p:txBody>
      </p:sp>
    </p:spTree>
    <p:extLst>
      <p:ext uri="{BB962C8B-B14F-4D97-AF65-F5344CB8AC3E}">
        <p14:creationId xmlns:p14="http://schemas.microsoft.com/office/powerpoint/2010/main" val="436420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71321"/>
            <a:ext cx="8661817" cy="784830"/>
          </a:xfrm>
        </p:spPr>
        <p:txBody>
          <a:bodyPr/>
          <a:lstStyle/>
          <a:p>
            <a:pPr algn="ctr"/>
            <a:r>
              <a:rPr lang="en-US" sz="2000" dirty="0"/>
              <a:t>Recession May Be </a:t>
            </a:r>
            <a:r>
              <a:rPr lang="en-US" sz="2000" dirty="0" smtClean="0"/>
              <a:t>Near When </a:t>
            </a:r>
            <a:r>
              <a:rPr lang="en-US" sz="2000" dirty="0"/>
              <a:t>Unemployment Rate's Moving Three-Month Average Turns Higher Amid a Mature Economic </a:t>
            </a:r>
            <a:r>
              <a:rPr lang="en-US" sz="2000" dirty="0" smtClean="0"/>
              <a:t>Recovery</a:t>
            </a:r>
            <a:r>
              <a:rPr lang="en-US" dirty="0" smtClean="0"/>
              <a:t> </a:t>
            </a:r>
            <a:br>
              <a:rPr lang="en-US" dirty="0" smtClean="0"/>
            </a:br>
            <a:r>
              <a:rPr lang="en-US" sz="1600" b="0" i="1" dirty="0" smtClean="0"/>
              <a:t>source: BLS, BEA,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10</a:t>
            </a:fld>
            <a:endParaRPr lang="en-US" dirty="0"/>
          </a:p>
        </p:txBody>
      </p:sp>
      <p:pic>
        <p:nvPicPr>
          <p:cNvPr id="5" name="Picture 4"/>
          <p:cNvPicPr>
            <a:picLocks noChangeAspect="1"/>
          </p:cNvPicPr>
          <p:nvPr/>
        </p:nvPicPr>
        <p:blipFill>
          <a:blip r:embed="rId3"/>
          <a:stretch>
            <a:fillRect/>
          </a:stretch>
        </p:blipFill>
        <p:spPr>
          <a:xfrm>
            <a:off x="914400" y="1348509"/>
            <a:ext cx="7675563" cy="4775199"/>
          </a:xfrm>
          <a:prstGeom prst="rect">
            <a:avLst/>
          </a:prstGeom>
        </p:spPr>
      </p:pic>
    </p:spTree>
    <p:extLst>
      <p:ext uri="{BB962C8B-B14F-4D97-AF65-F5344CB8AC3E}">
        <p14:creationId xmlns:p14="http://schemas.microsoft.com/office/powerpoint/2010/main" val="1352461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71321"/>
            <a:ext cx="8661817" cy="758669"/>
          </a:xfrm>
        </p:spPr>
        <p:txBody>
          <a:bodyPr/>
          <a:lstStyle/>
          <a:p>
            <a:r>
              <a:rPr lang="en-US" sz="2200" dirty="0"/>
              <a:t>Within 3 Years After the Last </a:t>
            </a:r>
            <a:r>
              <a:rPr lang="en-US" sz="2200" dirty="0" smtClean="0"/>
              <a:t>3 Recessions</a:t>
            </a:r>
            <a:r>
              <a:rPr lang="en-US" sz="2200" dirty="0"/>
              <a:t>, Fed Funds </a:t>
            </a:r>
            <a:r>
              <a:rPr lang="en-US" sz="2200" dirty="0" smtClean="0"/>
              <a:t>Sank </a:t>
            </a:r>
            <a:r>
              <a:rPr lang="en-US" sz="2200" dirty="0"/>
              <a:t>by -485 </a:t>
            </a:r>
            <a:r>
              <a:rPr lang="en-US" sz="2200" dirty="0" err="1"/>
              <a:t>bp</a:t>
            </a:r>
            <a:r>
              <a:rPr lang="en-US" sz="2200" dirty="0"/>
              <a:t> and 10-Year Treasury Yield </a:t>
            </a:r>
            <a:r>
              <a:rPr lang="en-US" sz="2200" dirty="0" smtClean="0"/>
              <a:t>Fell </a:t>
            </a:r>
            <a:r>
              <a:rPr lang="en-US" sz="2200" dirty="0"/>
              <a:t>by -245 </a:t>
            </a:r>
            <a:r>
              <a:rPr lang="en-US" sz="2200" dirty="0" err="1"/>
              <a:t>bp</a:t>
            </a:r>
            <a:r>
              <a:rPr lang="en-US" sz="2200" dirty="0"/>
              <a:t>, On Average</a:t>
            </a:r>
            <a:br>
              <a:rPr lang="en-US" sz="2200" dirty="0"/>
            </a:br>
            <a:r>
              <a:rPr lang="en-US" sz="1400" b="0" i="1" dirty="0"/>
              <a:t>actual &amp; predicted values; source: Federal Reserve, Blue Chip Economic Indicators, Moody’s </a:t>
            </a:r>
            <a:r>
              <a:rPr lang="en-US" sz="1400" b="0" i="1" dirty="0" smtClean="0"/>
              <a:t>Analytics</a:t>
            </a:r>
            <a:endParaRPr lang="en-US" sz="14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11</a:t>
            </a:fld>
            <a:endParaRPr lang="en-US" dirty="0"/>
          </a:p>
        </p:txBody>
      </p:sp>
      <p:pic>
        <p:nvPicPr>
          <p:cNvPr id="4" name="Picture 3"/>
          <p:cNvPicPr>
            <a:picLocks noChangeAspect="1"/>
          </p:cNvPicPr>
          <p:nvPr/>
        </p:nvPicPr>
        <p:blipFill>
          <a:blip r:embed="rId3"/>
          <a:stretch>
            <a:fillRect/>
          </a:stretch>
        </p:blipFill>
        <p:spPr>
          <a:xfrm>
            <a:off x="738909" y="1339273"/>
            <a:ext cx="7592291" cy="4793672"/>
          </a:xfrm>
          <a:prstGeom prst="rect">
            <a:avLst/>
          </a:prstGeom>
        </p:spPr>
      </p:pic>
    </p:spTree>
    <p:extLst>
      <p:ext uri="{BB962C8B-B14F-4D97-AF65-F5344CB8AC3E}">
        <p14:creationId xmlns:p14="http://schemas.microsoft.com/office/powerpoint/2010/main" val="4266878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p:cNvSpPr>
            <a:spLocks noGrp="1"/>
          </p:cNvSpPr>
          <p:nvPr>
            <p:ph type="title"/>
          </p:nvPr>
        </p:nvSpPr>
        <p:spPr bwMode="ltGray">
          <a:xfrm>
            <a:off x="2316163" y="1770611"/>
            <a:ext cx="6827837" cy="2951018"/>
          </a:xfrm>
        </p:spPr>
        <p:txBody>
          <a:bodyPr>
            <a:noAutofit/>
          </a:bodyPr>
          <a:lstStyle/>
          <a:p>
            <a:pPr eaLnBrk="1" hangingPunct="1"/>
            <a:r>
              <a:rPr lang="en-US" sz="4000" dirty="0" smtClean="0"/>
              <a:t>US Treasury Bond Yields Fail to Lift-Off Despite Fast Rising Ratio of US Government Debt to GDP</a:t>
            </a:r>
          </a:p>
        </p:txBody>
      </p:sp>
      <p:sp>
        <p:nvSpPr>
          <p:cNvPr id="6" name="TextBox 5"/>
          <p:cNvSpPr txBox="1"/>
          <p:nvPr/>
        </p:nvSpPr>
        <p:spPr bwMode="ltGray">
          <a:xfrm>
            <a:off x="0" y="1785938"/>
            <a:ext cx="2286000" cy="2935287"/>
          </a:xfrm>
          <a:prstGeom prst="rect">
            <a:avLst/>
          </a:prstGeom>
          <a:noFill/>
        </p:spPr>
        <p:txBody>
          <a:bodyPr lIns="457200" tIns="457200" rIns="457200" bIns="457200" anchor="ctr"/>
          <a:lstStyle/>
          <a:p>
            <a:pPr fontAlgn="auto">
              <a:spcBef>
                <a:spcPts val="0"/>
              </a:spcBef>
              <a:spcAft>
                <a:spcPts val="0"/>
              </a:spcAft>
              <a:defRPr/>
            </a:pPr>
            <a:r>
              <a:rPr lang="en-US" sz="8000" b="0" kern="0" dirty="0" smtClean="0">
                <a:solidFill>
                  <a:schemeClr val="bg1"/>
                </a:solidFill>
              </a:rPr>
              <a:t>3</a:t>
            </a:r>
            <a:endParaRPr lang="en-US" sz="8000" b="0" kern="0" dirty="0">
              <a:solidFill>
                <a:schemeClr val="bg1"/>
              </a:solidFill>
            </a:endParaRPr>
          </a:p>
        </p:txBody>
      </p:sp>
    </p:spTree>
    <p:extLst>
      <p:ext uri="{BB962C8B-B14F-4D97-AF65-F5344CB8AC3E}">
        <p14:creationId xmlns:p14="http://schemas.microsoft.com/office/powerpoint/2010/main" val="2422467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99031"/>
            <a:ext cx="8661817" cy="994118"/>
          </a:xfrm>
        </p:spPr>
        <p:txBody>
          <a:bodyPr/>
          <a:lstStyle/>
          <a:p>
            <a:pPr algn="ctr"/>
            <a:r>
              <a:rPr lang="en-US" sz="2000" dirty="0" smtClean="0"/>
              <a:t>Mandatory </a:t>
            </a:r>
            <a:r>
              <a:rPr lang="en-US" sz="2000" dirty="0"/>
              <a:t>Spending Requirements (Social Security &amp; Medicare) Stemming from Aging "Baby Boomers" Is Expected to Drive US Treasury Debt Up to 90% of GDP by </a:t>
            </a:r>
            <a:r>
              <a:rPr lang="en-US" sz="2000" dirty="0" smtClean="0"/>
              <a:t>2027  </a:t>
            </a:r>
            <a:br>
              <a:rPr lang="en-US" sz="2000" dirty="0" smtClean="0"/>
            </a:br>
            <a:r>
              <a:rPr lang="en-US" sz="1600" b="0" i="1" dirty="0" smtClean="0"/>
              <a:t>source: CBO, Bloomberg,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13</a:t>
            </a:fld>
            <a:endParaRPr lang="en-US" dirty="0"/>
          </a:p>
        </p:txBody>
      </p:sp>
      <p:pic>
        <p:nvPicPr>
          <p:cNvPr id="6" name="Picture 5"/>
          <p:cNvPicPr>
            <a:picLocks noChangeAspect="1"/>
          </p:cNvPicPr>
          <p:nvPr/>
        </p:nvPicPr>
        <p:blipFill>
          <a:blip r:embed="rId3"/>
          <a:stretch>
            <a:fillRect/>
          </a:stretch>
        </p:blipFill>
        <p:spPr>
          <a:xfrm>
            <a:off x="900545" y="1582273"/>
            <a:ext cx="7564582" cy="4527582"/>
          </a:xfrm>
          <a:prstGeom prst="rect">
            <a:avLst/>
          </a:prstGeom>
        </p:spPr>
      </p:pic>
    </p:spTree>
    <p:extLst>
      <p:ext uri="{BB962C8B-B14F-4D97-AF65-F5344CB8AC3E}">
        <p14:creationId xmlns:p14="http://schemas.microsoft.com/office/powerpoint/2010/main" val="4090104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99031"/>
            <a:ext cx="8661817" cy="837152"/>
          </a:xfrm>
        </p:spPr>
        <p:txBody>
          <a:bodyPr/>
          <a:lstStyle/>
          <a:p>
            <a:pPr algn="ctr"/>
            <a:r>
              <a:rPr lang="en-US" dirty="0"/>
              <a:t>Historically Slow Growth of US' Total Private and Public Nonfinancial Sector Debt Reins In 10-year Treasury Yield </a:t>
            </a:r>
            <a:r>
              <a:rPr lang="en-US" sz="1600" b="0" i="1" dirty="0"/>
              <a:t>yearlong </a:t>
            </a:r>
            <a:r>
              <a:rPr lang="en-US" sz="1600" b="0" i="1" dirty="0" smtClean="0"/>
              <a:t>averages</a:t>
            </a:r>
            <a:r>
              <a:rPr lang="en-US" sz="1600" dirty="0" smtClean="0"/>
              <a:t>; </a:t>
            </a:r>
            <a:r>
              <a:rPr lang="en-US" sz="1600" b="0" i="1" dirty="0" smtClean="0"/>
              <a:t>source: Federal Reserve,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14</a:t>
            </a:fld>
            <a:endParaRPr lang="en-US" dirty="0"/>
          </a:p>
        </p:txBody>
      </p:sp>
      <p:pic>
        <p:nvPicPr>
          <p:cNvPr id="4" name="Picture 3"/>
          <p:cNvPicPr>
            <a:picLocks noChangeAspect="1"/>
          </p:cNvPicPr>
          <p:nvPr/>
        </p:nvPicPr>
        <p:blipFill>
          <a:blip r:embed="rId3"/>
          <a:stretch>
            <a:fillRect/>
          </a:stretch>
        </p:blipFill>
        <p:spPr>
          <a:xfrm>
            <a:off x="680721" y="1422400"/>
            <a:ext cx="7909242" cy="4782569"/>
          </a:xfrm>
          <a:prstGeom prst="rect">
            <a:avLst/>
          </a:prstGeom>
        </p:spPr>
      </p:pic>
    </p:spTree>
    <p:extLst>
      <p:ext uri="{BB962C8B-B14F-4D97-AF65-F5344CB8AC3E}">
        <p14:creationId xmlns:p14="http://schemas.microsoft.com/office/powerpoint/2010/main" val="3166456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512886"/>
            <a:ext cx="8661817" cy="837152"/>
          </a:xfrm>
        </p:spPr>
        <p:txBody>
          <a:bodyPr/>
          <a:lstStyle/>
          <a:p>
            <a:pPr algn="ctr"/>
            <a:r>
              <a:rPr lang="en-US" dirty="0"/>
              <a:t>Elevated Ratio of Private &amp; Public Nonfinancial-Sector Debt to GDP Reins In Treasury Bond Yields </a:t>
            </a:r>
            <a:r>
              <a:rPr lang="en-US" dirty="0" smtClean="0"/>
              <a:t/>
            </a:r>
            <a:br>
              <a:rPr lang="en-US" dirty="0" smtClean="0"/>
            </a:br>
            <a:r>
              <a:rPr lang="en-US" sz="1400" b="0" i="1" dirty="0"/>
              <a:t>yearlong averages; source: Federal Reserve, </a:t>
            </a:r>
            <a:r>
              <a:rPr lang="en-US" sz="1400" b="0" i="1" dirty="0" smtClean="0"/>
              <a:t>BEA, Moody's Analytics</a:t>
            </a:r>
            <a:endParaRPr lang="en-US" sz="14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15</a:t>
            </a:fld>
            <a:endParaRPr lang="en-US" dirty="0"/>
          </a:p>
        </p:txBody>
      </p:sp>
      <p:pic>
        <p:nvPicPr>
          <p:cNvPr id="4" name="Picture 3"/>
          <p:cNvPicPr>
            <a:picLocks noChangeAspect="1"/>
          </p:cNvPicPr>
          <p:nvPr/>
        </p:nvPicPr>
        <p:blipFill>
          <a:blip r:embed="rId2"/>
          <a:stretch>
            <a:fillRect/>
          </a:stretch>
        </p:blipFill>
        <p:spPr>
          <a:xfrm>
            <a:off x="612472" y="1432286"/>
            <a:ext cx="7802563" cy="4690533"/>
          </a:xfrm>
          <a:prstGeom prst="rect">
            <a:avLst/>
          </a:prstGeom>
        </p:spPr>
      </p:pic>
    </p:spTree>
    <p:extLst>
      <p:ext uri="{BB962C8B-B14F-4D97-AF65-F5344CB8AC3E}">
        <p14:creationId xmlns:p14="http://schemas.microsoft.com/office/powerpoint/2010/main" val="2330837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523528"/>
            <a:ext cx="8538661" cy="575542"/>
          </a:xfrm>
        </p:spPr>
        <p:txBody>
          <a:bodyPr/>
          <a:lstStyle/>
          <a:p>
            <a:pPr algn="ctr"/>
            <a:r>
              <a:rPr lang="en-US" sz="2200" dirty="0"/>
              <a:t>Blue Chip Survey Assigns a Range of </a:t>
            </a:r>
            <a:r>
              <a:rPr lang="en-US" sz="2200" dirty="0" smtClean="0"/>
              <a:t>2.9% </a:t>
            </a:r>
            <a:r>
              <a:rPr lang="en-US" sz="2200" dirty="0"/>
              <a:t>to </a:t>
            </a:r>
            <a:r>
              <a:rPr lang="en-US" sz="2200" dirty="0" smtClean="0"/>
              <a:t>3.25% </a:t>
            </a:r>
            <a:r>
              <a:rPr lang="en-US" sz="2200" dirty="0"/>
              <a:t>for Average 10-Year Treasury Yield of 2018's Second </a:t>
            </a:r>
            <a:r>
              <a:rPr lang="en-US" sz="2200" dirty="0" smtClean="0"/>
              <a:t>Half</a:t>
            </a:r>
            <a:endParaRPr lang="en-US" sz="2200"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16</a:t>
            </a:fld>
            <a:endParaRPr lang="en-US"/>
          </a:p>
        </p:txBody>
      </p:sp>
      <p:pic>
        <p:nvPicPr>
          <p:cNvPr id="4" name="Picture 3"/>
          <p:cNvPicPr>
            <a:picLocks noChangeAspect="1"/>
          </p:cNvPicPr>
          <p:nvPr/>
        </p:nvPicPr>
        <p:blipFill>
          <a:blip r:embed="rId2"/>
          <a:stretch>
            <a:fillRect/>
          </a:stretch>
        </p:blipFill>
        <p:spPr>
          <a:xfrm>
            <a:off x="803565" y="1219200"/>
            <a:ext cx="7693890" cy="4932217"/>
          </a:xfrm>
          <a:prstGeom prst="rect">
            <a:avLst/>
          </a:prstGeom>
        </p:spPr>
      </p:pic>
    </p:spTree>
    <p:extLst>
      <p:ext uri="{BB962C8B-B14F-4D97-AF65-F5344CB8AC3E}">
        <p14:creationId xmlns:p14="http://schemas.microsoft.com/office/powerpoint/2010/main" val="1462105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61894"/>
            <a:ext cx="8661817" cy="1072601"/>
          </a:xfrm>
        </p:spPr>
        <p:txBody>
          <a:bodyPr/>
          <a:lstStyle/>
          <a:p>
            <a:pPr algn="ctr"/>
            <a:r>
              <a:rPr lang="en-US" sz="2200" u="sng" dirty="0"/>
              <a:t>Ten-year Government Bond </a:t>
            </a:r>
            <a:r>
              <a:rPr lang="en-US" sz="2200" u="sng" dirty="0" smtClean="0"/>
              <a:t>Yields</a:t>
            </a:r>
            <a:r>
              <a:rPr lang="en-US" sz="2200" dirty="0" smtClean="0"/>
              <a:t/>
            </a:r>
            <a:br>
              <a:rPr lang="en-US" sz="2200" dirty="0" smtClean="0"/>
            </a:br>
            <a:r>
              <a:rPr lang="en-US" sz="2200" dirty="0" smtClean="0"/>
              <a:t>Recent </a:t>
            </a:r>
            <a:r>
              <a:rPr lang="en-US" sz="2200" dirty="0"/>
              <a:t>Yields of </a:t>
            </a:r>
            <a:r>
              <a:rPr lang="en-US" sz="2200" dirty="0" smtClean="0"/>
              <a:t>0.38% </a:t>
            </a:r>
            <a:r>
              <a:rPr lang="en-US" sz="2200" dirty="0"/>
              <a:t>for Germany, </a:t>
            </a:r>
            <a:r>
              <a:rPr lang="en-US" sz="2200" dirty="0" smtClean="0"/>
              <a:t>0.10% </a:t>
            </a:r>
            <a:r>
              <a:rPr lang="en-US" sz="2200" dirty="0"/>
              <a:t>for Japan and </a:t>
            </a:r>
            <a:r>
              <a:rPr lang="en-US" sz="2200" dirty="0" smtClean="0"/>
              <a:t>1.31% </a:t>
            </a:r>
            <a:r>
              <a:rPr lang="en-US" sz="2200" dirty="0"/>
              <a:t>for the UK Rein In US Treasury Yield </a:t>
            </a:r>
            <a:r>
              <a:rPr lang="en-US" sz="2200" dirty="0" smtClean="0"/>
              <a:t/>
            </a:r>
            <a:br>
              <a:rPr lang="en-US" sz="2200" dirty="0" smtClean="0"/>
            </a:br>
            <a:r>
              <a:rPr lang="en-US" sz="1600" b="0" i="1" dirty="0" smtClean="0"/>
              <a:t>in </a:t>
            </a:r>
            <a:r>
              <a:rPr lang="en-US" sz="1600" b="0" i="1" dirty="0"/>
              <a:t>%; source: Bloomberg, Moody's Analytics</a:t>
            </a:r>
            <a:r>
              <a:rPr lang="en-US" sz="1600" dirty="0"/>
              <a:t> </a:t>
            </a:r>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17</a:t>
            </a:fld>
            <a:endParaRPr lang="en-US"/>
          </a:p>
        </p:txBody>
      </p:sp>
      <p:pic>
        <p:nvPicPr>
          <p:cNvPr id="4" name="Picture 3"/>
          <p:cNvPicPr>
            <a:picLocks noChangeAspect="1"/>
          </p:cNvPicPr>
          <p:nvPr/>
        </p:nvPicPr>
        <p:blipFill>
          <a:blip r:embed="rId2"/>
          <a:stretch>
            <a:fillRect/>
          </a:stretch>
        </p:blipFill>
        <p:spPr>
          <a:xfrm>
            <a:off x="738909" y="1534496"/>
            <a:ext cx="7851054" cy="4607686"/>
          </a:xfrm>
          <a:prstGeom prst="rect">
            <a:avLst/>
          </a:prstGeom>
        </p:spPr>
      </p:pic>
    </p:spTree>
    <p:extLst>
      <p:ext uri="{BB962C8B-B14F-4D97-AF65-F5344CB8AC3E}">
        <p14:creationId xmlns:p14="http://schemas.microsoft.com/office/powerpoint/2010/main" val="35545912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p:cNvSpPr>
            <a:spLocks noGrp="1"/>
          </p:cNvSpPr>
          <p:nvPr>
            <p:ph type="title"/>
          </p:nvPr>
        </p:nvSpPr>
        <p:spPr bwMode="ltGray">
          <a:xfrm>
            <a:off x="2316163" y="1770611"/>
            <a:ext cx="6827837" cy="2951018"/>
          </a:xfrm>
        </p:spPr>
        <p:txBody>
          <a:bodyPr>
            <a:noAutofit/>
          </a:bodyPr>
          <a:lstStyle/>
          <a:p>
            <a:pPr eaLnBrk="1" hangingPunct="1"/>
            <a:r>
              <a:rPr lang="en-US" sz="4000" dirty="0" smtClean="0"/>
              <a:t>Interest-Rate-Sensitive Home Sales Sag Under the Weight of Higher Treasury Bond Yields</a:t>
            </a:r>
          </a:p>
        </p:txBody>
      </p:sp>
      <p:sp>
        <p:nvSpPr>
          <p:cNvPr id="6" name="TextBox 5"/>
          <p:cNvSpPr txBox="1"/>
          <p:nvPr/>
        </p:nvSpPr>
        <p:spPr bwMode="ltGray">
          <a:xfrm>
            <a:off x="0" y="1748994"/>
            <a:ext cx="2286000" cy="2935287"/>
          </a:xfrm>
          <a:prstGeom prst="rect">
            <a:avLst/>
          </a:prstGeom>
          <a:noFill/>
        </p:spPr>
        <p:txBody>
          <a:bodyPr lIns="457200" tIns="457200" rIns="457200" bIns="457200" anchor="ctr"/>
          <a:lstStyle/>
          <a:p>
            <a:pPr fontAlgn="auto">
              <a:spcBef>
                <a:spcPts val="0"/>
              </a:spcBef>
              <a:spcAft>
                <a:spcPts val="0"/>
              </a:spcAft>
              <a:defRPr/>
            </a:pPr>
            <a:r>
              <a:rPr lang="en-US" sz="8000" b="0" kern="0" dirty="0" smtClean="0">
                <a:solidFill>
                  <a:schemeClr val="bg1"/>
                </a:solidFill>
              </a:rPr>
              <a:t>4</a:t>
            </a:r>
            <a:endParaRPr lang="en-US" sz="8000" b="0" kern="0" dirty="0">
              <a:solidFill>
                <a:schemeClr val="bg1"/>
              </a:solidFill>
            </a:endParaRPr>
          </a:p>
        </p:txBody>
      </p:sp>
    </p:spTree>
    <p:extLst>
      <p:ext uri="{BB962C8B-B14F-4D97-AF65-F5344CB8AC3E}">
        <p14:creationId xmlns:p14="http://schemas.microsoft.com/office/powerpoint/2010/main" val="31168892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7958"/>
            <a:ext cx="8366760" cy="497059"/>
          </a:xfrm>
        </p:spPr>
        <p:txBody>
          <a:bodyPr/>
          <a:lstStyle/>
          <a:p>
            <a:pPr algn="ctr"/>
            <a:r>
              <a:rPr lang="en-US" dirty="0" smtClean="0"/>
              <a:t>Fewer </a:t>
            </a:r>
            <a:r>
              <a:rPr lang="en-US" dirty="0"/>
              <a:t>Unit Home Sales </a:t>
            </a:r>
            <a:r>
              <a:rPr lang="en-US" dirty="0" smtClean="0"/>
              <a:t>Rein </a:t>
            </a:r>
            <a:r>
              <a:rPr lang="en-US" dirty="0"/>
              <a:t>In Treasury </a:t>
            </a:r>
            <a:r>
              <a:rPr lang="en-US" dirty="0" smtClean="0"/>
              <a:t>Bond Yields</a:t>
            </a:r>
            <a:br>
              <a:rPr lang="en-US" dirty="0" smtClean="0"/>
            </a:br>
            <a:r>
              <a:rPr lang="en-US" sz="1400" b="0" i="1" dirty="0" smtClean="0"/>
              <a:t>source</a:t>
            </a:r>
            <a:r>
              <a:rPr lang="en-US" sz="1400" b="0" i="1" dirty="0"/>
              <a:t>: National Association of Realtors, US Census Bureau, Moody's </a:t>
            </a:r>
            <a:r>
              <a:rPr lang="en-US" sz="1400" b="0" i="1" dirty="0" smtClean="0"/>
              <a:t>Analytics</a:t>
            </a:r>
            <a:endParaRPr lang="en-US" sz="1200" b="0"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19</a:t>
            </a:fld>
            <a:endParaRPr lang="en-US"/>
          </a:p>
        </p:txBody>
      </p:sp>
      <p:pic>
        <p:nvPicPr>
          <p:cNvPr id="5" name="Picture 4"/>
          <p:cNvPicPr>
            <a:picLocks noChangeAspect="1"/>
          </p:cNvPicPr>
          <p:nvPr/>
        </p:nvPicPr>
        <p:blipFill>
          <a:blip r:embed="rId3"/>
          <a:stretch>
            <a:fillRect/>
          </a:stretch>
        </p:blipFill>
        <p:spPr>
          <a:xfrm>
            <a:off x="782319" y="1127760"/>
            <a:ext cx="7807643" cy="5039360"/>
          </a:xfrm>
          <a:prstGeom prst="rect">
            <a:avLst/>
          </a:prstGeom>
        </p:spPr>
      </p:pic>
    </p:spTree>
    <p:extLst>
      <p:ext uri="{BB962C8B-B14F-4D97-AF65-F5344CB8AC3E}">
        <p14:creationId xmlns:p14="http://schemas.microsoft.com/office/powerpoint/2010/main" val="2063034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p:cNvSpPr>
            <a:spLocks noGrp="1"/>
          </p:cNvSpPr>
          <p:nvPr>
            <p:ph type="title"/>
          </p:nvPr>
        </p:nvSpPr>
        <p:spPr bwMode="ltGray">
          <a:xfrm>
            <a:off x="2316163" y="1770611"/>
            <a:ext cx="6827837" cy="2951018"/>
          </a:xfrm>
        </p:spPr>
        <p:txBody>
          <a:bodyPr>
            <a:noAutofit/>
          </a:bodyPr>
          <a:lstStyle/>
          <a:p>
            <a:pPr eaLnBrk="1" hangingPunct="1"/>
            <a:r>
              <a:rPr lang="en-US" sz="4400" dirty="0" smtClean="0"/>
              <a:t>Emerging Markets Have Difficulty Coping with a Stronger Dollar</a:t>
            </a:r>
          </a:p>
        </p:txBody>
      </p:sp>
      <p:sp>
        <p:nvSpPr>
          <p:cNvPr id="6" name="TextBox 5"/>
          <p:cNvSpPr txBox="1"/>
          <p:nvPr/>
        </p:nvSpPr>
        <p:spPr bwMode="ltGray">
          <a:xfrm>
            <a:off x="0" y="1785938"/>
            <a:ext cx="2286000" cy="2935287"/>
          </a:xfrm>
          <a:prstGeom prst="rect">
            <a:avLst/>
          </a:prstGeom>
          <a:noFill/>
        </p:spPr>
        <p:txBody>
          <a:bodyPr lIns="457200" tIns="457200" rIns="457200" bIns="457200" anchor="ctr"/>
          <a:lstStyle/>
          <a:p>
            <a:pPr fontAlgn="auto">
              <a:spcBef>
                <a:spcPts val="0"/>
              </a:spcBef>
              <a:spcAft>
                <a:spcPts val="0"/>
              </a:spcAft>
              <a:defRPr/>
            </a:pPr>
            <a:r>
              <a:rPr lang="en-US" sz="8000" b="0" kern="0" dirty="0">
                <a:solidFill>
                  <a:schemeClr val="bg1"/>
                </a:solidFill>
              </a:rPr>
              <a:t>1</a:t>
            </a:r>
          </a:p>
        </p:txBody>
      </p:sp>
    </p:spTree>
    <p:extLst>
      <p:ext uri="{BB962C8B-B14F-4D97-AF65-F5344CB8AC3E}">
        <p14:creationId xmlns:p14="http://schemas.microsoft.com/office/powerpoint/2010/main" val="37916929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p:cNvSpPr>
            <a:spLocks noGrp="1"/>
          </p:cNvSpPr>
          <p:nvPr>
            <p:ph type="title"/>
          </p:nvPr>
        </p:nvSpPr>
        <p:spPr bwMode="ltGray">
          <a:xfrm>
            <a:off x="2316163" y="1770611"/>
            <a:ext cx="6827837" cy="2951018"/>
          </a:xfrm>
        </p:spPr>
        <p:txBody>
          <a:bodyPr>
            <a:noAutofit/>
          </a:bodyPr>
          <a:lstStyle/>
          <a:p>
            <a:pPr eaLnBrk="1" hangingPunct="1"/>
            <a:r>
              <a:rPr lang="en-US" sz="4000" dirty="0" smtClean="0"/>
              <a:t>Default Rate’s Declining Trend Defies Record Ratio of Corporate Debt to GDP</a:t>
            </a:r>
          </a:p>
        </p:txBody>
      </p:sp>
      <p:sp>
        <p:nvSpPr>
          <p:cNvPr id="6" name="TextBox 5"/>
          <p:cNvSpPr txBox="1"/>
          <p:nvPr/>
        </p:nvSpPr>
        <p:spPr bwMode="ltGray">
          <a:xfrm>
            <a:off x="0" y="1785938"/>
            <a:ext cx="2286000" cy="2935287"/>
          </a:xfrm>
          <a:prstGeom prst="rect">
            <a:avLst/>
          </a:prstGeom>
          <a:noFill/>
        </p:spPr>
        <p:txBody>
          <a:bodyPr lIns="457200" tIns="457200" rIns="457200" bIns="457200" anchor="ctr"/>
          <a:lstStyle/>
          <a:p>
            <a:pPr fontAlgn="auto">
              <a:spcBef>
                <a:spcPts val="0"/>
              </a:spcBef>
              <a:spcAft>
                <a:spcPts val="0"/>
              </a:spcAft>
              <a:defRPr/>
            </a:pPr>
            <a:r>
              <a:rPr lang="en-US" sz="8000" b="0" kern="0" dirty="0" smtClean="0">
                <a:solidFill>
                  <a:schemeClr val="bg1"/>
                </a:solidFill>
              </a:rPr>
              <a:t>5</a:t>
            </a:r>
            <a:endParaRPr lang="en-US" sz="8000" b="0" kern="0" dirty="0">
              <a:solidFill>
                <a:schemeClr val="bg1"/>
              </a:solidFill>
            </a:endParaRPr>
          </a:p>
        </p:txBody>
      </p:sp>
    </p:spTree>
    <p:extLst>
      <p:ext uri="{BB962C8B-B14F-4D97-AF65-F5344CB8AC3E}">
        <p14:creationId xmlns:p14="http://schemas.microsoft.com/office/powerpoint/2010/main" val="1526396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54" y="498803"/>
            <a:ext cx="8661817" cy="784830"/>
          </a:xfrm>
        </p:spPr>
        <p:txBody>
          <a:bodyPr/>
          <a:lstStyle/>
          <a:p>
            <a:pPr algn="ctr"/>
            <a:r>
              <a:rPr lang="en-US" sz="2200" dirty="0" smtClean="0"/>
              <a:t>High-Yield Default Rate Is Expected to Drop from July 2018’s 3.4% to 2.4% by 2019’s First Quarter</a:t>
            </a:r>
            <a:br>
              <a:rPr lang="en-US" sz="2200" dirty="0" smtClean="0"/>
            </a:br>
            <a:r>
              <a:rPr lang="en-US" sz="1600" b="0" i="1" dirty="0" smtClean="0"/>
              <a:t>source: Moody's Investors Service,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21</a:t>
            </a:fld>
            <a:endParaRPr lang="en-US"/>
          </a:p>
        </p:txBody>
      </p:sp>
      <p:pic>
        <p:nvPicPr>
          <p:cNvPr id="6" name="Picture 5"/>
          <p:cNvPicPr>
            <a:picLocks noChangeAspect="1"/>
          </p:cNvPicPr>
          <p:nvPr/>
        </p:nvPicPr>
        <p:blipFill>
          <a:blip r:embed="rId3"/>
          <a:stretch>
            <a:fillRect/>
          </a:stretch>
        </p:blipFill>
        <p:spPr>
          <a:xfrm>
            <a:off x="741680" y="1371600"/>
            <a:ext cx="7772400" cy="4724401"/>
          </a:xfrm>
          <a:prstGeom prst="rect">
            <a:avLst/>
          </a:prstGeom>
        </p:spPr>
      </p:pic>
    </p:spTree>
    <p:extLst>
      <p:ext uri="{BB962C8B-B14F-4D97-AF65-F5344CB8AC3E}">
        <p14:creationId xmlns:p14="http://schemas.microsoft.com/office/powerpoint/2010/main" val="24992455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512886"/>
            <a:ext cx="8661817" cy="784830"/>
          </a:xfrm>
        </p:spPr>
        <p:txBody>
          <a:bodyPr/>
          <a:lstStyle/>
          <a:p>
            <a:pPr algn="ctr"/>
            <a:r>
              <a:rPr lang="en-US" dirty="0"/>
              <a:t>Default Rate Last Sank Amid a Fast Rising Ratio of Corporate Debt to GDP during the Late </a:t>
            </a:r>
            <a:r>
              <a:rPr lang="en-US" dirty="0" smtClean="0"/>
              <a:t>1980s</a:t>
            </a:r>
            <a:r>
              <a:rPr lang="en-US" sz="2000" dirty="0" smtClean="0"/>
              <a:t/>
            </a:r>
            <a:br>
              <a:rPr lang="en-US" sz="2000" dirty="0" smtClean="0"/>
            </a:br>
            <a:r>
              <a:rPr lang="en-US" sz="1200" b="0" i="1" dirty="0"/>
              <a:t>source: Moody's Investors Service, BEA, Moody's </a:t>
            </a:r>
            <a:r>
              <a:rPr lang="en-US" sz="1200" b="0" i="1" dirty="0" smtClean="0"/>
              <a:t>Analytics</a:t>
            </a:r>
            <a:endParaRPr lang="en-US" sz="12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22</a:t>
            </a:fld>
            <a:endParaRPr lang="en-US" dirty="0"/>
          </a:p>
        </p:txBody>
      </p:sp>
      <p:pic>
        <p:nvPicPr>
          <p:cNvPr id="6" name="Picture 5"/>
          <p:cNvPicPr>
            <a:picLocks noChangeAspect="1"/>
          </p:cNvPicPr>
          <p:nvPr/>
        </p:nvPicPr>
        <p:blipFill>
          <a:blip r:embed="rId2"/>
          <a:stretch>
            <a:fillRect/>
          </a:stretch>
        </p:blipFill>
        <p:spPr>
          <a:xfrm>
            <a:off x="618067" y="1388533"/>
            <a:ext cx="7823200" cy="4741333"/>
          </a:xfrm>
          <a:prstGeom prst="rect">
            <a:avLst/>
          </a:prstGeom>
        </p:spPr>
      </p:pic>
    </p:spTree>
    <p:extLst>
      <p:ext uri="{BB962C8B-B14F-4D97-AF65-F5344CB8AC3E}">
        <p14:creationId xmlns:p14="http://schemas.microsoft.com/office/powerpoint/2010/main" val="17272385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512886"/>
            <a:ext cx="8661817" cy="784830"/>
          </a:xfrm>
        </p:spPr>
        <p:txBody>
          <a:bodyPr/>
          <a:lstStyle/>
          <a:p>
            <a:pPr algn="ctr"/>
            <a:r>
              <a:rPr lang="en-US" dirty="0"/>
              <a:t>Ratio of Corporate Debt to Profits Looks Far Less Alarming than the Ratio of Debt to </a:t>
            </a:r>
            <a:r>
              <a:rPr lang="en-US" dirty="0" smtClean="0"/>
              <a:t>GDP</a:t>
            </a:r>
            <a:r>
              <a:rPr lang="en-US" sz="2000" dirty="0" smtClean="0"/>
              <a:t/>
            </a:r>
            <a:br>
              <a:rPr lang="en-US" sz="2000" dirty="0" smtClean="0"/>
            </a:br>
            <a:r>
              <a:rPr lang="en-US" sz="1200" b="0" i="1" dirty="0"/>
              <a:t>source: Moody's Investors Service, BEA, Moody's </a:t>
            </a:r>
            <a:r>
              <a:rPr lang="en-US" sz="1200" b="0" i="1" dirty="0" smtClean="0"/>
              <a:t>Analytics</a:t>
            </a:r>
            <a:endParaRPr lang="en-US" sz="12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23</a:t>
            </a:fld>
            <a:endParaRPr lang="en-US" dirty="0"/>
          </a:p>
        </p:txBody>
      </p:sp>
      <p:pic>
        <p:nvPicPr>
          <p:cNvPr id="4" name="Picture 3"/>
          <p:cNvPicPr>
            <a:picLocks noChangeAspect="1"/>
          </p:cNvPicPr>
          <p:nvPr/>
        </p:nvPicPr>
        <p:blipFill>
          <a:blip r:embed="rId3"/>
          <a:stretch>
            <a:fillRect/>
          </a:stretch>
        </p:blipFill>
        <p:spPr>
          <a:xfrm>
            <a:off x="701963" y="1403927"/>
            <a:ext cx="7767781" cy="4765964"/>
          </a:xfrm>
          <a:prstGeom prst="rect">
            <a:avLst/>
          </a:prstGeom>
        </p:spPr>
      </p:pic>
    </p:spTree>
    <p:extLst>
      <p:ext uri="{BB962C8B-B14F-4D97-AF65-F5344CB8AC3E}">
        <p14:creationId xmlns:p14="http://schemas.microsoft.com/office/powerpoint/2010/main" val="1523928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512886"/>
            <a:ext cx="8661817" cy="810991"/>
          </a:xfrm>
        </p:spPr>
        <p:txBody>
          <a:bodyPr/>
          <a:lstStyle/>
          <a:p>
            <a:pPr algn="ctr"/>
            <a:r>
              <a:rPr lang="en-US" sz="2200" dirty="0"/>
              <a:t>Rising Trend for Profits Offsets the Loss of Credit Quality to a Steep Ratio of Corporate Debt to GDP in Late-1980s and Today</a:t>
            </a:r>
            <a:r>
              <a:rPr lang="en-US" dirty="0"/>
              <a:t> </a:t>
            </a:r>
            <a:r>
              <a:rPr lang="en-US" sz="1600" b="0" i="1" dirty="0"/>
              <a:t>US nonfinancial corporations; source: BEA, Moody's </a:t>
            </a:r>
            <a:r>
              <a:rPr lang="en-US" sz="1600" b="0" i="1" dirty="0" smtClean="0"/>
              <a:t>Analytics</a:t>
            </a:r>
            <a:endParaRPr lang="en-US" sz="12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24</a:t>
            </a:fld>
            <a:endParaRPr lang="en-US" dirty="0"/>
          </a:p>
        </p:txBody>
      </p:sp>
      <p:pic>
        <p:nvPicPr>
          <p:cNvPr id="4" name="Picture 3"/>
          <p:cNvPicPr>
            <a:picLocks noChangeAspect="1"/>
          </p:cNvPicPr>
          <p:nvPr/>
        </p:nvPicPr>
        <p:blipFill>
          <a:blip r:embed="rId2"/>
          <a:stretch>
            <a:fillRect/>
          </a:stretch>
        </p:blipFill>
        <p:spPr>
          <a:xfrm>
            <a:off x="646545" y="1403927"/>
            <a:ext cx="7943418" cy="4747489"/>
          </a:xfrm>
          <a:prstGeom prst="rect">
            <a:avLst/>
          </a:prstGeom>
        </p:spPr>
      </p:pic>
    </p:spTree>
    <p:extLst>
      <p:ext uri="{BB962C8B-B14F-4D97-AF65-F5344CB8AC3E}">
        <p14:creationId xmlns:p14="http://schemas.microsoft.com/office/powerpoint/2010/main" val="3298088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54" y="498803"/>
            <a:ext cx="8661817" cy="784830"/>
          </a:xfrm>
        </p:spPr>
        <p:txBody>
          <a:bodyPr/>
          <a:lstStyle/>
          <a:p>
            <a:pPr algn="ctr"/>
            <a:r>
              <a:rPr lang="en-US" sz="2200" dirty="0"/>
              <a:t>Each Deeper Than -5% Drop by Profits from then Record High Was Joined by a </a:t>
            </a:r>
            <a:r>
              <a:rPr lang="en-US" sz="2200" dirty="0" smtClean="0"/>
              <a:t>High-Yield </a:t>
            </a:r>
            <a:r>
              <a:rPr lang="en-US" sz="2200" dirty="0"/>
              <a:t>Default Rate </a:t>
            </a:r>
            <a:r>
              <a:rPr lang="en-US" sz="2200" dirty="0" smtClean="0"/>
              <a:t>in Excess of 5%</a:t>
            </a:r>
            <a:br>
              <a:rPr lang="en-US" sz="2200" dirty="0" smtClean="0"/>
            </a:br>
            <a:r>
              <a:rPr lang="en-US" sz="1600" b="0" i="1" dirty="0" smtClean="0"/>
              <a:t>source: Moody's Investors Service, BEA,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25</a:t>
            </a:fld>
            <a:endParaRPr lang="en-US"/>
          </a:p>
        </p:txBody>
      </p:sp>
      <p:pic>
        <p:nvPicPr>
          <p:cNvPr id="4" name="Picture 3"/>
          <p:cNvPicPr>
            <a:picLocks noChangeAspect="1"/>
          </p:cNvPicPr>
          <p:nvPr/>
        </p:nvPicPr>
        <p:blipFill>
          <a:blip r:embed="rId3"/>
          <a:stretch>
            <a:fillRect/>
          </a:stretch>
        </p:blipFill>
        <p:spPr>
          <a:xfrm>
            <a:off x="711200" y="1283633"/>
            <a:ext cx="7712364" cy="4867785"/>
          </a:xfrm>
          <a:prstGeom prst="rect">
            <a:avLst/>
          </a:prstGeom>
        </p:spPr>
      </p:pic>
    </p:spTree>
    <p:extLst>
      <p:ext uri="{BB962C8B-B14F-4D97-AF65-F5344CB8AC3E}">
        <p14:creationId xmlns:p14="http://schemas.microsoft.com/office/powerpoint/2010/main" val="2897614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73" y="498803"/>
            <a:ext cx="8661817" cy="837152"/>
          </a:xfrm>
        </p:spPr>
        <p:txBody>
          <a:bodyPr/>
          <a:lstStyle/>
          <a:p>
            <a:pPr algn="ctr"/>
            <a:r>
              <a:rPr lang="en-US" dirty="0" smtClean="0"/>
              <a:t>Benign Default Outlook Assumes Coverage of Net Interest Expense Does Not Worsen</a:t>
            </a:r>
            <a:br>
              <a:rPr lang="en-US" dirty="0" smtClean="0"/>
            </a:br>
            <a:r>
              <a:rPr lang="en-US" sz="1600" b="0" i="1" dirty="0" smtClean="0"/>
              <a:t>US nonfinancial companies; source</a:t>
            </a:r>
            <a:r>
              <a:rPr lang="en-US" sz="1600" b="0" i="1" dirty="0"/>
              <a:t>: </a:t>
            </a:r>
            <a:r>
              <a:rPr lang="en-US" sz="1600" b="0" i="1" dirty="0" smtClean="0"/>
              <a:t>BEA, Moody’s Investors Service,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26</a:t>
            </a:fld>
            <a:endParaRPr lang="en-US"/>
          </a:p>
        </p:txBody>
      </p:sp>
      <p:pic>
        <p:nvPicPr>
          <p:cNvPr id="4" name="Picture 3"/>
          <p:cNvPicPr>
            <a:picLocks noChangeAspect="1"/>
          </p:cNvPicPr>
          <p:nvPr/>
        </p:nvPicPr>
        <p:blipFill>
          <a:blip r:embed="rId3"/>
          <a:stretch>
            <a:fillRect/>
          </a:stretch>
        </p:blipFill>
        <p:spPr>
          <a:xfrm>
            <a:off x="812800" y="1432560"/>
            <a:ext cx="7691120" cy="4663440"/>
          </a:xfrm>
          <a:prstGeom prst="rect">
            <a:avLst/>
          </a:prstGeom>
        </p:spPr>
      </p:pic>
    </p:spTree>
    <p:extLst>
      <p:ext uri="{BB962C8B-B14F-4D97-AF65-F5344CB8AC3E}">
        <p14:creationId xmlns:p14="http://schemas.microsoft.com/office/powerpoint/2010/main" val="4124990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p:cNvSpPr>
            <a:spLocks noGrp="1"/>
          </p:cNvSpPr>
          <p:nvPr>
            <p:ph type="title"/>
          </p:nvPr>
        </p:nvSpPr>
        <p:spPr bwMode="ltGray">
          <a:xfrm>
            <a:off x="2316163" y="1770611"/>
            <a:ext cx="6827837" cy="2951018"/>
          </a:xfrm>
        </p:spPr>
        <p:txBody>
          <a:bodyPr>
            <a:noAutofit/>
          </a:bodyPr>
          <a:lstStyle/>
          <a:p>
            <a:pPr eaLnBrk="1" hangingPunct="1"/>
            <a:r>
              <a:rPr lang="en-US" sz="3200" dirty="0" smtClean="0"/>
              <a:t>Richly-Priced US Equities Find Support from Profits Growth, Tolerable Interest Rates, and Declining Default Rate</a:t>
            </a:r>
          </a:p>
        </p:txBody>
      </p:sp>
      <p:sp>
        <p:nvSpPr>
          <p:cNvPr id="6" name="TextBox 5"/>
          <p:cNvSpPr txBox="1"/>
          <p:nvPr/>
        </p:nvSpPr>
        <p:spPr bwMode="ltGray">
          <a:xfrm>
            <a:off x="0" y="1785938"/>
            <a:ext cx="2286000" cy="2935287"/>
          </a:xfrm>
          <a:prstGeom prst="rect">
            <a:avLst/>
          </a:prstGeom>
          <a:noFill/>
        </p:spPr>
        <p:txBody>
          <a:bodyPr lIns="457200" tIns="457200" rIns="457200" bIns="457200" anchor="ctr"/>
          <a:lstStyle/>
          <a:p>
            <a:pPr fontAlgn="auto">
              <a:spcBef>
                <a:spcPts val="0"/>
              </a:spcBef>
              <a:spcAft>
                <a:spcPts val="0"/>
              </a:spcAft>
              <a:defRPr/>
            </a:pPr>
            <a:r>
              <a:rPr lang="en-US" sz="8000" b="0" kern="0" dirty="0" smtClean="0">
                <a:solidFill>
                  <a:schemeClr val="bg1"/>
                </a:solidFill>
              </a:rPr>
              <a:t>6</a:t>
            </a:r>
            <a:endParaRPr lang="en-US" sz="8000" b="0" kern="0" dirty="0">
              <a:solidFill>
                <a:schemeClr val="bg1"/>
              </a:solidFill>
            </a:endParaRPr>
          </a:p>
        </p:txBody>
      </p:sp>
    </p:spTree>
    <p:extLst>
      <p:ext uri="{BB962C8B-B14F-4D97-AF65-F5344CB8AC3E}">
        <p14:creationId xmlns:p14="http://schemas.microsoft.com/office/powerpoint/2010/main" val="1416435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73" y="498803"/>
            <a:ext cx="8661817" cy="837152"/>
          </a:xfrm>
        </p:spPr>
        <p:txBody>
          <a:bodyPr/>
          <a:lstStyle/>
          <a:p>
            <a:pPr algn="ctr"/>
            <a:r>
              <a:rPr lang="en-US" dirty="0" smtClean="0"/>
              <a:t>Highest Aggregate </a:t>
            </a:r>
            <a:r>
              <a:rPr lang="en-US" dirty="0" err="1" smtClean="0"/>
              <a:t>Price:Earnings</a:t>
            </a:r>
            <a:r>
              <a:rPr lang="en-US" dirty="0" smtClean="0"/>
              <a:t> Ratio since Q1-2002 Gets Support from Very Low Corporate Bond Yields</a:t>
            </a:r>
            <a:br>
              <a:rPr lang="en-US" dirty="0" smtClean="0"/>
            </a:br>
            <a:r>
              <a:rPr lang="en-US" sz="1600" b="0" i="1" dirty="0" smtClean="0"/>
              <a:t>source</a:t>
            </a:r>
            <a:r>
              <a:rPr lang="en-US" sz="1600" b="0" i="1" dirty="0"/>
              <a:t>: </a:t>
            </a:r>
            <a:r>
              <a:rPr lang="en-US" sz="1600" b="0" i="1" dirty="0" smtClean="0"/>
              <a:t>BEA,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28</a:t>
            </a:fld>
            <a:endParaRPr lang="en-US"/>
          </a:p>
        </p:txBody>
      </p:sp>
      <p:pic>
        <p:nvPicPr>
          <p:cNvPr id="4" name="Picture 3"/>
          <p:cNvPicPr>
            <a:picLocks noChangeAspect="1"/>
          </p:cNvPicPr>
          <p:nvPr/>
        </p:nvPicPr>
        <p:blipFill>
          <a:blip r:embed="rId3"/>
          <a:stretch>
            <a:fillRect/>
          </a:stretch>
        </p:blipFill>
        <p:spPr>
          <a:xfrm>
            <a:off x="738909" y="1403927"/>
            <a:ext cx="7851054" cy="4710545"/>
          </a:xfrm>
          <a:prstGeom prst="rect">
            <a:avLst/>
          </a:prstGeom>
        </p:spPr>
      </p:pic>
    </p:spTree>
    <p:extLst>
      <p:ext uri="{BB962C8B-B14F-4D97-AF65-F5344CB8AC3E}">
        <p14:creationId xmlns:p14="http://schemas.microsoft.com/office/powerpoint/2010/main" val="4913861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80557"/>
            <a:ext cx="8661817" cy="1255728"/>
          </a:xfrm>
        </p:spPr>
        <p:txBody>
          <a:bodyPr/>
          <a:lstStyle/>
          <a:p>
            <a:pPr algn="ctr"/>
            <a:r>
              <a:rPr lang="en-US" dirty="0"/>
              <a:t>Since 1992, 90% of the 174 Year-to-Year Declines by the Monthly Default Rate Were Joined by a </a:t>
            </a:r>
            <a:r>
              <a:rPr lang="en-US" dirty="0" smtClean="0"/>
              <a:t>Year-to-Year Increase </a:t>
            </a:r>
            <a:r>
              <a:rPr lang="en-US" dirty="0"/>
              <a:t>for the Market Value of Common </a:t>
            </a:r>
            <a:r>
              <a:rPr lang="en-US" dirty="0" smtClean="0"/>
              <a:t>Stock</a:t>
            </a:r>
            <a:br>
              <a:rPr lang="en-US" dirty="0" smtClean="0"/>
            </a:br>
            <a:endParaRPr lang="en-US"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29</a:t>
            </a:fld>
            <a:endParaRPr lang="en-US" dirty="0"/>
          </a:p>
        </p:txBody>
      </p:sp>
      <p:pic>
        <p:nvPicPr>
          <p:cNvPr id="5" name="Picture 4"/>
          <p:cNvPicPr>
            <a:picLocks noChangeAspect="1"/>
          </p:cNvPicPr>
          <p:nvPr/>
        </p:nvPicPr>
        <p:blipFill>
          <a:blip r:embed="rId2"/>
          <a:stretch>
            <a:fillRect/>
          </a:stretch>
        </p:blipFill>
        <p:spPr>
          <a:xfrm>
            <a:off x="594725" y="1440873"/>
            <a:ext cx="7875020" cy="4664361"/>
          </a:xfrm>
          <a:prstGeom prst="rect">
            <a:avLst/>
          </a:prstGeom>
        </p:spPr>
      </p:pic>
    </p:spTree>
    <p:extLst>
      <p:ext uri="{BB962C8B-B14F-4D97-AF65-F5344CB8AC3E}">
        <p14:creationId xmlns:p14="http://schemas.microsoft.com/office/powerpoint/2010/main" val="888223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80557"/>
            <a:ext cx="8661817" cy="824072"/>
          </a:xfrm>
        </p:spPr>
        <p:txBody>
          <a:bodyPr/>
          <a:lstStyle/>
          <a:p>
            <a:pPr algn="ctr"/>
            <a:r>
              <a:rPr lang="en-US" sz="2100" dirty="0" smtClean="0"/>
              <a:t>Market Value of US Common Stock Soars as Chinese Equities Struggle … Shanghai Composite Peaked in June 2015 </a:t>
            </a:r>
            <a:br>
              <a:rPr lang="en-US" sz="2100" dirty="0" smtClean="0"/>
            </a:br>
            <a:r>
              <a:rPr lang="en-US" sz="1600" b="0" i="1" dirty="0" smtClean="0"/>
              <a:t>source</a:t>
            </a:r>
            <a:r>
              <a:rPr lang="en-US" sz="1600" b="0" i="1" dirty="0"/>
              <a:t>: Moody's Analytics</a:t>
            </a:r>
            <a:r>
              <a:rPr lang="en-US" sz="2000" dirty="0"/>
              <a:t> </a:t>
            </a:r>
            <a:endParaRPr lang="en-US" sz="210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3</a:t>
            </a:fld>
            <a:endParaRPr lang="en-US" dirty="0"/>
          </a:p>
        </p:txBody>
      </p:sp>
      <p:pic>
        <p:nvPicPr>
          <p:cNvPr id="4" name="Picture 3"/>
          <p:cNvPicPr>
            <a:picLocks noChangeAspect="1"/>
          </p:cNvPicPr>
          <p:nvPr/>
        </p:nvPicPr>
        <p:blipFill>
          <a:blip r:embed="rId2"/>
          <a:stretch>
            <a:fillRect/>
          </a:stretch>
        </p:blipFill>
        <p:spPr>
          <a:xfrm>
            <a:off x="679842" y="1304628"/>
            <a:ext cx="7833360" cy="4801532"/>
          </a:xfrm>
          <a:prstGeom prst="rect">
            <a:avLst/>
          </a:prstGeom>
        </p:spPr>
      </p:pic>
    </p:spTree>
    <p:extLst>
      <p:ext uri="{BB962C8B-B14F-4D97-AF65-F5344CB8AC3E}">
        <p14:creationId xmlns:p14="http://schemas.microsoft.com/office/powerpoint/2010/main" val="22853316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73" y="498803"/>
            <a:ext cx="8661817" cy="732508"/>
          </a:xfrm>
        </p:spPr>
        <p:txBody>
          <a:bodyPr/>
          <a:lstStyle/>
          <a:p>
            <a:pPr algn="ctr"/>
            <a:r>
              <a:rPr lang="en-US" sz="2000" dirty="0" smtClean="0"/>
              <a:t>Recent VIX Favors a 380 basis points </a:t>
            </a:r>
            <a:r>
              <a:rPr lang="en-US" sz="2000" dirty="0"/>
              <a:t>High-Yield </a:t>
            </a:r>
            <a:r>
              <a:rPr lang="en-US" sz="2000" dirty="0" smtClean="0"/>
              <a:t>Spread … </a:t>
            </a:r>
            <a:br>
              <a:rPr lang="en-US" sz="2000" dirty="0" smtClean="0"/>
            </a:br>
            <a:r>
              <a:rPr lang="en-US" sz="2000" dirty="0" smtClean="0"/>
              <a:t>Medians </a:t>
            </a:r>
            <a:r>
              <a:rPr lang="en-US" sz="2000" dirty="0"/>
              <a:t>Are 16.0 Points for VIX and 460 </a:t>
            </a:r>
            <a:r>
              <a:rPr lang="en-US" sz="2000" dirty="0" err="1"/>
              <a:t>bp</a:t>
            </a:r>
            <a:r>
              <a:rPr lang="en-US" sz="2000" dirty="0"/>
              <a:t> for High-Yield </a:t>
            </a:r>
            <a:r>
              <a:rPr lang="en-US" sz="2000" dirty="0" smtClean="0"/>
              <a:t>Spread</a:t>
            </a:r>
            <a:br>
              <a:rPr lang="en-US" sz="2000" dirty="0" smtClean="0"/>
            </a:br>
            <a:r>
              <a:rPr lang="en-US" sz="1600" b="0" dirty="0"/>
              <a:t>s</a:t>
            </a:r>
            <a:r>
              <a:rPr lang="en-US" sz="1600" b="0" i="1" dirty="0" smtClean="0"/>
              <a:t>ource</a:t>
            </a:r>
            <a:r>
              <a:rPr lang="en-US" sz="1600" b="0" i="1" dirty="0"/>
              <a:t>: </a:t>
            </a:r>
            <a:r>
              <a:rPr lang="en-US" sz="1600" b="0" i="1" dirty="0" smtClean="0"/>
              <a:t>CBOE,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30</a:t>
            </a:fld>
            <a:endParaRPr lang="en-US"/>
          </a:p>
        </p:txBody>
      </p:sp>
      <p:pic>
        <p:nvPicPr>
          <p:cNvPr id="4" name="Picture 3"/>
          <p:cNvPicPr>
            <a:picLocks noChangeAspect="1"/>
          </p:cNvPicPr>
          <p:nvPr/>
        </p:nvPicPr>
        <p:blipFill>
          <a:blip r:embed="rId3"/>
          <a:stretch>
            <a:fillRect/>
          </a:stretch>
        </p:blipFill>
        <p:spPr>
          <a:xfrm>
            <a:off x="711199" y="1231311"/>
            <a:ext cx="7878763" cy="4901634"/>
          </a:xfrm>
          <a:prstGeom prst="rect">
            <a:avLst/>
          </a:prstGeom>
        </p:spPr>
      </p:pic>
    </p:spTree>
    <p:extLst>
      <p:ext uri="{BB962C8B-B14F-4D97-AF65-F5344CB8AC3E}">
        <p14:creationId xmlns:p14="http://schemas.microsoft.com/office/powerpoint/2010/main" val="912030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p:cNvSpPr>
            <a:spLocks noGrp="1"/>
          </p:cNvSpPr>
          <p:nvPr>
            <p:ph type="title"/>
          </p:nvPr>
        </p:nvSpPr>
        <p:spPr bwMode="ltGray">
          <a:xfrm>
            <a:off x="2316163" y="1770611"/>
            <a:ext cx="6827837" cy="2951018"/>
          </a:xfrm>
        </p:spPr>
        <p:txBody>
          <a:bodyPr>
            <a:noAutofit/>
          </a:bodyPr>
          <a:lstStyle/>
          <a:p>
            <a:pPr eaLnBrk="1" hangingPunct="1"/>
            <a:r>
              <a:rPr lang="en-US" sz="3600" dirty="0" smtClean="0"/>
              <a:t>Electric and Gas Utilities Help to Contain Consumer Price Inflation amid a Very Low unemployment Rate</a:t>
            </a:r>
          </a:p>
        </p:txBody>
      </p:sp>
      <p:sp>
        <p:nvSpPr>
          <p:cNvPr id="6" name="TextBox 5"/>
          <p:cNvSpPr txBox="1"/>
          <p:nvPr/>
        </p:nvSpPr>
        <p:spPr bwMode="ltGray">
          <a:xfrm>
            <a:off x="0" y="1785938"/>
            <a:ext cx="2286000" cy="2935287"/>
          </a:xfrm>
          <a:prstGeom prst="rect">
            <a:avLst/>
          </a:prstGeom>
          <a:noFill/>
        </p:spPr>
        <p:txBody>
          <a:bodyPr lIns="457200" tIns="457200" rIns="457200" bIns="457200" anchor="ctr"/>
          <a:lstStyle/>
          <a:p>
            <a:pPr fontAlgn="auto">
              <a:spcBef>
                <a:spcPts val="0"/>
              </a:spcBef>
              <a:spcAft>
                <a:spcPts val="0"/>
              </a:spcAft>
              <a:defRPr/>
            </a:pPr>
            <a:r>
              <a:rPr lang="en-US" sz="8000" b="0" kern="0" dirty="0" smtClean="0">
                <a:solidFill>
                  <a:schemeClr val="bg1"/>
                </a:solidFill>
              </a:rPr>
              <a:t>7</a:t>
            </a:r>
            <a:endParaRPr lang="en-US" sz="8000" b="0" kern="0" dirty="0">
              <a:solidFill>
                <a:schemeClr val="bg1"/>
              </a:solidFill>
            </a:endParaRPr>
          </a:p>
        </p:txBody>
      </p:sp>
    </p:spTree>
    <p:extLst>
      <p:ext uri="{BB962C8B-B14F-4D97-AF65-F5344CB8AC3E}">
        <p14:creationId xmlns:p14="http://schemas.microsoft.com/office/powerpoint/2010/main" val="1719292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7958"/>
            <a:ext cx="8366760" cy="706347"/>
          </a:xfrm>
        </p:spPr>
        <p:txBody>
          <a:bodyPr/>
          <a:lstStyle/>
          <a:p>
            <a:pPr algn="ctr"/>
            <a:r>
              <a:rPr lang="en-US" sz="2000" dirty="0" smtClean="0"/>
              <a:t>Annual Rates of Consumer Price Growth for 3-Months-Ended Jul-18 Are 2.3% for Core CPI, 0.0% for Electricity and -1.4% for Natural Gas</a:t>
            </a:r>
            <a:br>
              <a:rPr lang="en-US" sz="2000" dirty="0" smtClean="0"/>
            </a:br>
            <a:r>
              <a:rPr lang="en-US" sz="1400" b="0" i="1" dirty="0" smtClean="0"/>
              <a:t>source</a:t>
            </a:r>
            <a:r>
              <a:rPr lang="en-US" sz="1400" b="0" i="1" dirty="0"/>
              <a:t>: </a:t>
            </a:r>
            <a:r>
              <a:rPr lang="en-US" sz="1400" b="0" i="1" dirty="0" smtClean="0"/>
              <a:t>BLS, </a:t>
            </a:r>
            <a:r>
              <a:rPr lang="en-US" sz="1400" b="0" i="1" dirty="0"/>
              <a:t>Moody's </a:t>
            </a:r>
            <a:r>
              <a:rPr lang="en-US" sz="1400" b="0" i="1" dirty="0" smtClean="0"/>
              <a:t>Analytics</a:t>
            </a:r>
            <a:endParaRPr lang="en-US" sz="1200" b="0"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32</a:t>
            </a:fld>
            <a:endParaRPr lang="en-US"/>
          </a:p>
        </p:txBody>
      </p:sp>
      <p:pic>
        <p:nvPicPr>
          <p:cNvPr id="4" name="Picture 3"/>
          <p:cNvPicPr>
            <a:picLocks noChangeAspect="1"/>
          </p:cNvPicPr>
          <p:nvPr/>
        </p:nvPicPr>
        <p:blipFill>
          <a:blip r:embed="rId3"/>
          <a:stretch>
            <a:fillRect/>
          </a:stretch>
        </p:blipFill>
        <p:spPr>
          <a:xfrm>
            <a:off x="537320" y="1320800"/>
            <a:ext cx="7976760" cy="4805680"/>
          </a:xfrm>
          <a:prstGeom prst="rect">
            <a:avLst/>
          </a:prstGeom>
        </p:spPr>
      </p:pic>
    </p:spTree>
    <p:extLst>
      <p:ext uri="{BB962C8B-B14F-4D97-AF65-F5344CB8AC3E}">
        <p14:creationId xmlns:p14="http://schemas.microsoft.com/office/powerpoint/2010/main" val="10769379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7958"/>
            <a:ext cx="8366760" cy="706347"/>
          </a:xfrm>
        </p:spPr>
        <p:txBody>
          <a:bodyPr/>
          <a:lstStyle/>
          <a:p>
            <a:pPr algn="ctr"/>
            <a:r>
              <a:rPr lang="en-US" sz="2000" dirty="0" smtClean="0"/>
              <a:t>Capacity Utilization Rate Trends Lower After Averaging 93.2% during 1998-2000 … Was at 78.0% in July 2018</a:t>
            </a:r>
            <a:br>
              <a:rPr lang="en-US" sz="2000" dirty="0" smtClean="0"/>
            </a:br>
            <a:r>
              <a:rPr lang="en-US" sz="1400" b="0" i="1" dirty="0" smtClean="0"/>
              <a:t>source</a:t>
            </a:r>
            <a:r>
              <a:rPr lang="en-US" sz="1400" b="0" i="1" dirty="0"/>
              <a:t>: </a:t>
            </a:r>
            <a:r>
              <a:rPr lang="en-US" sz="1400" b="0" i="1" dirty="0" smtClean="0"/>
              <a:t>Federal Reserve, </a:t>
            </a:r>
            <a:r>
              <a:rPr lang="en-US" sz="1400" b="0" i="1" dirty="0"/>
              <a:t>Moody's </a:t>
            </a:r>
            <a:r>
              <a:rPr lang="en-US" sz="1400" b="0" i="1" dirty="0" smtClean="0"/>
              <a:t>Analytics</a:t>
            </a:r>
            <a:endParaRPr lang="en-US" sz="1200" b="0"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33</a:t>
            </a:fld>
            <a:endParaRPr lang="en-US"/>
          </a:p>
        </p:txBody>
      </p:sp>
      <p:pic>
        <p:nvPicPr>
          <p:cNvPr id="6" name="Picture 5"/>
          <p:cNvPicPr>
            <a:picLocks noChangeAspect="1"/>
          </p:cNvPicPr>
          <p:nvPr/>
        </p:nvPicPr>
        <p:blipFill>
          <a:blip r:embed="rId3"/>
          <a:stretch>
            <a:fillRect/>
          </a:stretch>
        </p:blipFill>
        <p:spPr>
          <a:xfrm>
            <a:off x="782320" y="1330960"/>
            <a:ext cx="7807643" cy="4825299"/>
          </a:xfrm>
          <a:prstGeom prst="rect">
            <a:avLst/>
          </a:prstGeom>
        </p:spPr>
      </p:pic>
    </p:spTree>
    <p:extLst>
      <p:ext uri="{BB962C8B-B14F-4D97-AF65-F5344CB8AC3E}">
        <p14:creationId xmlns:p14="http://schemas.microsoft.com/office/powerpoint/2010/main" val="37646098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42595" y="3948113"/>
            <a:ext cx="8213725" cy="1955800"/>
          </a:xfrm>
          <a:prstGeom prst="rect">
            <a:avLst/>
          </a:prstGeom>
          <a:noFill/>
          <a:ln w="9525">
            <a:noFill/>
            <a:miter lim="800000"/>
            <a:headEnd/>
            <a:tailEnd/>
          </a:ln>
          <a:effectLst/>
        </p:spPr>
        <p:txBody>
          <a:bodyPr lIns="0" tIns="0" rIns="0" bIns="0" anchor="b">
            <a:spAutoFit/>
          </a:bodyPr>
          <a:lstStyle/>
          <a:p>
            <a:pPr algn="l">
              <a:spcBef>
                <a:spcPct val="60000"/>
              </a:spcBef>
              <a:buClr>
                <a:schemeClr val="folHlink"/>
              </a:buClr>
            </a:pPr>
            <a:r>
              <a:rPr lang="en-US" altLang="zh-CN" sz="800" b="0" dirty="0">
                <a:solidFill>
                  <a:srgbClr val="808080"/>
                </a:solidFill>
                <a:ea typeface="宋体" pitchFamily="1" charset="-122"/>
              </a:rPr>
              <a:t>© </a:t>
            </a:r>
            <a:r>
              <a:rPr lang="en-US" altLang="zh-CN" sz="800" b="0" dirty="0" smtClean="0">
                <a:solidFill>
                  <a:srgbClr val="808080"/>
                </a:solidFill>
                <a:ea typeface="宋体" pitchFamily="1" charset="-122"/>
              </a:rPr>
              <a:t>2014 </a:t>
            </a:r>
            <a:r>
              <a:rPr lang="en-US" altLang="zh-CN" sz="800" b="0" dirty="0">
                <a:solidFill>
                  <a:srgbClr val="808080"/>
                </a:solidFill>
                <a:ea typeface="宋体" pitchFamily="1" charset="-122"/>
              </a:rPr>
              <a:t>Moody’s Analytics, Inc. and/or its licensors and affiliates (collectively, “MOODY’S”). All rights reserved. ALL INFORMATION CONTAINED HEREIN IS PROTECTED BY COPYRIGHT LAW AND NONE OF SUCH INFORMATION MAY BE COPIED OR OTHERWISE REPRODUCED, REPACKAGED, FURTHER TRANSMITTED, TRANSFERRED, DISSEMINATED, REDISTRIBUTED OR RESOLD, OR STORED FOR SUBSEQUENT USE FOR ANY SUCH PURPOSE, IN WHOLE OR IN PART, IN ANY FORM OR MANNER OR BY ANY MEANS WHATSOEVER, BY ANY PERSON WITHOUT MOODY’S PRIOR WRITTEN CONSENT. All information contained herein is obtained by MOODY’S from sources believed by it to be accurate and reliable. Because of the possibility of human or mechanical error as well as other factors, however, all information contained herein is provided “AS IS” without warranty of any kind. Under no circumstances shall MOODY’S have any liability to any person or entity for (a) any loss or damage in whole or in part caused by, resulting from, or relating to, any error (negligent or otherwise) or other circumstance or contingency within or outside the control of MOODY’S or any of its directors, officers, employees or agents in connection with the procurement, collection, compilation, analysis, interpretation, communication, publication or delivery of any such information, or (b) any direct, indirect, special, consequential, compensatory or incidental damages whatsoever (including without limitation, lost profits), even if MOODY’S is advised in advance of the possibility of such damages, resulting from the use of or inability to use, any such information. The credit ratings, financial reporting analysis, projections, and other observations, if any, constituting part of the information contained herein are, and must be construed solely as, statements of opinion and not statements of fact or recommendations to purchase, sell or hold any securities. NO WARRANTY, EXPRESS OR IMPLIED, AS TO THE ACCURACY, TIMELINESS, COMPLETENESS, MERCHANTABILITY OR FITNESS FOR ANY PARTICULAR PURPOSE OF ANY SUCH RATING OR OTHER OPINION OR INFORMATION IS GIVEN OR MADE BY MOODY’S IN ANY FORM OR MANNER WHATSOEVER. Each rating or other opinion must be weighed solely as one factor in any investment decision made by or on behalf of any user of the information contained herein, and each such user must accordingly make its own study and evaluation of each security and of each issuer and guarantor of, and each provider of credit support for, each security that it may consider purchasing, holding, or selling.</a:t>
            </a:r>
            <a:endParaRPr lang="en-US" sz="800" b="0" dirty="0">
              <a:solidFill>
                <a:srgbClr val="808080"/>
              </a:solidFill>
            </a:endParaRPr>
          </a:p>
        </p:txBody>
      </p:sp>
    </p:spTree>
    <p:extLst>
      <p:ext uri="{BB962C8B-B14F-4D97-AF65-F5344CB8AC3E}">
        <p14:creationId xmlns:p14="http://schemas.microsoft.com/office/powerpoint/2010/main" val="1750381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54" y="498803"/>
            <a:ext cx="8661817" cy="784830"/>
          </a:xfrm>
        </p:spPr>
        <p:txBody>
          <a:bodyPr/>
          <a:lstStyle/>
          <a:p>
            <a:pPr algn="ctr"/>
            <a:r>
              <a:rPr lang="en-US" sz="2200" dirty="0" smtClean="0"/>
              <a:t>Cheaper Industrial Commodities and Stronger Dollar Are Anathema for Heavily Indebted Emerging Market Countries</a:t>
            </a:r>
            <a:br>
              <a:rPr lang="en-US" sz="2200" dirty="0" smtClean="0"/>
            </a:br>
            <a:r>
              <a:rPr lang="en-US" sz="1600" b="0" i="1" dirty="0" smtClean="0"/>
              <a:t>source: Federal Reserve, Moody’s Analytics</a:t>
            </a:r>
            <a:endParaRPr lang="en-US" sz="16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4</a:t>
            </a:fld>
            <a:endParaRPr lang="en-US"/>
          </a:p>
        </p:txBody>
      </p:sp>
      <p:pic>
        <p:nvPicPr>
          <p:cNvPr id="4" name="Picture 3"/>
          <p:cNvPicPr>
            <a:picLocks noChangeAspect="1"/>
          </p:cNvPicPr>
          <p:nvPr/>
        </p:nvPicPr>
        <p:blipFill>
          <a:blip r:embed="rId3"/>
          <a:stretch>
            <a:fillRect/>
          </a:stretch>
        </p:blipFill>
        <p:spPr>
          <a:xfrm>
            <a:off x="660400" y="1402080"/>
            <a:ext cx="7929563" cy="4653280"/>
          </a:xfrm>
          <a:prstGeom prst="rect">
            <a:avLst/>
          </a:prstGeom>
        </p:spPr>
      </p:pic>
    </p:spTree>
    <p:extLst>
      <p:ext uri="{BB962C8B-B14F-4D97-AF65-F5344CB8AC3E}">
        <p14:creationId xmlns:p14="http://schemas.microsoft.com/office/powerpoint/2010/main" val="972009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14" y="480557"/>
            <a:ext cx="8661817" cy="824072"/>
          </a:xfrm>
        </p:spPr>
        <p:txBody>
          <a:bodyPr/>
          <a:lstStyle/>
          <a:p>
            <a:pPr algn="ctr"/>
            <a:r>
              <a:rPr lang="en-US" sz="2100" dirty="0"/>
              <a:t>Industrial Metals Price Index's Latest Dive Weighs Against an Impending and Extended Stay by 10-Year Treasury Yield Above </a:t>
            </a:r>
            <a:r>
              <a:rPr lang="en-US" sz="2100" dirty="0" smtClean="0"/>
              <a:t>3% </a:t>
            </a:r>
            <a:r>
              <a:rPr lang="en-US" sz="1600" b="0" i="1" dirty="0" smtClean="0"/>
              <a:t>source</a:t>
            </a:r>
            <a:r>
              <a:rPr lang="en-US" sz="1600" b="0" i="1" dirty="0"/>
              <a:t>: Moody's Analytics</a:t>
            </a:r>
            <a:r>
              <a:rPr lang="en-US" sz="2000" dirty="0"/>
              <a:t> </a:t>
            </a:r>
            <a:endParaRPr lang="en-US" sz="210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5</a:t>
            </a:fld>
            <a:endParaRPr lang="en-US" dirty="0"/>
          </a:p>
        </p:txBody>
      </p:sp>
      <p:pic>
        <p:nvPicPr>
          <p:cNvPr id="6" name="Picture 5"/>
          <p:cNvPicPr>
            <a:picLocks noChangeAspect="1"/>
          </p:cNvPicPr>
          <p:nvPr/>
        </p:nvPicPr>
        <p:blipFill>
          <a:blip r:embed="rId2"/>
          <a:stretch>
            <a:fillRect/>
          </a:stretch>
        </p:blipFill>
        <p:spPr>
          <a:xfrm>
            <a:off x="692727" y="1357745"/>
            <a:ext cx="7786255" cy="4739839"/>
          </a:xfrm>
          <a:prstGeom prst="rect">
            <a:avLst/>
          </a:prstGeom>
        </p:spPr>
      </p:pic>
    </p:spTree>
    <p:extLst>
      <p:ext uri="{BB962C8B-B14F-4D97-AF65-F5344CB8AC3E}">
        <p14:creationId xmlns:p14="http://schemas.microsoft.com/office/powerpoint/2010/main" val="2503945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4"/>
          <p:cNvSpPr>
            <a:spLocks noGrp="1"/>
          </p:cNvSpPr>
          <p:nvPr>
            <p:ph type="title"/>
          </p:nvPr>
        </p:nvSpPr>
        <p:spPr bwMode="ltGray">
          <a:xfrm>
            <a:off x="2316163" y="1770611"/>
            <a:ext cx="6827837" cy="2951018"/>
          </a:xfrm>
        </p:spPr>
        <p:txBody>
          <a:bodyPr>
            <a:noAutofit/>
          </a:bodyPr>
          <a:lstStyle/>
          <a:p>
            <a:pPr eaLnBrk="1" hangingPunct="1"/>
            <a:r>
              <a:rPr lang="en-US" sz="3600" dirty="0" smtClean="0"/>
              <a:t>US Economy May Still Have Room to Grow without Triggering a Disruptive Climb by Price Inflation</a:t>
            </a:r>
          </a:p>
        </p:txBody>
      </p:sp>
      <p:sp>
        <p:nvSpPr>
          <p:cNvPr id="6" name="TextBox 5"/>
          <p:cNvSpPr txBox="1"/>
          <p:nvPr/>
        </p:nvSpPr>
        <p:spPr bwMode="ltGray">
          <a:xfrm>
            <a:off x="0" y="1785938"/>
            <a:ext cx="2286000" cy="2935287"/>
          </a:xfrm>
          <a:prstGeom prst="rect">
            <a:avLst/>
          </a:prstGeom>
          <a:noFill/>
        </p:spPr>
        <p:txBody>
          <a:bodyPr lIns="457200" tIns="457200" rIns="457200" bIns="457200" anchor="ctr"/>
          <a:lstStyle/>
          <a:p>
            <a:pPr fontAlgn="auto">
              <a:spcBef>
                <a:spcPts val="0"/>
              </a:spcBef>
              <a:spcAft>
                <a:spcPts val="0"/>
              </a:spcAft>
              <a:defRPr/>
            </a:pPr>
            <a:r>
              <a:rPr lang="en-US" sz="8000" b="0" kern="0" dirty="0" smtClean="0">
                <a:solidFill>
                  <a:schemeClr val="bg1"/>
                </a:solidFill>
              </a:rPr>
              <a:t>2</a:t>
            </a:r>
          </a:p>
          <a:p>
            <a:pPr fontAlgn="auto">
              <a:spcBef>
                <a:spcPts val="0"/>
              </a:spcBef>
              <a:spcAft>
                <a:spcPts val="0"/>
              </a:spcAft>
              <a:defRPr/>
            </a:pPr>
            <a:endParaRPr lang="en-US" sz="8000" b="0" kern="0" dirty="0">
              <a:solidFill>
                <a:schemeClr val="bg1"/>
              </a:solidFill>
            </a:endParaRPr>
          </a:p>
        </p:txBody>
      </p:sp>
    </p:spTree>
    <p:extLst>
      <p:ext uri="{BB962C8B-B14F-4D97-AF65-F5344CB8AC3E}">
        <p14:creationId xmlns:p14="http://schemas.microsoft.com/office/powerpoint/2010/main" val="422494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15" y="533726"/>
            <a:ext cx="8366760" cy="706347"/>
          </a:xfrm>
        </p:spPr>
        <p:txBody>
          <a:bodyPr/>
          <a:lstStyle/>
          <a:p>
            <a:pPr algn="ctr"/>
            <a:r>
              <a:rPr lang="en-US" sz="2000" dirty="0"/>
              <a:t>Never Before Has a 3.9% Jobless Rate Been Joined By Such a High Percentage of Manufacturing Capacity Not In </a:t>
            </a:r>
            <a:r>
              <a:rPr lang="en-US" sz="2000" dirty="0" smtClean="0"/>
              <a:t>Use</a:t>
            </a:r>
            <a:br>
              <a:rPr lang="en-US" sz="2000" dirty="0" smtClean="0"/>
            </a:br>
            <a:r>
              <a:rPr lang="en-US" sz="1400" b="0" i="1" dirty="0" smtClean="0"/>
              <a:t>source</a:t>
            </a:r>
            <a:r>
              <a:rPr lang="en-US" sz="1400" b="0" i="1" dirty="0"/>
              <a:t>: </a:t>
            </a:r>
            <a:r>
              <a:rPr lang="en-US" sz="1400" b="0" i="1" dirty="0" smtClean="0"/>
              <a:t>BLS, Federal Reserve, Moody's Analytics</a:t>
            </a:r>
            <a:endParaRPr lang="en-US" sz="1200" b="0"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7</a:t>
            </a:fld>
            <a:endParaRPr lang="en-US"/>
          </a:p>
        </p:txBody>
      </p:sp>
      <p:pic>
        <p:nvPicPr>
          <p:cNvPr id="5" name="Picture 4"/>
          <p:cNvPicPr>
            <a:picLocks noChangeAspect="1"/>
          </p:cNvPicPr>
          <p:nvPr/>
        </p:nvPicPr>
        <p:blipFill>
          <a:blip r:embed="rId3"/>
          <a:stretch>
            <a:fillRect/>
          </a:stretch>
        </p:blipFill>
        <p:spPr>
          <a:xfrm>
            <a:off x="580827" y="1351280"/>
            <a:ext cx="8009136" cy="4826000"/>
          </a:xfrm>
          <a:prstGeom prst="rect">
            <a:avLst/>
          </a:prstGeom>
        </p:spPr>
      </p:pic>
    </p:spTree>
    <p:extLst>
      <p:ext uri="{BB962C8B-B14F-4D97-AF65-F5344CB8AC3E}">
        <p14:creationId xmlns:p14="http://schemas.microsoft.com/office/powerpoint/2010/main" val="3900165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15" y="533726"/>
            <a:ext cx="8366760" cy="706347"/>
          </a:xfrm>
        </p:spPr>
        <p:txBody>
          <a:bodyPr/>
          <a:lstStyle/>
          <a:p>
            <a:pPr algn="ctr"/>
            <a:r>
              <a:rPr lang="en-US" sz="2000" dirty="0"/>
              <a:t>Never Before Has a 3.9% Jobless Rate Been Joined By Such a </a:t>
            </a:r>
            <a:r>
              <a:rPr lang="en-US" sz="2000" dirty="0" smtClean="0"/>
              <a:t>Slow Rate of Wage &amp; Salary Income Growth</a:t>
            </a:r>
            <a:br>
              <a:rPr lang="en-US" sz="2000" dirty="0" smtClean="0"/>
            </a:br>
            <a:r>
              <a:rPr lang="en-US" sz="1400" b="0" i="1" dirty="0" smtClean="0"/>
              <a:t>source</a:t>
            </a:r>
            <a:r>
              <a:rPr lang="en-US" sz="1400" b="0" i="1" dirty="0"/>
              <a:t>: </a:t>
            </a:r>
            <a:r>
              <a:rPr lang="en-US" sz="1400" b="0" i="1" dirty="0" smtClean="0"/>
              <a:t>BLS, BEA, Moody's Analytics</a:t>
            </a:r>
            <a:endParaRPr lang="en-US" sz="1200" b="0"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8</a:t>
            </a:fld>
            <a:endParaRPr lang="en-US"/>
          </a:p>
        </p:txBody>
      </p:sp>
      <p:pic>
        <p:nvPicPr>
          <p:cNvPr id="4" name="Picture 3"/>
          <p:cNvPicPr>
            <a:picLocks noChangeAspect="1"/>
          </p:cNvPicPr>
          <p:nvPr/>
        </p:nvPicPr>
        <p:blipFill>
          <a:blip r:embed="rId3"/>
          <a:stretch>
            <a:fillRect/>
          </a:stretch>
        </p:blipFill>
        <p:spPr>
          <a:xfrm>
            <a:off x="741680" y="1351280"/>
            <a:ext cx="7985759" cy="4856480"/>
          </a:xfrm>
          <a:prstGeom prst="rect">
            <a:avLst/>
          </a:prstGeom>
        </p:spPr>
      </p:pic>
    </p:spTree>
    <p:extLst>
      <p:ext uri="{BB962C8B-B14F-4D97-AF65-F5344CB8AC3E}">
        <p14:creationId xmlns:p14="http://schemas.microsoft.com/office/powerpoint/2010/main" val="1551934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15" y="533726"/>
            <a:ext cx="8366760" cy="680186"/>
          </a:xfrm>
        </p:spPr>
        <p:txBody>
          <a:bodyPr/>
          <a:lstStyle/>
          <a:p>
            <a:pPr algn="ctr"/>
            <a:r>
              <a:rPr lang="en-US" sz="1900" dirty="0"/>
              <a:t>Current High Percentage of </a:t>
            </a:r>
            <a:r>
              <a:rPr lang="en-US" sz="1900" dirty="0" smtClean="0"/>
              <a:t>25 to 54 Year Age Cohort Not In Labor Force Typically Favors a </a:t>
            </a:r>
            <a:r>
              <a:rPr lang="en-US" sz="1900" dirty="0"/>
              <a:t>6.4% Midpoint for </a:t>
            </a:r>
            <a:r>
              <a:rPr lang="en-US" sz="1900" dirty="0" smtClean="0"/>
              <a:t>Jobless </a:t>
            </a:r>
            <a:r>
              <a:rPr lang="en-US" sz="1900" dirty="0"/>
              <a:t>Rate vs Actual </a:t>
            </a:r>
            <a:r>
              <a:rPr lang="en-US" sz="1900" dirty="0" smtClean="0"/>
              <a:t>3.9% </a:t>
            </a:r>
            <a:br>
              <a:rPr lang="en-US" sz="1900" dirty="0" smtClean="0"/>
            </a:br>
            <a:r>
              <a:rPr lang="en-US" sz="1400" b="0" i="1" dirty="0" smtClean="0"/>
              <a:t>moving 3-month averages; source</a:t>
            </a:r>
            <a:r>
              <a:rPr lang="en-US" sz="1400" b="0" i="1" dirty="0"/>
              <a:t>: </a:t>
            </a:r>
            <a:r>
              <a:rPr lang="en-US" sz="1400" b="0" i="1" dirty="0" smtClean="0"/>
              <a:t>BLS, Moody's Analytics</a:t>
            </a:r>
            <a:endParaRPr lang="en-US" sz="1400" b="0" i="1" dirty="0"/>
          </a:p>
        </p:txBody>
      </p:sp>
      <p:sp>
        <p:nvSpPr>
          <p:cNvPr id="3" name="Slide Number Placeholder 2"/>
          <p:cNvSpPr>
            <a:spLocks noGrp="1"/>
          </p:cNvSpPr>
          <p:nvPr>
            <p:ph type="sldNum" sz="quarter" idx="10"/>
          </p:nvPr>
        </p:nvSpPr>
        <p:spPr/>
        <p:txBody>
          <a:bodyPr/>
          <a:lstStyle/>
          <a:p>
            <a:pPr>
              <a:defRPr/>
            </a:pPr>
            <a:fld id="{73527765-6687-4C35-B8FC-F10388E5631F}" type="slidenum">
              <a:rPr lang="en-US" smtClean="0"/>
              <a:pPr>
                <a:defRPr/>
              </a:pPr>
              <a:t>9</a:t>
            </a:fld>
            <a:endParaRPr lang="en-US"/>
          </a:p>
        </p:txBody>
      </p:sp>
      <p:pic>
        <p:nvPicPr>
          <p:cNvPr id="5" name="Picture 4"/>
          <p:cNvPicPr>
            <a:picLocks noChangeAspect="1"/>
          </p:cNvPicPr>
          <p:nvPr/>
        </p:nvPicPr>
        <p:blipFill>
          <a:blip r:embed="rId3"/>
          <a:stretch>
            <a:fillRect/>
          </a:stretch>
        </p:blipFill>
        <p:spPr>
          <a:xfrm>
            <a:off x="629921" y="1280160"/>
            <a:ext cx="7960042" cy="4787797"/>
          </a:xfrm>
          <a:prstGeom prst="rect">
            <a:avLst/>
          </a:prstGeom>
        </p:spPr>
      </p:pic>
    </p:spTree>
    <p:extLst>
      <p:ext uri="{BB962C8B-B14F-4D97-AF65-F5344CB8AC3E}">
        <p14:creationId xmlns:p14="http://schemas.microsoft.com/office/powerpoint/2010/main" val="4074719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A_PowerPoint_Template_v01d">
  <a:themeElements>
    <a:clrScheme name="MA_PowerPoint_Template_v01d 1">
      <a:dk1>
        <a:srgbClr val="0028A0"/>
      </a:dk1>
      <a:lt1>
        <a:srgbClr val="FFFFFF"/>
      </a:lt1>
      <a:dk2>
        <a:srgbClr val="91969B"/>
      </a:dk2>
      <a:lt2>
        <a:srgbClr val="000000"/>
      </a:lt2>
      <a:accent1>
        <a:srgbClr val="2DAA5F"/>
      </a:accent1>
      <a:accent2>
        <a:srgbClr val="009BE1"/>
      </a:accent2>
      <a:accent3>
        <a:srgbClr val="FFFFFF"/>
      </a:accent3>
      <a:accent4>
        <a:srgbClr val="002188"/>
      </a:accent4>
      <a:accent5>
        <a:srgbClr val="ADD2B6"/>
      </a:accent5>
      <a:accent6>
        <a:srgbClr val="008CCC"/>
      </a:accent6>
      <a:hlink>
        <a:srgbClr val="C3C8CD"/>
      </a:hlink>
      <a:folHlink>
        <a:srgbClr val="464B50"/>
      </a:folHlink>
    </a:clrScheme>
    <a:fontScheme name="MA_PowerPoint_Template_v01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bg2"/>
            </a:solidFill>
            <a:effectLst/>
            <a:latin typeface="Arial" charset="0"/>
          </a:defRPr>
        </a:defPPr>
      </a:lstStyle>
    </a:lnDef>
  </a:objectDefaults>
  <a:extraClrSchemeLst>
    <a:extraClrScheme>
      <a:clrScheme name="MA_PowerPoint_Template_v01d 1">
        <a:dk1>
          <a:srgbClr val="0028A0"/>
        </a:dk1>
        <a:lt1>
          <a:srgbClr val="FFFFFF"/>
        </a:lt1>
        <a:dk2>
          <a:srgbClr val="91969B"/>
        </a:dk2>
        <a:lt2>
          <a:srgbClr val="000000"/>
        </a:lt2>
        <a:accent1>
          <a:srgbClr val="2DAA5F"/>
        </a:accent1>
        <a:accent2>
          <a:srgbClr val="009BE1"/>
        </a:accent2>
        <a:accent3>
          <a:srgbClr val="FFFFFF"/>
        </a:accent3>
        <a:accent4>
          <a:srgbClr val="002188"/>
        </a:accent4>
        <a:accent5>
          <a:srgbClr val="ADD2B6"/>
        </a:accent5>
        <a:accent6>
          <a:srgbClr val="008CCC"/>
        </a:accent6>
        <a:hlink>
          <a:srgbClr val="C3C8CD"/>
        </a:hlink>
        <a:folHlink>
          <a:srgbClr val="464B5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MA_PowerPoint_Template_v01d</Template>
  <TotalTime>0</TotalTime>
  <Words>1869</Words>
  <Application>Microsoft Office PowerPoint</Application>
  <PresentationFormat>On-screen Show (4:3)</PresentationFormat>
  <Paragraphs>116</Paragraphs>
  <Slides>34</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宋体</vt:lpstr>
      <vt:lpstr>Arial</vt:lpstr>
      <vt:lpstr>MA_PowerPoint_Template_v01d</vt:lpstr>
      <vt:lpstr>Is There an Economic Downturn in the Near-Term Future – a Capital Markets’ Perspective?</vt:lpstr>
      <vt:lpstr>Emerging Markets Have Difficulty Coping with a Stronger Dollar</vt:lpstr>
      <vt:lpstr>Market Value of US Common Stock Soars as Chinese Equities Struggle … Shanghai Composite Peaked in June 2015  source: Moody's Analytics </vt:lpstr>
      <vt:lpstr>Cheaper Industrial Commodities and Stronger Dollar Are Anathema for Heavily Indebted Emerging Market Countries source: Federal Reserve, Moody’s Analytics</vt:lpstr>
      <vt:lpstr>Industrial Metals Price Index's Latest Dive Weighs Against an Impending and Extended Stay by 10-Year Treasury Yield Above 3% source: Moody's Analytics </vt:lpstr>
      <vt:lpstr>US Economy May Still Have Room to Grow without Triggering a Disruptive Climb by Price Inflation</vt:lpstr>
      <vt:lpstr>Never Before Has a 3.9% Jobless Rate Been Joined By Such a High Percentage of Manufacturing Capacity Not In Use source: BLS, Federal Reserve, Moody's Analytics</vt:lpstr>
      <vt:lpstr>Never Before Has a 3.9% Jobless Rate Been Joined By Such a Slow Rate of Wage &amp; Salary Income Growth source: BLS, BEA, Moody's Analytics</vt:lpstr>
      <vt:lpstr>Current High Percentage of 25 to 54 Year Age Cohort Not In Labor Force Typically Favors a 6.4% Midpoint for Jobless Rate vs Actual 3.9%  moving 3-month averages; source: BLS, Moody's Analytics</vt:lpstr>
      <vt:lpstr>Recession May Be Near When Unemployment Rate's Moving Three-Month Average Turns Higher Amid a Mature Economic Recovery  source: BLS, BEA, Moody’s Analytics</vt:lpstr>
      <vt:lpstr>Within 3 Years After the Last 3 Recessions, Fed Funds Sank by -485 bp and 10-Year Treasury Yield Fell by -245 bp, On Average actual &amp; predicted values; source: Federal Reserve, Blue Chip Economic Indicators, Moody’s Analytics</vt:lpstr>
      <vt:lpstr>US Treasury Bond Yields Fail to Lift-Off Despite Fast Rising Ratio of US Government Debt to GDP</vt:lpstr>
      <vt:lpstr>Mandatory Spending Requirements (Social Security &amp; Medicare) Stemming from Aging "Baby Boomers" Is Expected to Drive US Treasury Debt Up to 90% of GDP by 2027   source: CBO, Bloomberg, Moody’s Analytics</vt:lpstr>
      <vt:lpstr>Historically Slow Growth of US' Total Private and Public Nonfinancial Sector Debt Reins In 10-year Treasury Yield yearlong averages; source: Federal Reserve, Moody’s Analytics</vt:lpstr>
      <vt:lpstr>Elevated Ratio of Private &amp; Public Nonfinancial-Sector Debt to GDP Reins In Treasury Bond Yields  yearlong averages; source: Federal Reserve, BEA, Moody's Analytics</vt:lpstr>
      <vt:lpstr>Blue Chip Survey Assigns a Range of 2.9% to 3.25% for Average 10-Year Treasury Yield of 2018's Second Half</vt:lpstr>
      <vt:lpstr>Ten-year Government Bond Yields Recent Yields of 0.38% for Germany, 0.10% for Japan and 1.31% for the UK Rein In US Treasury Yield  in %; source: Bloomberg, Moody's Analytics </vt:lpstr>
      <vt:lpstr>Interest-Rate-Sensitive Home Sales Sag Under the Weight of Higher Treasury Bond Yields</vt:lpstr>
      <vt:lpstr>Fewer Unit Home Sales Rein In Treasury Bond Yields source: National Association of Realtors, US Census Bureau, Moody's Analytics</vt:lpstr>
      <vt:lpstr>Default Rate’s Declining Trend Defies Record Ratio of Corporate Debt to GDP</vt:lpstr>
      <vt:lpstr>High-Yield Default Rate Is Expected to Drop from July 2018’s 3.4% to 2.4% by 2019’s First Quarter source: Moody's Investors Service, Moody’s Analytics</vt:lpstr>
      <vt:lpstr>Default Rate Last Sank Amid a Fast Rising Ratio of Corporate Debt to GDP during the Late 1980s source: Moody's Investors Service, BEA, Moody's Analytics</vt:lpstr>
      <vt:lpstr>Ratio of Corporate Debt to Profits Looks Far Less Alarming than the Ratio of Debt to GDP source: Moody's Investors Service, BEA, Moody's Analytics</vt:lpstr>
      <vt:lpstr>Rising Trend for Profits Offsets the Loss of Credit Quality to a Steep Ratio of Corporate Debt to GDP in Late-1980s and Today US nonfinancial corporations; source: BEA, Moody's Analytics</vt:lpstr>
      <vt:lpstr>Each Deeper Than -5% Drop by Profits from then Record High Was Joined by a High-Yield Default Rate in Excess of 5% source: Moody's Investors Service, BEA, Moody’s Analytics</vt:lpstr>
      <vt:lpstr>Benign Default Outlook Assumes Coverage of Net Interest Expense Does Not Worsen US nonfinancial companies; source: BEA, Moody’s Investors Service, Moody's Analytics</vt:lpstr>
      <vt:lpstr>Richly-Priced US Equities Find Support from Profits Growth, Tolerable Interest Rates, and Declining Default Rate</vt:lpstr>
      <vt:lpstr>Highest Aggregate Price:Earnings Ratio since Q1-2002 Gets Support from Very Low Corporate Bond Yields source: BEA, Moody's Analytics</vt:lpstr>
      <vt:lpstr>Since 1992, 90% of the 174 Year-to-Year Declines by the Monthly Default Rate Were Joined by a Year-to-Year Increase for the Market Value of Common Stock </vt:lpstr>
      <vt:lpstr>Recent VIX Favors a 380 basis points High-Yield Spread …  Medians Are 16.0 Points for VIX and 460 bp for High-Yield Spread source: CBOE, Moody's Analytics</vt:lpstr>
      <vt:lpstr>Electric and Gas Utilities Help to Contain Consumer Price Inflation amid a Very Low unemployment Rate</vt:lpstr>
      <vt:lpstr>Annual Rates of Consumer Price Growth for 3-Months-Ended Jul-18 Are 2.3% for Core CPI, 0.0% for Electricity and -1.4% for Natural Gas source: BLS, Moody's Analytics</vt:lpstr>
      <vt:lpstr>Capacity Utilization Rate Trends Lower After Averaging 93.2% during 1998-2000 … Was at 78.0% in July 2018 source: Federal Reserve, Moody's Analytics</vt:lpstr>
      <vt:lpstr>PowerPoint Presentation</vt:lpstr>
    </vt:vector>
  </TitlesOfParts>
  <Company>Moody's Investors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Tale of Two Signals: Credit Spreads, Credit Ratings, and Confidence-Sensitive Institutions</dc:title>
  <dc:creator>Moody's Investors Service</dc:creator>
  <cp:lastModifiedBy>Lonski, John</cp:lastModifiedBy>
  <cp:revision>2959</cp:revision>
  <cp:lastPrinted>2018-07-31T17:38:37Z</cp:lastPrinted>
  <dcterms:created xsi:type="dcterms:W3CDTF">2009-09-14T13:51:10Z</dcterms:created>
  <dcterms:modified xsi:type="dcterms:W3CDTF">2018-08-30T18:12:06Z</dcterms:modified>
</cp:coreProperties>
</file>