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jpg" ContentType="image/jpeg"/>
  <Default Extension="m4a" ContentType="audio/mp4"/>
  <Default Extension="png" ContentType="image/png"/>
  <Default Extension="rels" ContentType="application/vnd.openxmlformats-package.relationships+xml"/>
  <Default Extension="svg" ContentType="image/svg+xml"/>
  <Default Extension="tiff" ContentType="image/tiff"/>
  <Default Extension="wmf" ContentType="image/x-wmf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drawings/drawing1.xml" ContentType="application/vnd.openxmlformats-officedocument.drawingml.chartshapes+xml"/>
  <Override PartName="/ppt/charts/chart2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theme/themeOverride2.xml" ContentType="application/vnd.openxmlformats-officedocument.themeOverride+xml"/>
  <Override PartName="/ppt/drawings/drawing2.xml" ContentType="application/vnd.openxmlformats-officedocument.drawingml.chartshapes+xml"/>
  <Override PartName="/ppt/charts/chart3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theme/themeOverride3.xml" ContentType="application/vnd.openxmlformats-officedocument.themeOverride+xml"/>
  <Override PartName="/ppt/drawings/drawing3.xml" ContentType="application/vnd.openxmlformats-officedocument.drawingml.chartshapes+xml"/>
  <Override PartName="/ppt/notesSlides/notesSlide2.xml" ContentType="application/vnd.openxmlformats-officedocument.presentationml.notesSlide+xml"/>
  <Override PartName="/ppt/charts/chart4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theme/themeOverride4.xml" ContentType="application/vnd.openxmlformats-officedocument.themeOverride+xml"/>
  <Override PartName="/ppt/drawings/drawing4.xml" ContentType="application/vnd.openxmlformats-officedocument.drawingml.chartshapes+xml"/>
  <Override PartName="/ppt/charts/chart5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theme/themeOverride5.xml" ContentType="application/vnd.openxmlformats-officedocument.themeOverride+xml"/>
  <Override PartName="/ppt/drawings/drawing5.xml" ContentType="application/vnd.openxmlformats-officedocument.drawingml.chartshapes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charts/chart6.xml" ContentType="application/vnd.openxmlformats-officedocument.drawingml.chart+xml"/>
  <Override PartName="/ppt/drawings/drawing6.xml" ContentType="application/vnd.openxmlformats-officedocument.drawingml.chartshapes+xml"/>
  <Override PartName="/ppt/notesSlides/notesSlide10.xml" ContentType="application/vnd.openxmlformats-officedocument.presentationml.notesSlide+xml"/>
  <Override PartName="/ppt/charts/chart7.xml" ContentType="application/vnd.openxmlformats-officedocument.drawingml.chart+xml"/>
  <Override PartName="/ppt/drawings/drawing7.xml" ContentType="application/vnd.openxmlformats-officedocument.drawingml.chartshapes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738" r:id="rId2"/>
  </p:sldMasterIdLst>
  <p:notesMasterIdLst>
    <p:notesMasterId r:id="rId19"/>
  </p:notesMasterIdLst>
  <p:handoutMasterIdLst>
    <p:handoutMasterId r:id="rId20"/>
  </p:handoutMasterIdLst>
  <p:sldIdLst>
    <p:sldId id="648" r:id="rId3"/>
    <p:sldId id="1928" r:id="rId4"/>
    <p:sldId id="1926" r:id="rId5"/>
    <p:sldId id="1927" r:id="rId6"/>
    <p:sldId id="616" r:id="rId7"/>
    <p:sldId id="1929" r:id="rId8"/>
    <p:sldId id="1930" r:id="rId9"/>
    <p:sldId id="1925" r:id="rId10"/>
    <p:sldId id="1915" r:id="rId11"/>
    <p:sldId id="636" r:id="rId12"/>
    <p:sldId id="640" r:id="rId13"/>
    <p:sldId id="629" r:id="rId14"/>
    <p:sldId id="626" r:id="rId15"/>
    <p:sldId id="627" r:id="rId16"/>
    <p:sldId id="628" r:id="rId17"/>
    <p:sldId id="1911" r:id="rId18"/>
  </p:sldIdLst>
  <p:sldSz cx="12192000" cy="6858000"/>
  <p:notesSz cx="7315200" cy="9601200"/>
  <p:defaultTextStyle>
    <a:defPPr>
      <a:defRPr lang="id-ID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Open Sans Light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Open Sans Light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Open Sans Light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Open Sans Light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Open Sans Light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Open Sans Light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Open Sans Light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Open Sans Light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Open Sans Light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Joseph S. Fichera" initials="JSF" lastIdx="1" clrIdx="0">
    <p:extLst>
      <p:ext uri="{19B8F6BF-5375-455C-9EA6-DF929625EA0E}">
        <p15:presenceInfo xmlns:p15="http://schemas.microsoft.com/office/powerpoint/2012/main" userId="3c23a45ebedf7c95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99552"/>
    <a:srgbClr val="8BC145"/>
    <a:srgbClr val="D9DCE1"/>
    <a:srgbClr val="54BE71"/>
    <a:srgbClr val="237A99"/>
    <a:srgbClr val="BFBFBF"/>
    <a:srgbClr val="EF9527"/>
    <a:srgbClr val="ED423D"/>
    <a:srgbClr val="FFFFFF"/>
    <a:srgbClr val="79797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345" autoAdjust="0"/>
    <p:restoredTop sz="94404" autoAdjust="0"/>
  </p:normalViewPr>
  <p:slideViewPr>
    <p:cSldViewPr snapToGrid="0">
      <p:cViewPr varScale="1">
        <p:scale>
          <a:sx n="58" d="100"/>
          <a:sy n="58" d="100"/>
        </p:scale>
        <p:origin x="272" y="71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533"/>
    </p:cViewPr>
  </p:sorterViewPr>
  <p:notesViewPr>
    <p:cSldViewPr snapToGrid="0">
      <p:cViewPr varScale="1">
        <p:scale>
          <a:sx n="61" d="100"/>
          <a:sy n="61" d="100"/>
        </p:scale>
        <p:origin x="2472" y="22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commentAuthors" Target="commentAuthor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1.xml"/><Relationship Id="rId2" Type="http://schemas.openxmlformats.org/officeDocument/2006/relationships/oleObject" Target="file:///C:\Users\Paul\Documents\Saber\Marketing\Models_simplified\Multi-tranche%20Model_25-yr.xlsm" TargetMode="External"/><Relationship Id="rId1" Type="http://schemas.openxmlformats.org/officeDocument/2006/relationships/themeOverride" Target="../theme/themeOverrid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2.xml"/><Relationship Id="rId2" Type="http://schemas.microsoft.com/office/2011/relationships/chartColorStyle" Target="colors1.xml"/><Relationship Id="rId1" Type="http://schemas.microsoft.com/office/2011/relationships/chartStyle" Target="style1.xml"/><Relationship Id="rId5" Type="http://schemas.openxmlformats.org/officeDocument/2006/relationships/chartUserShapes" Target="../drawings/drawing2.xml"/><Relationship Id="rId4" Type="http://schemas.openxmlformats.org/officeDocument/2006/relationships/oleObject" Target="../embeddings/oleObject1.bin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3.xml"/><Relationship Id="rId2" Type="http://schemas.microsoft.com/office/2011/relationships/chartColorStyle" Target="colors2.xml"/><Relationship Id="rId1" Type="http://schemas.microsoft.com/office/2011/relationships/chartStyle" Target="style2.xml"/><Relationship Id="rId5" Type="http://schemas.openxmlformats.org/officeDocument/2006/relationships/chartUserShapes" Target="../drawings/drawing3.xml"/><Relationship Id="rId4" Type="http://schemas.openxmlformats.org/officeDocument/2006/relationships/package" Target="../embeddings/Microsoft_Excel_Worksheet.xlsx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4.xml"/><Relationship Id="rId2" Type="http://schemas.microsoft.com/office/2011/relationships/chartColorStyle" Target="colors3.xml"/><Relationship Id="rId1" Type="http://schemas.microsoft.com/office/2011/relationships/chartStyle" Target="style3.xml"/><Relationship Id="rId5" Type="http://schemas.openxmlformats.org/officeDocument/2006/relationships/chartUserShapes" Target="../drawings/drawing4.xml"/><Relationship Id="rId4" Type="http://schemas.openxmlformats.org/officeDocument/2006/relationships/package" Target="../embeddings/Microsoft_Excel_Worksheet1.xlsx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5.xml"/><Relationship Id="rId2" Type="http://schemas.microsoft.com/office/2011/relationships/chartColorStyle" Target="colors4.xml"/><Relationship Id="rId1" Type="http://schemas.microsoft.com/office/2011/relationships/chartStyle" Target="style4.xml"/><Relationship Id="rId5" Type="http://schemas.openxmlformats.org/officeDocument/2006/relationships/chartUserShapes" Target="../drawings/drawing5.xml"/><Relationship Id="rId4" Type="http://schemas.openxmlformats.org/officeDocument/2006/relationships/package" Target="../embeddings/Microsoft_Excel_Worksheet2.xlsx"/></Relationships>
</file>

<file path=ppt/charts/_rels/chart6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6.xml"/><Relationship Id="rId1" Type="http://schemas.openxmlformats.org/officeDocument/2006/relationships/oleObject" Target="file:///\\Users\JosephFichera\Dropbox\1-2018-2019\NRRI%20Article\NARUC%2011-23-18\2001%20to%202005%20Texas%20v%20Non%20Texas.xlsx" TargetMode="External"/></Relationships>
</file>

<file path=ppt/charts/_rels/chart7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7.xml"/><Relationship Id="rId1" Type="http://schemas.openxmlformats.org/officeDocument/2006/relationships/oleObject" Target="file:///C:\Users\Jfichera\AppData\Local\Microsoft\Windows\Temporary%20Internet%20Files\Content.Outlook\OSVLH1DA\Savings%20SEnsitivity%20Analysis%20Model%20V5_PRS-v4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25920277336146685"/>
          <c:y val="0.16184874680370454"/>
          <c:w val="0.41112257902223109"/>
          <c:h val="0.60454190635496985"/>
        </c:manualLayout>
      </c:layout>
      <c:pieChart>
        <c:varyColors val="1"/>
        <c:ser>
          <c:idx val="0"/>
          <c:order val="0"/>
          <c:tx>
            <c:v>Savings by Source (%)</c:v>
          </c:tx>
          <c:dPt>
            <c:idx val="0"/>
            <c:bubble3D val="0"/>
            <c:spPr>
              <a:solidFill>
                <a:srgbClr val="ED423D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2A55-4A44-AAAA-115151B5BD42}"/>
              </c:ext>
            </c:extLst>
          </c:dPt>
          <c:dPt>
            <c:idx val="1"/>
            <c:bubble3D val="0"/>
            <c:spPr>
              <a:solidFill>
                <a:srgbClr val="8BC248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2A55-4A44-AAAA-115151B5BD42}"/>
              </c:ext>
            </c:extLst>
          </c:dPt>
          <c:dPt>
            <c:idx val="2"/>
            <c:bubble3D val="0"/>
            <c:spPr>
              <a:solidFill>
                <a:srgbClr val="237A99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2A55-4A44-AAAA-115151B5BD42}"/>
              </c:ext>
            </c:extLst>
          </c:dPt>
          <c:dPt>
            <c:idx val="3"/>
            <c:bubble3D val="0"/>
            <c:spPr>
              <a:solidFill>
                <a:sysClr val="window" lastClr="FFFFFF">
                  <a:lumMod val="65000"/>
                </a:sys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2A55-4A44-AAAA-115151B5BD42}"/>
              </c:ext>
            </c:extLst>
          </c:dPt>
          <c:dPt>
            <c:idx val="4"/>
            <c:bubble3D val="0"/>
            <c:spPr>
              <a:solidFill>
                <a:srgbClr val="54BE7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2A55-4A44-AAAA-115151B5BD42}"/>
              </c:ext>
            </c:extLst>
          </c:dPt>
          <c:dLbls>
            <c:dLbl>
              <c:idx val="0"/>
              <c:layout>
                <c:manualLayout>
                  <c:x val="7.7759353284087646E-2"/>
                  <c:y val="0.1901621670928666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1600" b="1" i="1" u="none" strike="noStrike" kern="1200" baseline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en-US" sz="1600" b="1" i="1" baseline="0" dirty="0">
                        <a:solidFill>
                          <a:schemeClr val="tx1"/>
                        </a:solidFill>
                        <a:latin typeface="+mn-lt"/>
                      </a:rPr>
                      <a:t>No Income Taxes On Required Revenues</a:t>
                    </a:r>
                  </a:p>
                  <a:p>
                    <a:pPr>
                      <a:defRPr sz="1600" b="1" i="1" u="none" strike="noStrike" kern="1200" baseline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7C9A8778-87B4-4F32-ADB0-A456E4792BD9}" type="PERCENTAGE">
                      <a:rPr lang="en-US" sz="1600" b="1" i="1" baseline="0">
                        <a:solidFill>
                          <a:schemeClr val="tx1"/>
                        </a:solidFill>
                        <a:latin typeface="+mn-lt"/>
                      </a:rPr>
                      <a:pPr>
                        <a:defRPr sz="1600" b="1" i="1" u="none" strike="noStrike" kern="1200" baseline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t>[PERCENTAGE]</a:t>
                    </a:fld>
                    <a:endParaRPr lang="en-US"/>
                  </a:p>
                </c:rich>
              </c:tx>
              <c:spPr>
                <a:noFill/>
                <a:ln>
                  <a:noFill/>
                </a:ln>
                <a:effectLst/>
              </c:spPr>
              <c:showLegendKey val="0"/>
              <c:showVal val="0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>
                  <c15:layout>
                    <c:manualLayout>
                      <c:w val="0.27701986012767721"/>
                      <c:h val="0.3681391822685075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2A55-4A44-AAAA-115151B5BD42}"/>
                </c:ext>
              </c:extLst>
            </c:dLbl>
            <c:dLbl>
              <c:idx val="1"/>
              <c:layout>
                <c:manualLayout>
                  <c:x val="2.3819479778488528E-2"/>
                  <c:y val="5.1033281289190296E-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1600" b="1" i="1" u="none" strike="noStrike" kern="1200" baseline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en-US" sz="1600" b="1" i="1" dirty="0">
                        <a:solidFill>
                          <a:schemeClr val="tx1"/>
                        </a:solidFill>
                        <a:latin typeface="+mn-lt"/>
                      </a:rPr>
                      <a:t>Lower Revenue Based Fees</a:t>
                    </a:r>
                    <a:r>
                      <a:rPr lang="en-US" sz="1600" b="1" i="1" baseline="0" dirty="0">
                        <a:solidFill>
                          <a:schemeClr val="tx1"/>
                        </a:solidFill>
                        <a:latin typeface="+mn-lt"/>
                      </a:rPr>
                      <a:t>
</a:t>
                    </a:r>
                    <a:fld id="{5C04423A-73CE-43D0-B9A7-A0B0DADC79C9}" type="PERCENTAGE">
                      <a:rPr lang="en-US" sz="1600" b="1" i="1" baseline="0">
                        <a:solidFill>
                          <a:schemeClr val="tx1"/>
                        </a:solidFill>
                        <a:latin typeface="+mn-lt"/>
                      </a:rPr>
                      <a:pPr>
                        <a:defRPr sz="1600" b="1" i="1" u="none" strike="noStrike" kern="1200" baseline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t>[PERCENTAGE]</a:t>
                    </a:fld>
                    <a:endParaRPr lang="en-US" sz="1600" b="1" i="1" baseline="0" dirty="0">
                      <a:solidFill>
                        <a:schemeClr val="tx1"/>
                      </a:solidFill>
                      <a:latin typeface="+mn-lt"/>
                    </a:endParaRPr>
                  </a:p>
                </c:rich>
              </c:tx>
              <c:spPr>
                <a:noFill/>
                <a:ln>
                  <a:noFill/>
                </a:ln>
                <a:effectLst/>
              </c:spPr>
              <c:showLegendKey val="0"/>
              <c:showVal val="0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>
                  <c15:layout>
                    <c:manualLayout>
                      <c:w val="0.30620595374469434"/>
                      <c:h val="0.24982288549600001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3-2A55-4A44-AAAA-115151B5BD42}"/>
                </c:ext>
              </c:extLst>
            </c:dLbl>
            <c:dLbl>
              <c:idx val="2"/>
              <c:layout>
                <c:manualLayout>
                  <c:x val="-6.7212941913732421E-2"/>
                  <c:y val="-0.13817403619717894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1600" b="1" i="1" u="none" strike="noStrike" kern="1200" baseline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en-US" sz="1600" b="1" i="1" baseline="0" dirty="0">
                        <a:solidFill>
                          <a:schemeClr val="tx1"/>
                        </a:solidFill>
                        <a:latin typeface="+mn-lt"/>
                      </a:rPr>
                      <a:t>Eliminate Utility Equity Costs</a:t>
                    </a:r>
                  </a:p>
                  <a:p>
                    <a:pPr>
                      <a:defRPr sz="1600" b="1" i="1" u="none" strike="noStrike" kern="1200" baseline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B4B538AA-EE11-44A0-8B1B-5D7B19572EDC}" type="PERCENTAGE">
                      <a:rPr lang="en-US" sz="1600" b="1" i="1">
                        <a:solidFill>
                          <a:schemeClr val="tx1"/>
                        </a:solidFill>
                        <a:latin typeface="+mn-lt"/>
                      </a:rPr>
                      <a:pPr>
                        <a:defRPr sz="1600" b="1" i="1" u="none" strike="noStrike" kern="1200" baseline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t>[PERCENTAGE]</a:t>
                    </a:fld>
                    <a:endParaRPr lang="en-US"/>
                  </a:p>
                </c:rich>
              </c:tx>
              <c:spPr>
                <a:noFill/>
                <a:ln>
                  <a:noFill/>
                </a:ln>
                <a:effectLst/>
              </c:spPr>
              <c:showLegendKey val="0"/>
              <c:showVal val="0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>
                  <c15:layout>
                    <c:manualLayout>
                      <c:w val="0.25688030791064526"/>
                      <c:h val="0.21769131527743504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5-2A55-4A44-AAAA-115151B5BD42}"/>
                </c:ext>
              </c:extLst>
            </c:dLbl>
            <c:dLbl>
              <c:idx val="3"/>
              <c:layout>
                <c:manualLayout>
                  <c:x val="-6.5709852688104586E-2"/>
                  <c:y val="7.944718561723739E-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1600" b="1" i="1" u="none" strike="noStrike" kern="1200" baseline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en-US" sz="1600" b="1" i="1" dirty="0">
                        <a:solidFill>
                          <a:schemeClr val="tx1"/>
                        </a:solidFill>
                        <a:latin typeface="+mn-lt"/>
                      </a:rPr>
                      <a:t>Lower Interest Expense</a:t>
                    </a:r>
                  </a:p>
                  <a:p>
                    <a:pPr>
                      <a:defRPr sz="1600" b="1" i="1" u="none" strike="noStrike" kern="1200" baseline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en-US" sz="1600" b="1" i="1" dirty="0">
                        <a:solidFill>
                          <a:schemeClr val="tx1"/>
                        </a:solidFill>
                        <a:latin typeface="+mn-lt"/>
                      </a:rPr>
                      <a:t>2%</a:t>
                    </a:r>
                    <a:endParaRPr lang="en-US" sz="1600" b="1" i="1" dirty="0">
                      <a:solidFill>
                        <a:schemeClr val="tx1"/>
                      </a:solidFill>
                      <a:latin typeface="Bookman Old Style" panose="02050604050505020204" pitchFamily="18" charset="0"/>
                    </a:endParaRPr>
                  </a:p>
                </c:rich>
              </c:tx>
              <c:spPr>
                <a:noFill/>
                <a:ln>
                  <a:noFill/>
                </a:ln>
                <a:effectLst/>
              </c:spPr>
              <c:showLegendKey val="0"/>
              <c:showVal val="0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>
                  <c15:layout>
                    <c:manualLayout>
                      <c:w val="0.26698938396515254"/>
                      <c:h val="0.22957947108921797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7-2A55-4A44-AAAA-115151B5BD42}"/>
                </c:ext>
              </c:extLst>
            </c:dLbl>
            <c:dLbl>
              <c:idx val="4"/>
              <c:layout>
                <c:manualLayout>
                  <c:x val="0.53028792286844151"/>
                  <c:y val="0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1600" b="1" i="1" u="none" strike="noStrike" kern="1200" baseline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en-US" sz="1600" b="1" i="1" baseline="0" dirty="0">
                        <a:solidFill>
                          <a:schemeClr val="tx1"/>
                        </a:solidFill>
                        <a:latin typeface="+mn-lt"/>
                      </a:rPr>
                      <a:t>Level Revenue Requirements Over 25 years </a:t>
                    </a:r>
                  </a:p>
                  <a:p>
                    <a:pPr>
                      <a:defRPr sz="1600" b="1" i="1" u="none" strike="noStrike" kern="1200" baseline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en-US" sz="1600" b="1" i="1" baseline="0" dirty="0">
                        <a:solidFill>
                          <a:schemeClr val="tx1"/>
                        </a:solidFill>
                        <a:latin typeface="+mn-lt"/>
                      </a:rPr>
                      <a:t>9%</a:t>
                    </a:r>
                    <a:endParaRPr lang="en-US" sz="1600" b="1" i="1" dirty="0">
                      <a:solidFill>
                        <a:schemeClr val="tx1"/>
                      </a:solidFill>
                      <a:latin typeface="Bookman Old Style" panose="02050604050505020204" pitchFamily="18" charset="0"/>
                    </a:endParaRPr>
                  </a:p>
                </c:rich>
              </c:tx>
              <c:spPr>
                <a:noFill/>
                <a:ln>
                  <a:noFill/>
                </a:ln>
                <a:effectLst>
                  <a:softEdge rad="0"/>
                </a:effectLst>
              </c:spPr>
              <c:showLegendKey val="0"/>
              <c:showVal val="0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>
                  <c15:layout>
                    <c:manualLayout>
                      <c:w val="0.43640496170455689"/>
                      <c:h val="0.19338579437329631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9-2A55-4A44-AAAA-115151B5BD42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1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0"/>
            <c:showCatName val="1"/>
            <c:showSerName val="0"/>
            <c:showPercent val="1"/>
            <c:showBubbleSize val="0"/>
            <c:separator>
</c:separator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val>
            <c:numRef>
              <c:f>'Exh K-Source of Savings'!$P$6:$P$10</c:f>
              <c:numCache>
                <c:formatCode>0%</c:formatCode>
                <c:ptCount val="5"/>
                <c:pt idx="0">
                  <c:v>0.33497807527489315</c:v>
                </c:pt>
                <c:pt idx="1">
                  <c:v>9.4371297534947985E-3</c:v>
                </c:pt>
                <c:pt idx="2">
                  <c:v>0.54678172062580799</c:v>
                </c:pt>
                <c:pt idx="3">
                  <c:v>1.3153362537294275E-2</c:v>
                </c:pt>
                <c:pt idx="4">
                  <c:v>9.5649711808509758E-2</c:v>
                </c:pt>
              </c:numCache>
            </c:numRef>
          </c:val>
          <c:extLst>
            <c:ext xmlns:c15="http://schemas.microsoft.com/office/drawing/2012/chart" uri="{02D57815-91ED-43cb-92C2-25804820EDAC}">
              <c15:filteredCategoryTitle>
                <c15:cat>
                  <c:strRef>
                    <c:extLst xmlns:c16="http://schemas.microsoft.com/office/drawing/2014/chart">
                      <c:ext uri="{02D57815-91ED-43cb-92C2-25804820EDAC}">
                        <c15:formulaRef>
                          <c15:sqref>'Exh K-Source of Savings'!$L$6:$L$10</c15:sqref>
                        </c15:formulaRef>
                      </c:ext>
                    </c:extLst>
                    <c:strCache>
                      <c:ptCount val="5"/>
                      <c:pt idx="0">
                        <c:v>No income taxes</c:v>
                      </c:pt>
                      <c:pt idx="1">
                        <c:v>Lower revenue-based fees</c:v>
                      </c:pt>
                      <c:pt idx="2">
                        <c:v>No expensive equity</c:v>
                      </c:pt>
                      <c:pt idx="3">
                        <c:v>RRB less than Corp Debt</c:v>
                      </c:pt>
                      <c:pt idx="4">
                        <c:v>Level rev. req. over 25 yrs.</c:v>
                      </c:pt>
                    </c:strCache>
                  </c:strRef>
                </c15:cat>
              </c15:filteredCategoryTitle>
            </c:ext>
            <c:ext xmlns:c16="http://schemas.microsoft.com/office/drawing/2014/chart" uri="{C3380CC4-5D6E-409C-BE32-E72D297353CC}">
              <c16:uniqueId val="{0000000A-2A55-4A44-AAAA-115151B5BD4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en-US"/>
    </a:p>
  </c:txPr>
  <c:externalData r:id="rId2">
    <c:autoUpdate val="0"/>
  </c:externalData>
  <c:userShapes r:id="rId3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16605832396689882"/>
          <c:y val="0.20261825275802589"/>
          <c:w val="0.79335693998901813"/>
          <c:h val="0.68542257768511072"/>
        </c:manualLayout>
      </c:layout>
      <c:scatterChart>
        <c:scatterStyle val="lineMarker"/>
        <c:varyColors val="0"/>
        <c:ser>
          <c:idx val="1"/>
          <c:order val="0"/>
          <c:tx>
            <c:v>RRB Rev. Req.</c:v>
          </c:tx>
          <c:spPr>
            <a:ln w="76200" cap="rnd">
              <a:solidFill>
                <a:schemeClr val="accent2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2"/>
              </a:solidFill>
              <a:ln w="76200">
                <a:solidFill>
                  <a:schemeClr val="accent2"/>
                </a:solidFill>
              </a:ln>
              <a:effectLst/>
            </c:spPr>
          </c:marker>
          <c:xVal>
            <c:numRef>
              <c:f>'Chart of Rev Req'!$B$6:$B$30</c:f>
              <c:numCache>
                <c:formatCode>0</c:formatCode>
                <c:ptCount val="25"/>
                <c:pt idx="0">
                  <c:v>2019</c:v>
                </c:pt>
                <c:pt idx="1">
                  <c:v>2020</c:v>
                </c:pt>
                <c:pt idx="2">
                  <c:v>2021</c:v>
                </c:pt>
                <c:pt idx="3">
                  <c:v>2022</c:v>
                </c:pt>
                <c:pt idx="4">
                  <c:v>2023</c:v>
                </c:pt>
                <c:pt idx="5">
                  <c:v>2024</c:v>
                </c:pt>
                <c:pt idx="6">
                  <c:v>2025</c:v>
                </c:pt>
                <c:pt idx="7">
                  <c:v>2026</c:v>
                </c:pt>
                <c:pt idx="8">
                  <c:v>2027</c:v>
                </c:pt>
                <c:pt idx="9">
                  <c:v>2028</c:v>
                </c:pt>
                <c:pt idx="10">
                  <c:v>2029</c:v>
                </c:pt>
                <c:pt idx="11">
                  <c:v>2030</c:v>
                </c:pt>
                <c:pt idx="12">
                  <c:v>2031</c:v>
                </c:pt>
                <c:pt idx="13">
                  <c:v>2032</c:v>
                </c:pt>
                <c:pt idx="14">
                  <c:v>2033</c:v>
                </c:pt>
                <c:pt idx="15">
                  <c:v>2034</c:v>
                </c:pt>
                <c:pt idx="16">
                  <c:v>2035</c:v>
                </c:pt>
                <c:pt idx="17">
                  <c:v>2036</c:v>
                </c:pt>
                <c:pt idx="18">
                  <c:v>2037</c:v>
                </c:pt>
                <c:pt idx="19">
                  <c:v>2038</c:v>
                </c:pt>
                <c:pt idx="20">
                  <c:v>2039</c:v>
                </c:pt>
                <c:pt idx="21">
                  <c:v>2040</c:v>
                </c:pt>
                <c:pt idx="22">
                  <c:v>2041</c:v>
                </c:pt>
                <c:pt idx="23">
                  <c:v>2042</c:v>
                </c:pt>
                <c:pt idx="24">
                  <c:v>2043</c:v>
                </c:pt>
              </c:numCache>
            </c:numRef>
          </c:xVal>
          <c:yVal>
            <c:numRef>
              <c:f>'Chart of Rev Req'!$D$6:$D$30</c:f>
              <c:numCache>
                <c:formatCode>#,##0_);\(#,##0\)</c:formatCode>
                <c:ptCount val="25"/>
                <c:pt idx="0">
                  <c:v>62769.068390954351</c:v>
                </c:pt>
                <c:pt idx="1">
                  <c:v>62769.068390954351</c:v>
                </c:pt>
                <c:pt idx="2">
                  <c:v>62769.068390954351</c:v>
                </c:pt>
                <c:pt idx="3">
                  <c:v>62769.068390954351</c:v>
                </c:pt>
                <c:pt idx="4">
                  <c:v>62769.068390954351</c:v>
                </c:pt>
                <c:pt idx="5">
                  <c:v>62769.068390954351</c:v>
                </c:pt>
                <c:pt idx="6">
                  <c:v>62769.068390954351</c:v>
                </c:pt>
                <c:pt idx="7">
                  <c:v>62769.068390954351</c:v>
                </c:pt>
                <c:pt idx="8">
                  <c:v>62769.068390954351</c:v>
                </c:pt>
                <c:pt idx="9">
                  <c:v>62769.068390954351</c:v>
                </c:pt>
                <c:pt idx="10">
                  <c:v>62769.068390954351</c:v>
                </c:pt>
                <c:pt idx="11">
                  <c:v>62769.068390954351</c:v>
                </c:pt>
                <c:pt idx="12">
                  <c:v>62769.068390954351</c:v>
                </c:pt>
                <c:pt idx="13">
                  <c:v>62769.068390954351</c:v>
                </c:pt>
                <c:pt idx="14">
                  <c:v>62769.068390954351</c:v>
                </c:pt>
                <c:pt idx="15">
                  <c:v>62769.068390954351</c:v>
                </c:pt>
                <c:pt idx="16">
                  <c:v>62769.068390954351</c:v>
                </c:pt>
                <c:pt idx="17">
                  <c:v>62769.068390954351</c:v>
                </c:pt>
                <c:pt idx="18">
                  <c:v>62769.068390954351</c:v>
                </c:pt>
                <c:pt idx="19">
                  <c:v>62769.068390954351</c:v>
                </c:pt>
                <c:pt idx="20">
                  <c:v>62769.068390954351</c:v>
                </c:pt>
                <c:pt idx="21">
                  <c:v>62769.068390954351</c:v>
                </c:pt>
                <c:pt idx="22">
                  <c:v>62769.068390954351</c:v>
                </c:pt>
                <c:pt idx="23">
                  <c:v>62769.068390954351</c:v>
                </c:pt>
                <c:pt idx="24">
                  <c:v>62769.068390954351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3EC8-A14C-9EB6-BB4397EC3B6A}"/>
            </c:ext>
          </c:extLst>
        </c:ser>
        <c:ser>
          <c:idx val="2"/>
          <c:order val="1"/>
          <c:tx>
            <c:v>9.5% ROE</c:v>
          </c:tx>
          <c:spPr>
            <a:ln w="76200" cap="rnd">
              <a:solidFill>
                <a:schemeClr val="accent3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3"/>
              </a:solidFill>
              <a:ln w="76200">
                <a:solidFill>
                  <a:schemeClr val="accent3"/>
                </a:solidFill>
              </a:ln>
              <a:effectLst/>
            </c:spPr>
          </c:marker>
          <c:xVal>
            <c:numRef>
              <c:f>'Chart of Rev Req'!$B$6:$B$30</c:f>
              <c:numCache>
                <c:formatCode>0</c:formatCode>
                <c:ptCount val="25"/>
                <c:pt idx="0">
                  <c:v>2019</c:v>
                </c:pt>
                <c:pt idx="1">
                  <c:v>2020</c:v>
                </c:pt>
                <c:pt idx="2">
                  <c:v>2021</c:v>
                </c:pt>
                <c:pt idx="3">
                  <c:v>2022</c:v>
                </c:pt>
                <c:pt idx="4">
                  <c:v>2023</c:v>
                </c:pt>
                <c:pt idx="5">
                  <c:v>2024</c:v>
                </c:pt>
                <c:pt idx="6">
                  <c:v>2025</c:v>
                </c:pt>
                <c:pt idx="7">
                  <c:v>2026</c:v>
                </c:pt>
                <c:pt idx="8">
                  <c:v>2027</c:v>
                </c:pt>
                <c:pt idx="9">
                  <c:v>2028</c:v>
                </c:pt>
                <c:pt idx="10">
                  <c:v>2029</c:v>
                </c:pt>
                <c:pt idx="11">
                  <c:v>2030</c:v>
                </c:pt>
                <c:pt idx="12">
                  <c:v>2031</c:v>
                </c:pt>
                <c:pt idx="13">
                  <c:v>2032</c:v>
                </c:pt>
                <c:pt idx="14">
                  <c:v>2033</c:v>
                </c:pt>
                <c:pt idx="15">
                  <c:v>2034</c:v>
                </c:pt>
                <c:pt idx="16">
                  <c:v>2035</c:v>
                </c:pt>
                <c:pt idx="17">
                  <c:v>2036</c:v>
                </c:pt>
                <c:pt idx="18">
                  <c:v>2037</c:v>
                </c:pt>
                <c:pt idx="19">
                  <c:v>2038</c:v>
                </c:pt>
                <c:pt idx="20">
                  <c:v>2039</c:v>
                </c:pt>
                <c:pt idx="21">
                  <c:v>2040</c:v>
                </c:pt>
                <c:pt idx="22">
                  <c:v>2041</c:v>
                </c:pt>
                <c:pt idx="23">
                  <c:v>2042</c:v>
                </c:pt>
                <c:pt idx="24">
                  <c:v>2043</c:v>
                </c:pt>
              </c:numCache>
            </c:numRef>
          </c:xVal>
          <c:yVal>
            <c:numRef>
              <c:f>'Chart of Rev Req'!$E$6:$E$30</c:f>
              <c:numCache>
                <c:formatCode>#,##0_);\(#,##0\)</c:formatCode>
                <c:ptCount val="25"/>
                <c:pt idx="0">
                  <c:v>121174.89116229316</c:v>
                </c:pt>
                <c:pt idx="1">
                  <c:v>117895.91293821724</c:v>
                </c:pt>
                <c:pt idx="2">
                  <c:v>114616.93471414133</c:v>
                </c:pt>
                <c:pt idx="3">
                  <c:v>111337.95649006541</c:v>
                </c:pt>
                <c:pt idx="4">
                  <c:v>108058.9782659895</c:v>
                </c:pt>
                <c:pt idx="5">
                  <c:v>104780.00004191356</c:v>
                </c:pt>
                <c:pt idx="6">
                  <c:v>101501.02181783764</c:v>
                </c:pt>
                <c:pt idx="7">
                  <c:v>98222.043593761729</c:v>
                </c:pt>
                <c:pt idx="8">
                  <c:v>94943.065369685806</c:v>
                </c:pt>
                <c:pt idx="9">
                  <c:v>91664.087145609883</c:v>
                </c:pt>
                <c:pt idx="10">
                  <c:v>88385.10892153396</c:v>
                </c:pt>
                <c:pt idx="11">
                  <c:v>85106.130697458037</c:v>
                </c:pt>
                <c:pt idx="12">
                  <c:v>81827.152473382113</c:v>
                </c:pt>
                <c:pt idx="13">
                  <c:v>78548.17424930619</c:v>
                </c:pt>
                <c:pt idx="14">
                  <c:v>75269.196025230282</c:v>
                </c:pt>
                <c:pt idx="15">
                  <c:v>71990.217801154358</c:v>
                </c:pt>
                <c:pt idx="16">
                  <c:v>68711.239577078421</c:v>
                </c:pt>
                <c:pt idx="17">
                  <c:v>65432.261353002512</c:v>
                </c:pt>
                <c:pt idx="18">
                  <c:v>62153.283128926589</c:v>
                </c:pt>
                <c:pt idx="19">
                  <c:v>58874.304904850665</c:v>
                </c:pt>
                <c:pt idx="20">
                  <c:v>55595.326680774742</c:v>
                </c:pt>
                <c:pt idx="21">
                  <c:v>52316.348456698826</c:v>
                </c:pt>
                <c:pt idx="22">
                  <c:v>49037.37023262291</c:v>
                </c:pt>
                <c:pt idx="23">
                  <c:v>45758.39200854698</c:v>
                </c:pt>
                <c:pt idx="24">
                  <c:v>42479.413784471057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1-3EC8-A14C-9EB6-BB4397EC3B6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309950656"/>
        <c:axId val="309951216"/>
      </c:scatterChart>
      <c:valAx>
        <c:axId val="309950656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Year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0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09951216"/>
        <c:crosses val="autoZero"/>
        <c:crossBetween val="midCat"/>
      </c:valAx>
      <c:valAx>
        <c:axId val="30995121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&quot;$&quot;#,##0" sourceLinked="0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09950656"/>
        <c:crosses val="autoZero"/>
        <c:crossBetween val="midCat"/>
      </c:valAx>
      <c:spPr>
        <a:noFill/>
        <a:ln w="38100"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  <c:userShapes r:id="rId5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b="1"/>
              <a:t> </a:t>
            </a:r>
          </a:p>
        </c:rich>
      </c:tx>
      <c:layout>
        <c:manualLayout>
          <c:xMode val="edge"/>
          <c:yMode val="edge"/>
          <c:x val="0.15622420882015298"/>
          <c:y val="1.9354744940474268E-3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0.12569213040639493"/>
          <c:y val="9.1760279254000196E-2"/>
          <c:w val="0.77725171618166167"/>
          <c:h val="0.73052410491577957"/>
        </c:manualLayout>
      </c:layout>
      <c:scatterChart>
        <c:scatterStyle val="lineMarker"/>
        <c:varyColors val="0"/>
        <c:ser>
          <c:idx val="0"/>
          <c:order val="0"/>
          <c:tx>
            <c:v>Traditional Financing</c:v>
          </c:tx>
          <c:spPr>
            <a:ln w="101600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6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xVal>
            <c:numRef>
              <c:f>'[1]Chart of Rev Req'!$B$6:$B$30</c:f>
              <c:numCache>
                <c:formatCode>General</c:formatCode>
                <c:ptCount val="25"/>
                <c:pt idx="0">
                  <c:v>2019</c:v>
                </c:pt>
                <c:pt idx="1">
                  <c:v>2020</c:v>
                </c:pt>
                <c:pt idx="2">
                  <c:v>2021</c:v>
                </c:pt>
                <c:pt idx="3">
                  <c:v>2022</c:v>
                </c:pt>
                <c:pt idx="4">
                  <c:v>2023</c:v>
                </c:pt>
                <c:pt idx="5">
                  <c:v>2024</c:v>
                </c:pt>
                <c:pt idx="6">
                  <c:v>2025</c:v>
                </c:pt>
                <c:pt idx="7">
                  <c:v>2026</c:v>
                </c:pt>
                <c:pt idx="8">
                  <c:v>2027</c:v>
                </c:pt>
                <c:pt idx="9">
                  <c:v>2028</c:v>
                </c:pt>
                <c:pt idx="10">
                  <c:v>2029</c:v>
                </c:pt>
                <c:pt idx="11">
                  <c:v>2030</c:v>
                </c:pt>
                <c:pt idx="12">
                  <c:v>2031</c:v>
                </c:pt>
                <c:pt idx="13">
                  <c:v>2032</c:v>
                </c:pt>
                <c:pt idx="14">
                  <c:v>2033</c:v>
                </c:pt>
                <c:pt idx="15">
                  <c:v>2034</c:v>
                </c:pt>
                <c:pt idx="16">
                  <c:v>2035</c:v>
                </c:pt>
                <c:pt idx="17">
                  <c:v>2036</c:v>
                </c:pt>
                <c:pt idx="18">
                  <c:v>2037</c:v>
                </c:pt>
                <c:pt idx="19">
                  <c:v>2038</c:v>
                </c:pt>
                <c:pt idx="20">
                  <c:v>2039</c:v>
                </c:pt>
                <c:pt idx="21">
                  <c:v>2040</c:v>
                </c:pt>
                <c:pt idx="22">
                  <c:v>2041</c:v>
                </c:pt>
                <c:pt idx="23">
                  <c:v>2042</c:v>
                </c:pt>
                <c:pt idx="24">
                  <c:v>2043</c:v>
                </c:pt>
              </c:numCache>
            </c:numRef>
          </c:xVal>
          <c:yVal>
            <c:numRef>
              <c:f>'[1]Chart of Rev Req'!$C$6:$C$30</c:f>
              <c:numCache>
                <c:formatCode>General</c:formatCode>
                <c:ptCount val="25"/>
                <c:pt idx="0">
                  <c:v>185.1773650262322</c:v>
                </c:pt>
                <c:pt idx="1">
                  <c:v>179.90746782543656</c:v>
                </c:pt>
                <c:pt idx="2">
                  <c:v>174.63757062464092</c:v>
                </c:pt>
                <c:pt idx="3">
                  <c:v>169.36767342384528</c:v>
                </c:pt>
                <c:pt idx="4">
                  <c:v>164.09777622304964</c:v>
                </c:pt>
                <c:pt idx="5">
                  <c:v>158.827879022254</c:v>
                </c:pt>
                <c:pt idx="6">
                  <c:v>153.55798182145836</c:v>
                </c:pt>
                <c:pt idx="7">
                  <c:v>148.28808462066272</c:v>
                </c:pt>
                <c:pt idx="8">
                  <c:v>143.01818741986708</c:v>
                </c:pt>
                <c:pt idx="9">
                  <c:v>137.74829021907144</c:v>
                </c:pt>
                <c:pt idx="10">
                  <c:v>132.4783930182758</c:v>
                </c:pt>
                <c:pt idx="11">
                  <c:v>127.20849581748016</c:v>
                </c:pt>
                <c:pt idx="12">
                  <c:v>121.93859861668452</c:v>
                </c:pt>
                <c:pt idx="13">
                  <c:v>116.66870141588888</c:v>
                </c:pt>
                <c:pt idx="14">
                  <c:v>111.39880421509324</c:v>
                </c:pt>
                <c:pt idx="15">
                  <c:v>106.12890701429761</c:v>
                </c:pt>
                <c:pt idx="16">
                  <c:v>100.85900981350197</c:v>
                </c:pt>
                <c:pt idx="17">
                  <c:v>95.58911261270633</c:v>
                </c:pt>
                <c:pt idx="18">
                  <c:v>90.319215411910704</c:v>
                </c:pt>
                <c:pt idx="19">
                  <c:v>85.049318211115065</c:v>
                </c:pt>
                <c:pt idx="20">
                  <c:v>79.779421010319425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2D3C-44D8-9E89-78E48B8AEC60}"/>
            </c:ext>
          </c:extLst>
        </c:ser>
        <c:ser>
          <c:idx val="1"/>
          <c:order val="1"/>
          <c:tx>
            <c:v>Securitization Financing</c:v>
          </c:tx>
          <c:spPr>
            <a:ln w="101600" cap="rnd">
              <a:solidFill>
                <a:schemeClr val="accent2"/>
              </a:solidFill>
              <a:round/>
            </a:ln>
            <a:effectLst/>
          </c:spPr>
          <c:marker>
            <c:symbol val="diamond"/>
            <c:size val="10"/>
            <c:spPr>
              <a:solidFill>
                <a:schemeClr val="accent2"/>
              </a:solidFill>
              <a:ln w="9525">
                <a:solidFill>
                  <a:schemeClr val="accent2"/>
                </a:solidFill>
              </a:ln>
              <a:effectLst/>
            </c:spPr>
          </c:marker>
          <c:xVal>
            <c:numRef>
              <c:f>'[1]Chart of Rev Req'!$B$6:$B$30</c:f>
              <c:numCache>
                <c:formatCode>General</c:formatCode>
                <c:ptCount val="25"/>
                <c:pt idx="0">
                  <c:v>2019</c:v>
                </c:pt>
                <c:pt idx="1">
                  <c:v>2020</c:v>
                </c:pt>
                <c:pt idx="2">
                  <c:v>2021</c:v>
                </c:pt>
                <c:pt idx="3">
                  <c:v>2022</c:v>
                </c:pt>
                <c:pt idx="4">
                  <c:v>2023</c:v>
                </c:pt>
                <c:pt idx="5">
                  <c:v>2024</c:v>
                </c:pt>
                <c:pt idx="6">
                  <c:v>2025</c:v>
                </c:pt>
                <c:pt idx="7">
                  <c:v>2026</c:v>
                </c:pt>
                <c:pt idx="8">
                  <c:v>2027</c:v>
                </c:pt>
                <c:pt idx="9">
                  <c:v>2028</c:v>
                </c:pt>
                <c:pt idx="10">
                  <c:v>2029</c:v>
                </c:pt>
                <c:pt idx="11">
                  <c:v>2030</c:v>
                </c:pt>
                <c:pt idx="12">
                  <c:v>2031</c:v>
                </c:pt>
                <c:pt idx="13">
                  <c:v>2032</c:v>
                </c:pt>
                <c:pt idx="14">
                  <c:v>2033</c:v>
                </c:pt>
                <c:pt idx="15">
                  <c:v>2034</c:v>
                </c:pt>
                <c:pt idx="16">
                  <c:v>2035</c:v>
                </c:pt>
                <c:pt idx="17">
                  <c:v>2036</c:v>
                </c:pt>
                <c:pt idx="18">
                  <c:v>2037</c:v>
                </c:pt>
                <c:pt idx="19">
                  <c:v>2038</c:v>
                </c:pt>
                <c:pt idx="20">
                  <c:v>2039</c:v>
                </c:pt>
                <c:pt idx="21">
                  <c:v>2040</c:v>
                </c:pt>
                <c:pt idx="22">
                  <c:v>2041</c:v>
                </c:pt>
                <c:pt idx="23">
                  <c:v>2042</c:v>
                </c:pt>
                <c:pt idx="24">
                  <c:v>2043</c:v>
                </c:pt>
              </c:numCache>
            </c:numRef>
          </c:xVal>
          <c:yVal>
            <c:numRef>
              <c:f>'[1]Chart of Rev Req'!$D$6:$D$30</c:f>
              <c:numCache>
                <c:formatCode>General</c:formatCode>
                <c:ptCount val="25"/>
                <c:pt idx="0">
                  <c:v>110.19197241497346</c:v>
                </c:pt>
                <c:pt idx="1">
                  <c:v>110.19197241497346</c:v>
                </c:pt>
                <c:pt idx="2">
                  <c:v>110.19197241497346</c:v>
                </c:pt>
                <c:pt idx="3">
                  <c:v>110.19197241497346</c:v>
                </c:pt>
                <c:pt idx="4">
                  <c:v>110.19197241497346</c:v>
                </c:pt>
                <c:pt idx="5">
                  <c:v>110.19197241497346</c:v>
                </c:pt>
                <c:pt idx="6">
                  <c:v>110.19197241497346</c:v>
                </c:pt>
                <c:pt idx="7">
                  <c:v>110.19197241497346</c:v>
                </c:pt>
                <c:pt idx="8">
                  <c:v>110.19197241497346</c:v>
                </c:pt>
                <c:pt idx="9">
                  <c:v>110.19197241497346</c:v>
                </c:pt>
                <c:pt idx="10">
                  <c:v>110.19197241497346</c:v>
                </c:pt>
                <c:pt idx="11">
                  <c:v>110.19197241497346</c:v>
                </c:pt>
                <c:pt idx="12">
                  <c:v>110.19197241497346</c:v>
                </c:pt>
                <c:pt idx="13">
                  <c:v>110.19197241497346</c:v>
                </c:pt>
                <c:pt idx="14">
                  <c:v>110.19197241497346</c:v>
                </c:pt>
                <c:pt idx="15">
                  <c:v>110.19197241497346</c:v>
                </c:pt>
                <c:pt idx="16">
                  <c:v>110.19197241497346</c:v>
                </c:pt>
                <c:pt idx="17">
                  <c:v>110.19197241497346</c:v>
                </c:pt>
                <c:pt idx="18">
                  <c:v>110.19197241497346</c:v>
                </c:pt>
                <c:pt idx="19">
                  <c:v>110.19197241497346</c:v>
                </c:pt>
                <c:pt idx="20">
                  <c:v>110.19197241497346</c:v>
                </c:pt>
                <c:pt idx="21">
                  <c:v>110.19197241497346</c:v>
                </c:pt>
                <c:pt idx="22">
                  <c:v>110.19197241497346</c:v>
                </c:pt>
                <c:pt idx="23">
                  <c:v>110.19197241497346</c:v>
                </c:pt>
                <c:pt idx="24">
                  <c:v>110.19197241497346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1-2D3C-44D8-9E89-78E48B8AEC6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617390096"/>
        <c:axId val="617389112"/>
      </c:scatterChart>
      <c:valAx>
        <c:axId val="617390096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200" b="1" baseline="0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Year</a:t>
                </a:r>
              </a:p>
            </c:rich>
          </c:tx>
          <c:layout>
            <c:manualLayout>
              <c:xMode val="edge"/>
              <c:yMode val="edge"/>
              <c:x val="0.49604491336501666"/>
              <c:y val="0.87260284053278392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17389112"/>
        <c:crosses val="autoZero"/>
        <c:crossBetween val="midCat"/>
      </c:valAx>
      <c:valAx>
        <c:axId val="61738911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600" b="1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Annual Revenue Requirements ($ thousands</a:t>
                </a:r>
                <a:r>
                  <a:rPr lang="en-US" sz="1600" b="1"/>
                  <a:t>)</a:t>
                </a:r>
              </a:p>
            </c:rich>
          </c:tx>
          <c:layout>
            <c:manualLayout>
              <c:xMode val="edge"/>
              <c:yMode val="edge"/>
              <c:x val="4.1056475968254215E-2"/>
              <c:y val="0.22153356135237259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6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17390096"/>
        <c:crosses val="autoZero"/>
        <c:crossBetween val="midCat"/>
      </c:valAx>
      <c:spPr>
        <a:noFill/>
        <a:ln>
          <a:noFill/>
        </a:ln>
        <a:effectLst/>
      </c:spPr>
    </c:plotArea>
    <c:legend>
      <c:legendPos val="b"/>
      <c:legendEntry>
        <c:idx val="0"/>
        <c:txPr>
          <a:bodyPr rot="0" spcFirstLastPara="1" vertOverflow="ellipsis" vert="horz" wrap="square" anchor="ctr" anchorCtr="1"/>
          <a:lstStyle/>
          <a:p>
            <a:pPr>
              <a:defRPr sz="2000" b="1" i="0" u="none" strike="noStrike" kern="1200" baseline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</c:legendEntry>
      <c:legendEntry>
        <c:idx val="1"/>
        <c:txPr>
          <a:bodyPr rot="0" spcFirstLastPara="1" vertOverflow="ellipsis" vert="horz" wrap="square" anchor="ctr" anchorCtr="1"/>
          <a:lstStyle/>
          <a:p>
            <a:pPr>
              <a:defRPr sz="2000" b="1" i="0" u="none" strike="noStrike" kern="1200" baseline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</c:legendEntry>
      <c:layout>
        <c:manualLayout>
          <c:xMode val="edge"/>
          <c:yMode val="edge"/>
          <c:x val="7.599185138354056E-2"/>
          <c:y val="0.90429812244124108"/>
          <c:w val="0.79611037671385965"/>
          <c:h val="6.0938769129857739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  <c:userShapes r:id="rId5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10951224846894138"/>
          <c:y val="0.18242424242424243"/>
          <c:w val="0.86866235470566178"/>
          <c:h val="0.50080755057133008"/>
        </c:manualLayout>
      </c:layout>
      <c:barChart>
        <c:barDir val="col"/>
        <c:grouping val="clustered"/>
        <c:varyColors val="0"/>
        <c:ser>
          <c:idx val="0"/>
          <c:order val="0"/>
          <c:tx>
            <c:v>0%/Year Discount Rate</c:v>
          </c:tx>
          <c:spPr>
            <a:solidFill>
              <a:srgbClr val="FF0000"/>
            </a:solidFill>
            <a:ln>
              <a:noFill/>
            </a:ln>
            <a:effectLst/>
          </c:spPr>
          <c:invertIfNegative val="0"/>
          <c:dLbls>
            <c:numFmt formatCode="&quot;$&quot;#,##0.0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'Bar Chart Data'!$O$3:$P$3</c:f>
              <c:strCache>
                <c:ptCount val="2"/>
                <c:pt idx="0">
                  <c:v>w/o Fed Taxes</c:v>
                </c:pt>
                <c:pt idx="1">
                  <c:v>w Fed Taxes</c:v>
                </c:pt>
              </c:strCache>
            </c:strRef>
          </c:cat>
          <c:val>
            <c:numRef>
              <c:f>'Bar Chart Data'!$O$4:$P$4</c:f>
              <c:numCache>
                <c:formatCode>#,##0_);\(#,##0\)</c:formatCode>
                <c:ptCount val="2"/>
                <c:pt idx="0">
                  <c:v>-82</c:v>
                </c:pt>
                <c:pt idx="1">
                  <c:v>126.17554920034117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3A1-4D37-A8A4-4BD80EB9F233}"/>
            </c:ext>
          </c:extLst>
        </c:ser>
        <c:ser>
          <c:idx val="1"/>
          <c:order val="1"/>
          <c:tx>
            <c:v>2%/Year Discount Rate</c:v>
          </c:tx>
          <c:spPr>
            <a:solidFill>
              <a:schemeClr val="accent6">
                <a:lumMod val="75000"/>
              </a:schemeClr>
            </a:solidFill>
            <a:ln>
              <a:noFill/>
            </a:ln>
            <a:effectLst/>
          </c:spPr>
          <c:invertIfNegative val="0"/>
          <c:dLbls>
            <c:numFmt formatCode="&quot;$&quot;#,##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'Bar Chart Data'!$O$3:$P$3</c:f>
              <c:strCache>
                <c:ptCount val="2"/>
                <c:pt idx="0">
                  <c:v>w/o Fed Taxes</c:v>
                </c:pt>
                <c:pt idx="1">
                  <c:v>w Fed Taxes</c:v>
                </c:pt>
              </c:strCache>
            </c:strRef>
          </c:cat>
          <c:val>
            <c:numRef>
              <c:f>'Bar Chart Data'!$O$5:$P$5</c:f>
              <c:numCache>
                <c:formatCode>#,##0_);\(#,##0\)</c:formatCode>
                <c:ptCount val="2"/>
                <c:pt idx="0">
                  <c:v>101.34636053845979</c:v>
                </c:pt>
                <c:pt idx="1">
                  <c:v>281.89592831365763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E3A1-4D37-A8A4-4BD80EB9F233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590482384"/>
        <c:axId val="590482712"/>
      </c:barChart>
      <c:catAx>
        <c:axId val="590482384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Federal Income Tax Assumption</a:t>
                </a:r>
              </a:p>
            </c:rich>
          </c:tx>
          <c:layout>
            <c:manualLayout>
              <c:xMode val="edge"/>
              <c:yMode val="edge"/>
              <c:x val="0.40925005657597568"/>
              <c:y val="0.74073974783878438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6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low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90482712"/>
        <c:crosses val="autoZero"/>
        <c:auto val="1"/>
        <c:lblAlgn val="ctr"/>
        <c:lblOffset val="100"/>
        <c:noMultiLvlLbl val="0"/>
      </c:catAx>
      <c:valAx>
        <c:axId val="59048271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NPVRR Savings/(Cost) in $ millions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6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#,##0_);\(#,##0\)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9048238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9.6342189975198944E-2"/>
          <c:y val="0.39796473029537183"/>
          <c:w val="0.21663610794234328"/>
          <c:h val="0.11363715899148971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600"/>
      </a:pPr>
      <a:endParaRPr lang="en-US"/>
    </a:p>
  </c:txPr>
  <c:externalData r:id="rId4">
    <c:autoUpdate val="0"/>
  </c:externalData>
  <c:userShapes r:id="rId5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10417888451527324"/>
          <c:y val="0.10416521068540488"/>
          <c:w val="0.86858337167611488"/>
          <c:h val="0.82700914215884069"/>
        </c:manualLayout>
      </c:layout>
      <c:scatterChart>
        <c:scatterStyle val="lineMarker"/>
        <c:varyColors val="0"/>
        <c:ser>
          <c:idx val="0"/>
          <c:order val="0"/>
          <c:tx>
            <c:v>NPVRR Savings</c:v>
          </c:tx>
          <c:spPr>
            <a:ln w="127000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xVal>
            <c:numRef>
              <c:f>'[1]Chart of Rev Req'!$G$6:$G$26</c:f>
              <c:numCache>
                <c:formatCode>General</c:formatCode>
                <c:ptCount val="21"/>
                <c:pt idx="0">
                  <c:v>0</c:v>
                </c:pt>
                <c:pt idx="1">
                  <c:v>5.0000000000000001E-3</c:v>
                </c:pt>
                <c:pt idx="2">
                  <c:v>0.01</c:v>
                </c:pt>
                <c:pt idx="3">
                  <c:v>1.4999999999999999E-2</c:v>
                </c:pt>
                <c:pt idx="4">
                  <c:v>0.02</c:v>
                </c:pt>
                <c:pt idx="5">
                  <c:v>2.5000000000000001E-2</c:v>
                </c:pt>
                <c:pt idx="6">
                  <c:v>0.03</c:v>
                </c:pt>
                <c:pt idx="7">
                  <c:v>3.5000000000000003E-2</c:v>
                </c:pt>
                <c:pt idx="8">
                  <c:v>0.04</c:v>
                </c:pt>
                <c:pt idx="9">
                  <c:v>4.4999999999999998E-2</c:v>
                </c:pt>
                <c:pt idx="10">
                  <c:v>0.05</c:v>
                </c:pt>
                <c:pt idx="11">
                  <c:v>5.5E-2</c:v>
                </c:pt>
                <c:pt idx="12">
                  <c:v>0.06</c:v>
                </c:pt>
                <c:pt idx="13">
                  <c:v>6.5000000000000002E-2</c:v>
                </c:pt>
                <c:pt idx="14">
                  <c:v>7.0000000000000007E-2</c:v>
                </c:pt>
                <c:pt idx="15">
                  <c:v>7.4999999999999997E-2</c:v>
                </c:pt>
                <c:pt idx="16">
                  <c:v>0.08</c:v>
                </c:pt>
                <c:pt idx="17">
                  <c:v>8.5000000000000006E-2</c:v>
                </c:pt>
                <c:pt idx="18">
                  <c:v>0.09</c:v>
                </c:pt>
                <c:pt idx="19">
                  <c:v>9.5000000000000001E-2</c:v>
                </c:pt>
                <c:pt idx="20">
                  <c:v>0.1</c:v>
                </c:pt>
              </c:numCache>
            </c:numRef>
          </c:xVal>
          <c:yVal>
            <c:numRef>
              <c:f>'[1]Chart of Rev Req'!$H$6:$H$26</c:f>
              <c:numCache>
                <c:formatCode>General</c:formatCode>
                <c:ptCount val="21"/>
                <c:pt idx="0">
                  <c:v>-82.945029405518596</c:v>
                </c:pt>
                <c:pt idx="1">
                  <c:v>-26.420643502687128</c:v>
                </c:pt>
                <c:pt idx="2">
                  <c:v>22.524238385661178</c:v>
                </c:pt>
                <c:pt idx="3">
                  <c:v>64.837277558234305</c:v>
                </c:pt>
                <c:pt idx="4">
                  <c:v>101.34636053845979</c:v>
                </c:pt>
                <c:pt idx="5">
                  <c:v>132.77514693292588</c:v>
                </c:pt>
                <c:pt idx="6">
                  <c:v>159.75653691891989</c:v>
                </c:pt>
                <c:pt idx="7">
                  <c:v>182.84434538362356</c:v>
                </c:pt>
                <c:pt idx="8">
                  <c:v>202.52342893485175</c:v>
                </c:pt>
                <c:pt idx="9">
                  <c:v>219.21847717088707</c:v>
                </c:pt>
                <c:pt idx="10">
                  <c:v>233.30164983710804</c:v>
                </c:pt>
                <c:pt idx="11">
                  <c:v>245.09921604988799</c:v>
                </c:pt>
                <c:pt idx="12">
                  <c:v>254.89732999129154</c:v>
                </c:pt>
                <c:pt idx="13">
                  <c:v>262.94705882684616</c:v>
                </c:pt>
                <c:pt idx="14">
                  <c:v>269.46876261195331</c:v>
                </c:pt>
                <c:pt idx="15">
                  <c:v>274.65591223871235</c:v>
                </c:pt>
                <c:pt idx="16">
                  <c:v>278.67841970185884</c:v>
                </c:pt>
                <c:pt idx="17">
                  <c:v>281.68554484761182</c:v>
                </c:pt>
                <c:pt idx="18">
                  <c:v>283.80843407237137</c:v>
                </c:pt>
                <c:pt idx="19">
                  <c:v>285.16233895488932</c:v>
                </c:pt>
                <c:pt idx="20">
                  <c:v>285.84855636162331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F3A6-41B3-9F78-BC331575DFCC}"/>
            </c:ext>
          </c:extLst>
        </c:ser>
        <c:ser>
          <c:idx val="1"/>
          <c:order val="1"/>
          <c:tx>
            <c:v>NPVRR with Consideration of Federal Taxes</c:v>
          </c:tx>
          <c:spPr>
            <a:ln w="127000" cap="rnd">
              <a:solidFill>
                <a:schemeClr val="accent2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2"/>
              </a:solidFill>
              <a:ln w="9525">
                <a:solidFill>
                  <a:schemeClr val="accent2"/>
                </a:solidFill>
              </a:ln>
              <a:effectLst/>
            </c:spPr>
          </c:marker>
          <c:xVal>
            <c:numRef>
              <c:f>'[1]Chart of Rev Req'!$G$6:$G$26</c:f>
              <c:numCache>
                <c:formatCode>General</c:formatCode>
                <c:ptCount val="21"/>
                <c:pt idx="0">
                  <c:v>0</c:v>
                </c:pt>
                <c:pt idx="1">
                  <c:v>5.0000000000000001E-3</c:v>
                </c:pt>
                <c:pt idx="2">
                  <c:v>0.01</c:v>
                </c:pt>
                <c:pt idx="3">
                  <c:v>1.4999999999999999E-2</c:v>
                </c:pt>
                <c:pt idx="4">
                  <c:v>0.02</c:v>
                </c:pt>
                <c:pt idx="5">
                  <c:v>2.5000000000000001E-2</c:v>
                </c:pt>
                <c:pt idx="6">
                  <c:v>0.03</c:v>
                </c:pt>
                <c:pt idx="7">
                  <c:v>3.5000000000000003E-2</c:v>
                </c:pt>
                <c:pt idx="8">
                  <c:v>0.04</c:v>
                </c:pt>
                <c:pt idx="9">
                  <c:v>4.4999999999999998E-2</c:v>
                </c:pt>
                <c:pt idx="10">
                  <c:v>0.05</c:v>
                </c:pt>
                <c:pt idx="11">
                  <c:v>5.5E-2</c:v>
                </c:pt>
                <c:pt idx="12">
                  <c:v>0.06</c:v>
                </c:pt>
                <c:pt idx="13">
                  <c:v>6.5000000000000002E-2</c:v>
                </c:pt>
                <c:pt idx="14">
                  <c:v>7.0000000000000007E-2</c:v>
                </c:pt>
                <c:pt idx="15">
                  <c:v>7.4999999999999997E-2</c:v>
                </c:pt>
                <c:pt idx="16">
                  <c:v>0.08</c:v>
                </c:pt>
                <c:pt idx="17">
                  <c:v>8.5000000000000006E-2</c:v>
                </c:pt>
                <c:pt idx="18">
                  <c:v>0.09</c:v>
                </c:pt>
                <c:pt idx="19">
                  <c:v>9.5000000000000001E-2</c:v>
                </c:pt>
                <c:pt idx="20">
                  <c:v>0.1</c:v>
                </c:pt>
              </c:numCache>
            </c:numRef>
          </c:xVal>
          <c:yVal>
            <c:numRef>
              <c:f>'[1]Chart of Rev Req'!$K$6:$K$26</c:f>
              <c:numCache>
                <c:formatCode>General</c:formatCode>
                <c:ptCount val="21"/>
                <c:pt idx="0">
                  <c:v>126.17554920034117</c:v>
                </c:pt>
                <c:pt idx="1">
                  <c:v>174.91830026321594</c:v>
                </c:pt>
                <c:pt idx="2">
                  <c:v>216.5281958838207</c:v>
                </c:pt>
                <c:pt idx="3">
                  <c:v>251.92116004454493</c:v>
                </c:pt>
                <c:pt idx="4">
                  <c:v>281.89592831365763</c:v>
                </c:pt>
                <c:pt idx="5">
                  <c:v>307.14936270530507</c:v>
                </c:pt>
                <c:pt idx="6">
                  <c:v>328.28970889108672</c:v>
                </c:pt>
                <c:pt idx="7">
                  <c:v>345.84808041872577</c:v>
                </c:pt>
                <c:pt idx="8">
                  <c:v>360.28841405163172</c:v>
                </c:pt>
                <c:pt idx="9">
                  <c:v>372.01610574159969</c:v>
                </c:pt>
                <c:pt idx="10">
                  <c:v>381.38550719116239</c:v>
                </c:pt>
                <c:pt idx="11">
                  <c:v>388.70643769569028</c:v>
                </c:pt>
                <c:pt idx="12">
                  <c:v>394.24984433853496</c:v>
                </c:pt>
                <c:pt idx="13">
                  <c:v>398.25272510336737</c:v>
                </c:pt>
                <c:pt idx="14">
                  <c:v>400.92241360718759</c:v>
                </c:pt>
                <c:pt idx="15">
                  <c:v>402.44031055572157</c:v>
                </c:pt>
                <c:pt idx="16">
                  <c:v>402.96513534934928</c:v>
                </c:pt>
                <c:pt idx="17">
                  <c:v>402.63576124138029</c:v>
                </c:pt>
                <c:pt idx="18">
                  <c:v>401.57368883244669</c:v>
                </c:pt>
                <c:pt idx="19">
                  <c:v>399.88520527168703</c:v>
                </c:pt>
                <c:pt idx="20">
                  <c:v>397.66327015409479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1-F3A6-41B3-9F78-BC331575DFC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508564728"/>
        <c:axId val="508561776"/>
      </c:scatterChart>
      <c:valAx>
        <c:axId val="508564728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400" b="1" i="0" baseline="0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Discount Rate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0%" sourceLinked="0"/>
        <c:majorTickMark val="none"/>
        <c:minorTickMark val="none"/>
        <c:tickLblPos val="low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08561776"/>
        <c:crosses val="autoZero"/>
        <c:crossBetween val="midCat"/>
      </c:valAx>
      <c:valAx>
        <c:axId val="50856177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400" b="1" baseline="0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Savings/(Cost) in $millions</a:t>
                </a:r>
                <a:endParaRPr lang="en-US" sz="1400" b="1">
                  <a:solidFill>
                    <a:schemeClr val="tx1">
                      <a:lumMod val="95000"/>
                      <a:lumOff val="5000"/>
                    </a:schemeClr>
                  </a:solidFill>
                </a:endParaRP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_(* #,##0_);_(* \(#,##0\);_(* &quot;-&quot;_);_(@_)" sourceLinked="0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08564728"/>
        <c:crosses val="autoZero"/>
        <c:crossBetween val="midCat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  <c:userShapes r:id="rId5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364340494638481"/>
          <c:y val="0.17179504735821063"/>
          <c:w val="0.83665277134475835"/>
          <c:h val="0.56116933500650423"/>
        </c:manualLayout>
      </c:layout>
      <c:scatterChart>
        <c:scatterStyle val="lineMarker"/>
        <c:varyColors val="0"/>
        <c:ser>
          <c:idx val="0"/>
          <c:order val="0"/>
          <c:tx>
            <c:v>Texas Deals</c:v>
          </c:tx>
          <c:spPr>
            <a:ln w="25400" cap="rnd">
              <a:noFill/>
              <a:round/>
            </a:ln>
            <a:effectLst/>
          </c:spPr>
          <c:marker>
            <c:symbol val="square"/>
            <c:size val="7"/>
            <c:spPr>
              <a:solidFill>
                <a:schemeClr val="tx1"/>
              </a:solidFill>
              <a:ln w="38100">
                <a:solidFill>
                  <a:schemeClr val="tx1"/>
                </a:solidFill>
              </a:ln>
              <a:effectLst/>
            </c:spPr>
          </c:marker>
          <c:trendline>
            <c:name>Texas Deal Regression</c:name>
            <c:spPr>
              <a:ln w="50800" cap="rnd">
                <a:solidFill>
                  <a:schemeClr val="tx1"/>
                </a:solidFill>
                <a:prstDash val="solid"/>
              </a:ln>
              <a:effectLst/>
            </c:spPr>
            <c:trendlineType val="linear"/>
            <c:forward val="2.5"/>
            <c:dispRSqr val="0"/>
            <c:dispEq val="0"/>
          </c:trendline>
          <c:xVal>
            <c:numRef>
              <c:f>'Chart 2001-2005'!$F$4:$F$24</c:f>
              <c:numCache>
                <c:formatCode>#,##0.00_);\(#,##0.00\)</c:formatCode>
                <c:ptCount val="21"/>
                <c:pt idx="0">
                  <c:v>2.71</c:v>
                </c:pt>
                <c:pt idx="1">
                  <c:v>5.19</c:v>
                </c:pt>
                <c:pt idx="2">
                  <c:v>7.19</c:v>
                </c:pt>
                <c:pt idx="3">
                  <c:v>10.29</c:v>
                </c:pt>
                <c:pt idx="4">
                  <c:v>1.9</c:v>
                </c:pt>
                <c:pt idx="5">
                  <c:v>4.7</c:v>
                </c:pt>
                <c:pt idx="6">
                  <c:v>7.2</c:v>
                </c:pt>
                <c:pt idx="7">
                  <c:v>10</c:v>
                </c:pt>
                <c:pt idx="8">
                  <c:v>13</c:v>
                </c:pt>
                <c:pt idx="9">
                  <c:v>2</c:v>
                </c:pt>
                <c:pt idx="10">
                  <c:v>5</c:v>
                </c:pt>
                <c:pt idx="11">
                  <c:v>8</c:v>
                </c:pt>
                <c:pt idx="12">
                  <c:v>10.83</c:v>
                </c:pt>
                <c:pt idx="13">
                  <c:v>3</c:v>
                </c:pt>
                <c:pt idx="14">
                  <c:v>7</c:v>
                </c:pt>
                <c:pt idx="15">
                  <c:v>10.43</c:v>
                </c:pt>
                <c:pt idx="16">
                  <c:v>2.0184147971687754</c:v>
                </c:pt>
                <c:pt idx="17">
                  <c:v>5.0037613137163524</c:v>
                </c:pt>
                <c:pt idx="18">
                  <c:v>7.4694910215609047</c:v>
                </c:pt>
                <c:pt idx="19">
                  <c:v>10.006637970137648</c:v>
                </c:pt>
                <c:pt idx="20">
                  <c:v>12.707836427590744</c:v>
                </c:pt>
              </c:numCache>
            </c:numRef>
          </c:xVal>
          <c:yVal>
            <c:numRef>
              <c:f>'Chart 2001-2005'!$G$4:$G$24</c:f>
              <c:numCache>
                <c:formatCode>#,##0.00_);\(#,##0.00\)</c:formatCode>
                <c:ptCount val="21"/>
                <c:pt idx="0">
                  <c:v>29.844977339408636</c:v>
                </c:pt>
                <c:pt idx="1">
                  <c:v>26.545347893057425</c:v>
                </c:pt>
                <c:pt idx="2">
                  <c:v>30.32962888463182</c:v>
                </c:pt>
                <c:pt idx="3">
                  <c:v>44.056330252327498</c:v>
                </c:pt>
                <c:pt idx="4">
                  <c:v>26.371538862414404</c:v>
                </c:pt>
                <c:pt idx="5">
                  <c:v>21.494611493369831</c:v>
                </c:pt>
                <c:pt idx="6">
                  <c:v>22.443470215101762</c:v>
                </c:pt>
                <c:pt idx="7">
                  <c:v>31.18736138879456</c:v>
                </c:pt>
                <c:pt idx="8">
                  <c:v>40.533086524853324</c:v>
                </c:pt>
                <c:pt idx="9">
                  <c:v>25.095459606447157</c:v>
                </c:pt>
                <c:pt idx="10">
                  <c:v>16.667107643349567</c:v>
                </c:pt>
                <c:pt idx="11">
                  <c:v>23.566052803595717</c:v>
                </c:pt>
                <c:pt idx="12">
                  <c:v>26.531301028456113</c:v>
                </c:pt>
                <c:pt idx="13">
                  <c:v>10.141411060728807</c:v>
                </c:pt>
                <c:pt idx="14">
                  <c:v>21.287545077397571</c:v>
                </c:pt>
                <c:pt idx="15">
                  <c:v>22.248487923005939</c:v>
                </c:pt>
                <c:pt idx="16">
                  <c:v>12.537341133365388</c:v>
                </c:pt>
                <c:pt idx="17">
                  <c:v>8.0720497957214761</c:v>
                </c:pt>
                <c:pt idx="18">
                  <c:v>11.571052290068064</c:v>
                </c:pt>
                <c:pt idx="19">
                  <c:v>12.4813893198938</c:v>
                </c:pt>
                <c:pt idx="20">
                  <c:v>18.527768992609118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1-51BB-694B-A0A7-FE135D053BAA}"/>
            </c:ext>
          </c:extLst>
        </c:ser>
        <c:ser>
          <c:idx val="1"/>
          <c:order val="1"/>
          <c:tx>
            <c:v>Non-Texas Deals</c:v>
          </c:tx>
          <c:spPr>
            <a:ln w="25400" cap="rnd">
              <a:noFill/>
              <a:round/>
            </a:ln>
            <a:effectLst/>
          </c:spPr>
          <c:marker>
            <c:symbol val="triangle"/>
            <c:size val="7"/>
            <c:spPr>
              <a:solidFill>
                <a:schemeClr val="accent2"/>
              </a:solidFill>
              <a:ln w="38100">
                <a:solidFill>
                  <a:schemeClr val="accent2"/>
                </a:solidFill>
              </a:ln>
              <a:effectLst/>
            </c:spPr>
          </c:marker>
          <c:trendline>
            <c:name>Non-Texas Deal Regression</c:name>
            <c:spPr>
              <a:ln w="50800" cap="rnd">
                <a:solidFill>
                  <a:schemeClr val="accent2"/>
                </a:solidFill>
                <a:prstDash val="solid"/>
              </a:ln>
              <a:effectLst/>
            </c:spPr>
            <c:trendlineType val="linear"/>
            <c:dispRSqr val="0"/>
            <c:dispEq val="0"/>
          </c:trendline>
          <c:xVal>
            <c:numRef>
              <c:f>'Chart 2001-2005'!$F$36:$F$84</c:f>
              <c:numCache>
                <c:formatCode>#,##0.00_);\(#,##0.00\)</c:formatCode>
                <c:ptCount val="49"/>
                <c:pt idx="0">
                  <c:v>2.9</c:v>
                </c:pt>
                <c:pt idx="1">
                  <c:v>4.88</c:v>
                </c:pt>
                <c:pt idx="2">
                  <c:v>7.02</c:v>
                </c:pt>
                <c:pt idx="3">
                  <c:v>9.3800000000000008</c:v>
                </c:pt>
                <c:pt idx="4">
                  <c:v>11.39</c:v>
                </c:pt>
                <c:pt idx="5">
                  <c:v>12.99</c:v>
                </c:pt>
                <c:pt idx="6">
                  <c:v>14.27</c:v>
                </c:pt>
                <c:pt idx="7">
                  <c:v>9.25</c:v>
                </c:pt>
                <c:pt idx="8">
                  <c:v>3.3</c:v>
                </c:pt>
                <c:pt idx="9">
                  <c:v>5.8</c:v>
                </c:pt>
                <c:pt idx="10">
                  <c:v>8.8000000000000007</c:v>
                </c:pt>
                <c:pt idx="11">
                  <c:v>11.3</c:v>
                </c:pt>
                <c:pt idx="12">
                  <c:v>13.3</c:v>
                </c:pt>
                <c:pt idx="13">
                  <c:v>3.16</c:v>
                </c:pt>
                <c:pt idx="14">
                  <c:v>5.16</c:v>
                </c:pt>
                <c:pt idx="15">
                  <c:v>7.02</c:v>
                </c:pt>
                <c:pt idx="16">
                  <c:v>8.89</c:v>
                </c:pt>
                <c:pt idx="17">
                  <c:v>5.04</c:v>
                </c:pt>
                <c:pt idx="18">
                  <c:v>9.99</c:v>
                </c:pt>
                <c:pt idx="19">
                  <c:v>7</c:v>
                </c:pt>
                <c:pt idx="20">
                  <c:v>3</c:v>
                </c:pt>
                <c:pt idx="21">
                  <c:v>5</c:v>
                </c:pt>
                <c:pt idx="22">
                  <c:v>7</c:v>
                </c:pt>
                <c:pt idx="23">
                  <c:v>10</c:v>
                </c:pt>
                <c:pt idx="24">
                  <c:v>12.8</c:v>
                </c:pt>
                <c:pt idx="25">
                  <c:v>3.5</c:v>
                </c:pt>
                <c:pt idx="26">
                  <c:v>3</c:v>
                </c:pt>
                <c:pt idx="27">
                  <c:v>7</c:v>
                </c:pt>
                <c:pt idx="28">
                  <c:v>10</c:v>
                </c:pt>
                <c:pt idx="29">
                  <c:v>13.4</c:v>
                </c:pt>
                <c:pt idx="30">
                  <c:v>3</c:v>
                </c:pt>
                <c:pt idx="31">
                  <c:v>7</c:v>
                </c:pt>
                <c:pt idx="32">
                  <c:v>10.5</c:v>
                </c:pt>
                <c:pt idx="33">
                  <c:v>15.39</c:v>
                </c:pt>
                <c:pt idx="34">
                  <c:v>2.97</c:v>
                </c:pt>
                <c:pt idx="35">
                  <c:v>8.24</c:v>
                </c:pt>
                <c:pt idx="36">
                  <c:v>12.9</c:v>
                </c:pt>
                <c:pt idx="37">
                  <c:v>8.6999999999999993</c:v>
                </c:pt>
                <c:pt idx="38">
                  <c:v>2.5</c:v>
                </c:pt>
                <c:pt idx="39">
                  <c:v>5</c:v>
                </c:pt>
                <c:pt idx="40">
                  <c:v>7.4</c:v>
                </c:pt>
                <c:pt idx="41">
                  <c:v>2</c:v>
                </c:pt>
                <c:pt idx="42">
                  <c:v>5</c:v>
                </c:pt>
                <c:pt idx="43">
                  <c:v>7.47</c:v>
                </c:pt>
                <c:pt idx="44">
                  <c:v>9.16</c:v>
                </c:pt>
                <c:pt idx="45">
                  <c:v>4.24</c:v>
                </c:pt>
                <c:pt idx="46">
                  <c:v>2</c:v>
                </c:pt>
                <c:pt idx="47">
                  <c:v>5</c:v>
                </c:pt>
                <c:pt idx="48">
                  <c:v>6.83</c:v>
                </c:pt>
              </c:numCache>
            </c:numRef>
          </c:xVal>
          <c:yVal>
            <c:numRef>
              <c:f>'Chart 2001-2005'!$G$36:$G$84</c:f>
              <c:numCache>
                <c:formatCode>#,##0.00_);\(#,##0.00\)</c:formatCode>
                <c:ptCount val="49"/>
                <c:pt idx="0">
                  <c:v>31.364238624850699</c:v>
                </c:pt>
                <c:pt idx="1">
                  <c:v>31.903334447725165</c:v>
                </c:pt>
                <c:pt idx="2">
                  <c:v>36.248622394418717</c:v>
                </c:pt>
                <c:pt idx="3">
                  <c:v>47.269780388830533</c:v>
                </c:pt>
                <c:pt idx="4">
                  <c:v>57.023373561037509</c:v>
                </c:pt>
                <c:pt idx="5">
                  <c:v>67.081120181205605</c:v>
                </c:pt>
                <c:pt idx="6">
                  <c:v>77.299054720664458</c:v>
                </c:pt>
                <c:pt idx="7">
                  <c:v>48.367593260075992</c:v>
                </c:pt>
                <c:pt idx="8">
                  <c:v>30.586658033004969</c:v>
                </c:pt>
                <c:pt idx="9">
                  <c:v>37.377615548216454</c:v>
                </c:pt>
                <c:pt idx="10">
                  <c:v>47.539095465932391</c:v>
                </c:pt>
                <c:pt idx="11">
                  <c:v>60.992584638756163</c:v>
                </c:pt>
                <c:pt idx="12">
                  <c:v>74.270029387108764</c:v>
                </c:pt>
                <c:pt idx="13">
                  <c:v>27.981584439338743</c:v>
                </c:pt>
                <c:pt idx="14">
                  <c:v>30.172807075357838</c:v>
                </c:pt>
                <c:pt idx="15">
                  <c:v>37.601467958845575</c:v>
                </c:pt>
                <c:pt idx="16">
                  <c:v>45.48760770544947</c:v>
                </c:pt>
                <c:pt idx="17">
                  <c:v>33.893276728984802</c:v>
                </c:pt>
                <c:pt idx="18">
                  <c:v>53.953725478863383</c:v>
                </c:pt>
                <c:pt idx="19">
                  <c:v>67.666006478570537</c:v>
                </c:pt>
                <c:pt idx="20">
                  <c:v>49.513150649474028</c:v>
                </c:pt>
                <c:pt idx="21">
                  <c:v>51.055201882115568</c:v>
                </c:pt>
                <c:pt idx="22">
                  <c:v>53.470177146941595</c:v>
                </c:pt>
                <c:pt idx="23">
                  <c:v>65.842260101478871</c:v>
                </c:pt>
                <c:pt idx="24">
                  <c:v>75.130909745704002</c:v>
                </c:pt>
                <c:pt idx="25">
                  <c:v>57.943957505709022</c:v>
                </c:pt>
                <c:pt idx="26">
                  <c:v>30.635842176738013</c:v>
                </c:pt>
                <c:pt idx="27">
                  <c:v>35.4129775850393</c:v>
                </c:pt>
                <c:pt idx="28">
                  <c:v>42.001672951694665</c:v>
                </c:pt>
                <c:pt idx="29">
                  <c:v>49.482720274038883</c:v>
                </c:pt>
                <c:pt idx="30">
                  <c:v>34.757189939714941</c:v>
                </c:pt>
                <c:pt idx="31">
                  <c:v>35.975485070320794</c:v>
                </c:pt>
                <c:pt idx="32">
                  <c:v>50.828699766878877</c:v>
                </c:pt>
                <c:pt idx="33">
                  <c:v>72.127857224511814</c:v>
                </c:pt>
                <c:pt idx="34">
                  <c:v>31.919324913402477</c:v>
                </c:pt>
                <c:pt idx="35">
                  <c:v>27.014766276605414</c:v>
                </c:pt>
                <c:pt idx="36">
                  <c:v>29.905205956293401</c:v>
                </c:pt>
                <c:pt idx="37">
                  <c:v>37.501703608929482</c:v>
                </c:pt>
                <c:pt idx="38">
                  <c:v>15.934688863794371</c:v>
                </c:pt>
                <c:pt idx="39">
                  <c:v>13.145164016513318</c:v>
                </c:pt>
                <c:pt idx="40">
                  <c:v>18.868923148947694</c:v>
                </c:pt>
                <c:pt idx="41">
                  <c:v>13.60473768243703</c:v>
                </c:pt>
                <c:pt idx="42">
                  <c:v>9.2049630480053466</c:v>
                </c:pt>
                <c:pt idx="43">
                  <c:v>12.989544234469154</c:v>
                </c:pt>
                <c:pt idx="44">
                  <c:v>15.163047556636434</c:v>
                </c:pt>
                <c:pt idx="45">
                  <c:v>10</c:v>
                </c:pt>
                <c:pt idx="46">
                  <c:v>15.783172443251168</c:v>
                </c:pt>
                <c:pt idx="47">
                  <c:v>10.784322319099145</c:v>
                </c:pt>
                <c:pt idx="48">
                  <c:v>14.32756085868419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3-51BB-694B-A0A7-FE135D053BA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311940128"/>
        <c:axId val="311940688"/>
      </c:scatterChart>
      <c:valAx>
        <c:axId val="311940128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600" b="1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600" b="1" dirty="0">
                    <a:solidFill>
                      <a:schemeClr val="tx1">
                        <a:lumMod val="50000"/>
                      </a:schemeClr>
                    </a:solidFill>
                  </a:rPr>
                  <a:t>Weighted Average Life/Maturity of</a:t>
                </a:r>
                <a:r>
                  <a:rPr lang="en-US" sz="1600" b="1" baseline="0" dirty="0">
                    <a:solidFill>
                      <a:schemeClr val="tx1">
                        <a:lumMod val="50000"/>
                      </a:schemeClr>
                    </a:solidFill>
                  </a:rPr>
                  <a:t> Bond Tranche</a:t>
                </a:r>
                <a:r>
                  <a:rPr lang="en-US" sz="1600" b="1" dirty="0">
                    <a:solidFill>
                      <a:schemeClr val="tx1">
                        <a:lumMod val="50000"/>
                      </a:schemeClr>
                    </a:solidFill>
                  </a:rPr>
                  <a:t> in</a:t>
                </a:r>
                <a:r>
                  <a:rPr lang="en-US" sz="1600" b="1" baseline="0" dirty="0">
                    <a:solidFill>
                      <a:schemeClr val="tx1">
                        <a:lumMod val="50000"/>
                      </a:schemeClr>
                    </a:solidFill>
                  </a:rPr>
                  <a:t> </a:t>
                </a:r>
                <a:r>
                  <a:rPr lang="en-US" sz="1600" b="1" dirty="0">
                    <a:solidFill>
                      <a:schemeClr val="tx1">
                        <a:lumMod val="50000"/>
                      </a:schemeClr>
                    </a:solidFill>
                  </a:rPr>
                  <a:t>Years</a:t>
                </a:r>
              </a:p>
            </c:rich>
          </c:tx>
          <c:layout>
            <c:manualLayout>
              <c:xMode val="edge"/>
              <c:yMode val="edge"/>
              <c:x val="0.27693666966450947"/>
              <c:y val="0.84969130485438971"/>
            </c:manualLayout>
          </c:layout>
          <c:overlay val="0"/>
          <c:spPr>
            <a:noFill/>
            <a:ln>
              <a:noFill/>
            </a:ln>
            <a:effectLst/>
          </c:spPr>
        </c:title>
        <c:numFmt formatCode="#,##0_);\(#,##0\)" sourceLinked="0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11940688"/>
        <c:crosses val="autoZero"/>
        <c:crossBetween val="midCat"/>
        <c:majorUnit val="1"/>
      </c:valAx>
      <c:valAx>
        <c:axId val="31194068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600" dirty="0">
                    <a:solidFill>
                      <a:schemeClr val="tx1">
                        <a:lumMod val="50000"/>
                      </a:schemeClr>
                    </a:solidFill>
                  </a:rPr>
                  <a:t>All-in Bond Pricing Spread over Benchmark</a:t>
                </a:r>
              </a:p>
              <a:p>
                <a:pPr>
                  <a:defRPr sz="1600" b="0" i="0" u="none" strike="noStrike" kern="1200" baseline="0">
                    <a:solidFill>
                      <a:schemeClr val="tx1">
                        <a:lumMod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600" dirty="0">
                    <a:solidFill>
                      <a:schemeClr val="tx1">
                        <a:lumMod val="50000"/>
                      </a:schemeClr>
                    </a:solidFill>
                  </a:rPr>
                  <a:t>(basis points)</a:t>
                </a:r>
              </a:p>
            </c:rich>
          </c:tx>
          <c:layout>
            <c:manualLayout>
              <c:xMode val="edge"/>
              <c:yMode val="edge"/>
              <c:x val="7.6053139068176477E-3"/>
              <c:y val="8.9669443493476345E-2"/>
            </c:manualLayout>
          </c:layout>
          <c:overlay val="0"/>
          <c:spPr>
            <a:noFill/>
            <a:ln>
              <a:noFill/>
            </a:ln>
            <a:effectLst/>
          </c:spPr>
        </c:title>
        <c:numFmt formatCode="#,##0_);\(#,##0\)" sourceLinked="0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11940128"/>
        <c:crosses val="autoZero"/>
        <c:crossBetween val="midCat"/>
      </c:valAx>
      <c:spPr>
        <a:noFill/>
        <a:ln>
          <a:solidFill>
            <a:schemeClr val="bg1"/>
          </a:solidFill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  <c:userShapes r:id="rId2"/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1" i="0" u="none" strike="noStrike" kern="1200" cap="none" spc="120" normalizeH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cap="none" dirty="0">
                <a:solidFill>
                  <a:schemeClr val="tx1">
                    <a:lumMod val="50000"/>
                  </a:schemeClr>
                </a:solidFill>
              </a:rPr>
              <a:t>2010-2016 Investor-Owned Utility Securitization </a:t>
            </a:r>
          </a:p>
          <a:p>
            <a:pPr>
              <a:defRPr sz="1600" b="1" i="0" u="none" strike="noStrike" kern="1200" cap="none" spc="120" normalizeH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cap="none" dirty="0">
                <a:solidFill>
                  <a:schemeClr val="tx1">
                    <a:lumMod val="50000"/>
                  </a:schemeClr>
                </a:solidFill>
              </a:rPr>
              <a:t>Spread To Interpolated AAA</a:t>
            </a:r>
            <a:r>
              <a:rPr lang="en-US" cap="none" baseline="0" dirty="0">
                <a:solidFill>
                  <a:schemeClr val="tx1">
                    <a:lumMod val="50000"/>
                  </a:schemeClr>
                </a:solidFill>
              </a:rPr>
              <a:t> US </a:t>
            </a:r>
            <a:r>
              <a:rPr lang="en-US" cap="none" dirty="0">
                <a:solidFill>
                  <a:schemeClr val="tx1">
                    <a:lumMod val="50000"/>
                  </a:schemeClr>
                </a:solidFill>
              </a:rPr>
              <a:t>Agencies Curve</a:t>
            </a:r>
          </a:p>
        </c:rich>
      </c:tx>
      <c:layout>
        <c:manualLayout>
          <c:xMode val="edge"/>
          <c:yMode val="edge"/>
          <c:x val="0.17400068994870641"/>
          <c:y val="8.1408221204726291E-3"/>
        </c:manualLayout>
      </c:layout>
      <c:overlay val="0"/>
      <c:spPr>
        <a:noFill/>
        <a:ln>
          <a:noFill/>
        </a:ln>
        <a:effectLst/>
      </c:spPr>
    </c:title>
    <c:autoTitleDeleted val="0"/>
    <c:plotArea>
      <c:layout/>
      <c:scatterChart>
        <c:scatterStyle val="lineMarker"/>
        <c:varyColors val="0"/>
        <c:ser>
          <c:idx val="0"/>
          <c:order val="0"/>
          <c:tx>
            <c:v>Past RRBs</c:v>
          </c:tx>
          <c:spPr>
            <a:ln w="25400" cap="rnd">
              <a:noFill/>
              <a:round/>
            </a:ln>
            <a:effectLst/>
          </c:spPr>
          <c:marker>
            <c:symbol val="diamond"/>
            <c:size val="6"/>
            <c:spPr>
              <a:solidFill>
                <a:schemeClr val="accent1"/>
              </a:solidFill>
              <a:ln w="31750">
                <a:solidFill>
                  <a:schemeClr val="accent1"/>
                </a:solidFill>
                <a:round/>
                <a:headEnd type="diamond"/>
              </a:ln>
              <a:effectLst/>
            </c:spPr>
          </c:marker>
          <c:trendline>
            <c:spPr>
              <a:ln w="60325" cap="rnd">
                <a:solidFill>
                  <a:schemeClr val="accent2"/>
                </a:solidFill>
              </a:ln>
              <a:effectLst/>
            </c:spPr>
            <c:trendlineType val="linear"/>
            <c:forward val="5"/>
            <c:dispRSqr val="0"/>
            <c:dispEq val="0"/>
          </c:trendline>
          <c:xVal>
            <c:numRef>
              <c:f>'Analysis Agencies'!$G$6:$G$40</c:f>
              <c:numCache>
                <c:formatCode>General</c:formatCode>
                <c:ptCount val="35"/>
                <c:pt idx="0">
                  <c:v>4.9800000000000004</c:v>
                </c:pt>
                <c:pt idx="1">
                  <c:v>3.1</c:v>
                </c:pt>
                <c:pt idx="2">
                  <c:v>10.199999999999999</c:v>
                </c:pt>
                <c:pt idx="3">
                  <c:v>3</c:v>
                </c:pt>
                <c:pt idx="4">
                  <c:v>6.7</c:v>
                </c:pt>
                <c:pt idx="5">
                  <c:v>8.9</c:v>
                </c:pt>
                <c:pt idx="6">
                  <c:v>3</c:v>
                </c:pt>
                <c:pt idx="7">
                  <c:v>8</c:v>
                </c:pt>
                <c:pt idx="8">
                  <c:v>12.3</c:v>
                </c:pt>
                <c:pt idx="9">
                  <c:v>4.91</c:v>
                </c:pt>
                <c:pt idx="10">
                  <c:v>5.92</c:v>
                </c:pt>
                <c:pt idx="11">
                  <c:v>6.7</c:v>
                </c:pt>
                <c:pt idx="12">
                  <c:v>8.77</c:v>
                </c:pt>
                <c:pt idx="13">
                  <c:v>5</c:v>
                </c:pt>
                <c:pt idx="14">
                  <c:v>12.24</c:v>
                </c:pt>
                <c:pt idx="15">
                  <c:v>2.25</c:v>
                </c:pt>
                <c:pt idx="16">
                  <c:v>5.08</c:v>
                </c:pt>
                <c:pt idx="17">
                  <c:v>1.6</c:v>
                </c:pt>
                <c:pt idx="18">
                  <c:v>5.07</c:v>
                </c:pt>
                <c:pt idx="19">
                  <c:v>13.7</c:v>
                </c:pt>
                <c:pt idx="20">
                  <c:v>3</c:v>
                </c:pt>
                <c:pt idx="21">
                  <c:v>7</c:v>
                </c:pt>
                <c:pt idx="22">
                  <c:v>10.76</c:v>
                </c:pt>
                <c:pt idx="23">
                  <c:v>3</c:v>
                </c:pt>
                <c:pt idx="24">
                  <c:v>7</c:v>
                </c:pt>
                <c:pt idx="25">
                  <c:v>10.82</c:v>
                </c:pt>
                <c:pt idx="26">
                  <c:v>5.27</c:v>
                </c:pt>
                <c:pt idx="27">
                  <c:v>5.44</c:v>
                </c:pt>
                <c:pt idx="28">
                  <c:v>2</c:v>
                </c:pt>
                <c:pt idx="29">
                  <c:v>5</c:v>
                </c:pt>
                <c:pt idx="30">
                  <c:v>8</c:v>
                </c:pt>
                <c:pt idx="31">
                  <c:v>10.9</c:v>
                </c:pt>
                <c:pt idx="32">
                  <c:v>3</c:v>
                </c:pt>
                <c:pt idx="33">
                  <c:v>7</c:v>
                </c:pt>
                <c:pt idx="34">
                  <c:v>10.4</c:v>
                </c:pt>
              </c:numCache>
            </c:numRef>
          </c:xVal>
          <c:yVal>
            <c:numRef>
              <c:f>'Analysis Agencies'!$R$6:$R$40</c:f>
              <c:numCache>
                <c:formatCode>0</c:formatCode>
                <c:ptCount val="35"/>
                <c:pt idx="0">
                  <c:v>138.83565701559019</c:v>
                </c:pt>
                <c:pt idx="1">
                  <c:v>34.036956521739128</c:v>
                </c:pt>
                <c:pt idx="2">
                  <c:v>54.801289647960971</c:v>
                </c:pt>
                <c:pt idx="3">
                  <c:v>60.348207171314783</c:v>
                </c:pt>
                <c:pt idx="4">
                  <c:v>66.033762057877794</c:v>
                </c:pt>
                <c:pt idx="5">
                  <c:v>73.540497914494267</c:v>
                </c:pt>
                <c:pt idx="6">
                  <c:v>39.452191235059743</c:v>
                </c:pt>
                <c:pt idx="7">
                  <c:v>51.1873826903024</c:v>
                </c:pt>
                <c:pt idx="8">
                  <c:v>67.967922314911334</c:v>
                </c:pt>
                <c:pt idx="9">
                  <c:v>36.407767175572531</c:v>
                </c:pt>
                <c:pt idx="10">
                  <c:v>44.786208651399448</c:v>
                </c:pt>
                <c:pt idx="11">
                  <c:v>52.324437299035395</c:v>
                </c:pt>
                <c:pt idx="12">
                  <c:v>45.742480448383731</c:v>
                </c:pt>
                <c:pt idx="13">
                  <c:v>45.655801526717568</c:v>
                </c:pt>
                <c:pt idx="14">
                  <c:v>54.867132429614117</c:v>
                </c:pt>
                <c:pt idx="15">
                  <c:v>67.5595</c:v>
                </c:pt>
                <c:pt idx="16">
                  <c:v>45.239465648855003</c:v>
                </c:pt>
                <c:pt idx="17">
                  <c:v>36.604391217564881</c:v>
                </c:pt>
                <c:pt idx="18">
                  <c:v>34.356361323155284</c:v>
                </c:pt>
                <c:pt idx="19">
                  <c:v>45.679601147028222</c:v>
                </c:pt>
                <c:pt idx="20">
                  <c:v>31.079806763285028</c:v>
                </c:pt>
                <c:pt idx="21">
                  <c:v>34.387663551401886</c:v>
                </c:pt>
                <c:pt idx="22">
                  <c:v>37.642659019812356</c:v>
                </c:pt>
                <c:pt idx="23">
                  <c:v>31.280621761658033</c:v>
                </c:pt>
                <c:pt idx="24">
                  <c:v>52.979512195121941</c:v>
                </c:pt>
                <c:pt idx="25">
                  <c:v>86.65789979409746</c:v>
                </c:pt>
                <c:pt idx="26">
                  <c:v>74.710585874799392</c:v>
                </c:pt>
                <c:pt idx="27">
                  <c:v>49.024248062015488</c:v>
                </c:pt>
                <c:pt idx="28">
                  <c:v>38.504338394793919</c:v>
                </c:pt>
                <c:pt idx="29">
                  <c:v>42.553150684931524</c:v>
                </c:pt>
                <c:pt idx="30">
                  <c:v>49.221602787456504</c:v>
                </c:pt>
                <c:pt idx="31">
                  <c:v>58.900810372771559</c:v>
                </c:pt>
                <c:pt idx="32">
                  <c:v>40.145077720207269</c:v>
                </c:pt>
                <c:pt idx="33">
                  <c:v>38.491162790697672</c:v>
                </c:pt>
                <c:pt idx="34">
                  <c:v>68.230632090761787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1-5CDC-4894-B7AF-48BF67393295}"/>
            </c:ext>
          </c:extLst>
        </c:ser>
        <c:ser>
          <c:idx val="1"/>
          <c:order val="1"/>
          <c:tx>
            <c:v>DEF Final Pricing</c:v>
          </c:tx>
          <c:spPr>
            <a:ln w="25400" cap="rnd">
              <a:noFill/>
              <a:round/>
            </a:ln>
            <a:effectLst/>
          </c:spPr>
          <c:marker>
            <c:symbol val="square"/>
            <c:size val="6"/>
            <c:spPr>
              <a:solidFill>
                <a:schemeClr val="accent2"/>
              </a:solidFill>
              <a:ln w="9525">
                <a:solidFill>
                  <a:schemeClr val="accent2"/>
                </a:solidFill>
                <a:round/>
              </a:ln>
              <a:effectLst/>
            </c:spPr>
          </c:marker>
          <c:dPt>
            <c:idx val="0"/>
            <c:bubble3D val="0"/>
            <c:spPr>
              <a:ln w="25400" cap="sq">
                <a:solidFill>
                  <a:schemeClr val="tx1"/>
                </a:solidFill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4-5CDC-4894-B7AF-48BF67393295}"/>
              </c:ext>
            </c:extLst>
          </c:dPt>
          <c:trendline>
            <c:spPr>
              <a:ln w="53975" cap="sq">
                <a:solidFill>
                  <a:schemeClr val="tx1"/>
                </a:solidFill>
              </a:ln>
              <a:effectLst/>
            </c:spPr>
            <c:trendlineType val="linear"/>
            <c:dispRSqr val="0"/>
            <c:dispEq val="0"/>
          </c:trendline>
          <c:xVal>
            <c:numRef>
              <c:f>'Analysis Agencies'!$B$156:$B$160</c:f>
              <c:numCache>
                <c:formatCode>General</c:formatCode>
                <c:ptCount val="5"/>
                <c:pt idx="0">
                  <c:v>2</c:v>
                </c:pt>
                <c:pt idx="1">
                  <c:v>5</c:v>
                </c:pt>
                <c:pt idx="2">
                  <c:v>10</c:v>
                </c:pt>
                <c:pt idx="3">
                  <c:v>15.2</c:v>
                </c:pt>
                <c:pt idx="4">
                  <c:v>18.7</c:v>
                </c:pt>
              </c:numCache>
            </c:numRef>
          </c:xVal>
          <c:yVal>
            <c:numRef>
              <c:f>'Analysis Agencies'!$H$156:$H$160</c:f>
              <c:numCache>
                <c:formatCode>0</c:formatCode>
                <c:ptCount val="5"/>
                <c:pt idx="0">
                  <c:v>38.461455525606446</c:v>
                </c:pt>
                <c:pt idx="1">
                  <c:v>44.0569099378882</c:v>
                </c:pt>
                <c:pt idx="2">
                  <c:v>56.119128065395053</c:v>
                </c:pt>
                <c:pt idx="3">
                  <c:v>38.535783365570623</c:v>
                </c:pt>
                <c:pt idx="4">
                  <c:v>43.465879534565353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3-5CDC-4894-B7AF-48BF6739329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311944048"/>
        <c:axId val="311944608"/>
      </c:scatterChart>
      <c:valAx>
        <c:axId val="311944048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600" b="1" i="0" u="none" strike="noStrike" kern="1200" cap="none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600" b="1" cap="none" baseline="0" dirty="0">
                    <a:solidFill>
                      <a:schemeClr val="tx1">
                        <a:lumMod val="50000"/>
                      </a:schemeClr>
                    </a:solidFill>
                  </a:rPr>
                  <a:t>Weighted Average Life (Years)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dk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11944608"/>
        <c:crosses val="autoZero"/>
        <c:crossBetween val="midCat"/>
      </c:valAx>
      <c:valAx>
        <c:axId val="311944608"/>
        <c:scaling>
          <c:orientation val="minMax"/>
          <c:max val="140"/>
        </c:scaling>
        <c:delete val="0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100" b="0" i="0" u="none" strike="noStrike" kern="1200" cap="none" baseline="0">
                    <a:solidFill>
                      <a:schemeClr val="tx1">
                        <a:lumMod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100" cap="none" dirty="0">
                    <a:solidFill>
                      <a:schemeClr val="tx1">
                        <a:lumMod val="50000"/>
                      </a:schemeClr>
                    </a:solidFill>
                  </a:rPr>
                  <a:t>Spread To Agencies (</a:t>
                </a:r>
                <a:r>
                  <a:rPr lang="en-US" sz="1100" cap="none" baseline="0" dirty="0">
                    <a:solidFill>
                      <a:schemeClr val="tx1">
                        <a:lumMod val="50000"/>
                      </a:schemeClr>
                    </a:solidFill>
                  </a:rPr>
                  <a:t>Basis Points)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</c:title>
        <c:numFmt formatCode="0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dk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11944048"/>
        <c:crosses val="autoZero"/>
        <c:crossBetween val="midCat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  <c:userShapes r:id="rId2"/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0.00975</cdr:x>
      <cdr:y>0.872</cdr:y>
    </cdr:from>
    <cdr:to>
      <cdr:x>0.99946</cdr:x>
      <cdr:y>1</cdr:y>
    </cdr:to>
    <cdr:sp macro="" textlink="">
      <cdr:nvSpPr>
        <cdr:cNvPr id="2" name="TextBox 1">
          <a:extLst xmlns:a="http://schemas.openxmlformats.org/drawingml/2006/main">
            <a:ext uri="{FF2B5EF4-FFF2-40B4-BE49-F238E27FC236}">
              <a16:creationId xmlns:a16="http://schemas.microsoft.com/office/drawing/2014/main" id="{FF62ED96-40B2-4CB7-ADE8-1CCF6149AA5D}"/>
            </a:ext>
          </a:extLst>
        </cdr:cNvPr>
        <cdr:cNvSpPr txBox="1"/>
      </cdr:nvSpPr>
      <cdr:spPr>
        <a:xfrm xmlns:a="http://schemas.openxmlformats.org/drawingml/2006/main">
          <a:off x="94807" y="5504221"/>
          <a:ext cx="9623850" cy="80796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n-US" sz="1400" dirty="0">
              <a:solidFill>
                <a:schemeClr val="tx1">
                  <a:lumMod val="50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(*)  Savings net of issuance costs. 15-Year Weighted Average Life of Bond</a:t>
          </a:r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0.5827</cdr:x>
      <cdr:y>0.25828</cdr:y>
    </cdr:from>
    <cdr:to>
      <cdr:x>0.68407</cdr:x>
      <cdr:y>0.39643</cdr:y>
    </cdr:to>
    <cdr:cxnSp macro="">
      <cdr:nvCxnSpPr>
        <cdr:cNvPr id="3" name="Straight Arrow Connector 2">
          <a:extLst xmlns:a="http://schemas.openxmlformats.org/drawingml/2006/main">
            <a:ext uri="{FF2B5EF4-FFF2-40B4-BE49-F238E27FC236}">
              <a16:creationId xmlns:a16="http://schemas.microsoft.com/office/drawing/2014/main" id="{3E621766-DBD2-47C4-A22E-20EB9B37352D}"/>
            </a:ext>
          </a:extLst>
        </cdr:cNvPr>
        <cdr:cNvCxnSpPr/>
      </cdr:nvCxnSpPr>
      <cdr:spPr>
        <a:xfrm xmlns:a="http://schemas.openxmlformats.org/drawingml/2006/main" flipH="1">
          <a:off x="3695294" y="1178660"/>
          <a:ext cx="642855" cy="630453"/>
        </a:xfrm>
        <a:prstGeom xmlns:a="http://schemas.openxmlformats.org/drawingml/2006/main" prst="straightConnector1">
          <a:avLst/>
        </a:prstGeom>
        <a:ln xmlns:a="http://schemas.openxmlformats.org/drawingml/2006/main" w="57150">
          <a:tailEnd type="triangle"/>
        </a:ln>
      </cdr:spPr>
      <cdr:style>
        <a:lnRef xmlns:a="http://schemas.openxmlformats.org/drawingml/2006/main" idx="3">
          <a:schemeClr val="dk1"/>
        </a:lnRef>
        <a:fillRef xmlns:a="http://schemas.openxmlformats.org/drawingml/2006/main" idx="0">
          <a:schemeClr val="dk1"/>
        </a:fillRef>
        <a:effectRef xmlns:a="http://schemas.openxmlformats.org/drawingml/2006/main" idx="2">
          <a:schemeClr val="dk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0.20982</cdr:x>
      <cdr:y>0</cdr:y>
    </cdr:from>
    <cdr:to>
      <cdr:x>0.9567</cdr:x>
      <cdr:y>0.24279</cdr:y>
    </cdr:to>
    <cdr:sp macro="" textlink="">
      <cdr:nvSpPr>
        <cdr:cNvPr id="4" name="TextBox 3">
          <a:extLst xmlns:a="http://schemas.openxmlformats.org/drawingml/2006/main">
            <a:ext uri="{FF2B5EF4-FFF2-40B4-BE49-F238E27FC236}">
              <a16:creationId xmlns:a16="http://schemas.microsoft.com/office/drawing/2014/main" id="{7FD8C16C-4BFD-430A-8C3A-CCC633723ACA}"/>
            </a:ext>
          </a:extLst>
        </cdr:cNvPr>
        <cdr:cNvSpPr txBox="1"/>
      </cdr:nvSpPr>
      <cdr:spPr>
        <a:xfrm xmlns:a="http://schemas.openxmlformats.org/drawingml/2006/main">
          <a:off x="1330630" y="-1628955"/>
          <a:ext cx="4736460" cy="113741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n-US" sz="1600" b="1" dirty="0">
              <a:latin typeface="Open Sans" panose="020B0606030504020204"/>
            </a:rPr>
            <a:t>Traditional Utility Financing: </a:t>
          </a:r>
        </a:p>
        <a:p xmlns:a="http://schemas.openxmlformats.org/drawingml/2006/main">
          <a:r>
            <a:rPr lang="en-US" sz="1600" b="1" dirty="0">
              <a:latin typeface="Open Sans" panose="020B0606030504020204"/>
            </a:rPr>
            <a:t>(50% Debt + 50% Equity) Needs This Much Revenue From Electricity Sales Each Year for</a:t>
          </a:r>
        </a:p>
        <a:p xmlns:a="http://schemas.openxmlformats.org/drawingml/2006/main">
          <a:r>
            <a:rPr lang="en-US" sz="1600" b="1" dirty="0">
              <a:latin typeface="Open Sans" panose="020B0606030504020204"/>
            </a:rPr>
            <a:t>Declining Balance Amortization 25-Year Asset</a:t>
          </a:r>
        </a:p>
      </cdr:txBody>
    </cdr:sp>
  </cdr:relSizeAnchor>
  <cdr:relSizeAnchor xmlns:cdr="http://schemas.openxmlformats.org/drawingml/2006/chartDrawing">
    <cdr:from>
      <cdr:x>0.25157</cdr:x>
      <cdr:y>0.34704</cdr:y>
    </cdr:from>
    <cdr:to>
      <cdr:x>0.25157</cdr:x>
      <cdr:y>0.52317</cdr:y>
    </cdr:to>
    <cdr:cxnSp macro="">
      <cdr:nvCxnSpPr>
        <cdr:cNvPr id="10" name="Straight Arrow Connector 9">
          <a:extLst xmlns:a="http://schemas.openxmlformats.org/drawingml/2006/main">
            <a:ext uri="{FF2B5EF4-FFF2-40B4-BE49-F238E27FC236}">
              <a16:creationId xmlns:a16="http://schemas.microsoft.com/office/drawing/2014/main" id="{B922FB31-0ECD-41EA-B797-7E699AE25842}"/>
            </a:ext>
          </a:extLst>
        </cdr:cNvPr>
        <cdr:cNvCxnSpPr/>
      </cdr:nvCxnSpPr>
      <cdr:spPr>
        <a:xfrm xmlns:a="http://schemas.openxmlformats.org/drawingml/2006/main">
          <a:off x="1595362" y="1583728"/>
          <a:ext cx="0" cy="803776"/>
        </a:xfrm>
        <a:prstGeom xmlns:a="http://schemas.openxmlformats.org/drawingml/2006/main" prst="straightConnector1">
          <a:avLst/>
        </a:prstGeom>
        <a:ln xmlns:a="http://schemas.openxmlformats.org/drawingml/2006/main" w="76200">
          <a:solidFill>
            <a:schemeClr val="accent1"/>
          </a:solidFill>
          <a:tailEnd type="triangle"/>
        </a:ln>
      </cdr:spPr>
      <cdr:style>
        <a:lnRef xmlns:a="http://schemas.openxmlformats.org/drawingml/2006/main" idx="3">
          <a:schemeClr val="dk1"/>
        </a:lnRef>
        <a:fillRef xmlns:a="http://schemas.openxmlformats.org/drawingml/2006/main" idx="0">
          <a:schemeClr val="dk1"/>
        </a:fillRef>
        <a:effectRef xmlns:a="http://schemas.openxmlformats.org/drawingml/2006/main" idx="2">
          <a:schemeClr val="dk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0.24366</cdr:x>
      <cdr:y>0.68886</cdr:y>
    </cdr:from>
    <cdr:to>
      <cdr:x>0.71054</cdr:x>
      <cdr:y>0.89537</cdr:y>
    </cdr:to>
    <cdr:sp macro="" textlink="">
      <cdr:nvSpPr>
        <cdr:cNvPr id="14" name="TextBox 13">
          <a:extLst xmlns:a="http://schemas.openxmlformats.org/drawingml/2006/main">
            <a:ext uri="{FF2B5EF4-FFF2-40B4-BE49-F238E27FC236}">
              <a16:creationId xmlns:a16="http://schemas.microsoft.com/office/drawing/2014/main" id="{473AB4CE-5D60-43B1-B1AD-2F131B75AAED}"/>
            </a:ext>
          </a:extLst>
        </cdr:cNvPr>
        <cdr:cNvSpPr txBox="1"/>
      </cdr:nvSpPr>
      <cdr:spPr>
        <a:xfrm xmlns:a="http://schemas.openxmlformats.org/drawingml/2006/main">
          <a:off x="1545209" y="3143635"/>
          <a:ext cx="2960791" cy="94241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n-US" sz="1800" b="1" dirty="0">
              <a:latin typeface="+mn-lt"/>
            </a:rPr>
            <a:t>Revenues Required for Cost of Level Amortization of Securitization Debt</a:t>
          </a:r>
        </a:p>
      </cdr:txBody>
    </cdr:sp>
  </cdr:relSizeAnchor>
  <cdr:relSizeAnchor xmlns:cdr="http://schemas.openxmlformats.org/drawingml/2006/chartDrawing">
    <cdr:from>
      <cdr:x>0.38684</cdr:x>
      <cdr:y>0.60435</cdr:y>
    </cdr:from>
    <cdr:to>
      <cdr:x>0.38684</cdr:x>
      <cdr:y>0.70088</cdr:y>
    </cdr:to>
    <cdr:cxnSp macro="">
      <cdr:nvCxnSpPr>
        <cdr:cNvPr id="16" name="Straight Arrow Connector 15">
          <a:extLst xmlns:a="http://schemas.openxmlformats.org/drawingml/2006/main">
            <a:ext uri="{FF2B5EF4-FFF2-40B4-BE49-F238E27FC236}">
              <a16:creationId xmlns:a16="http://schemas.microsoft.com/office/drawing/2014/main" id="{6FC61AAD-9F5D-4AE2-ABD9-67CDE51BAE40}"/>
            </a:ext>
          </a:extLst>
        </cdr:cNvPr>
        <cdr:cNvCxnSpPr/>
      </cdr:nvCxnSpPr>
      <cdr:spPr>
        <a:xfrm xmlns:a="http://schemas.openxmlformats.org/drawingml/2006/main" flipV="1">
          <a:off x="2453208" y="2757988"/>
          <a:ext cx="0" cy="440502"/>
        </a:xfrm>
        <a:prstGeom xmlns:a="http://schemas.openxmlformats.org/drawingml/2006/main" prst="straightConnector1">
          <a:avLst/>
        </a:prstGeom>
        <a:ln xmlns:a="http://schemas.openxmlformats.org/drawingml/2006/main" w="57150">
          <a:tailEnd type="triangle"/>
        </a:ln>
      </cdr:spPr>
      <cdr:style>
        <a:lnRef xmlns:a="http://schemas.openxmlformats.org/drawingml/2006/main" idx="3">
          <a:schemeClr val="dk1"/>
        </a:lnRef>
        <a:fillRef xmlns:a="http://schemas.openxmlformats.org/drawingml/2006/main" idx="0">
          <a:schemeClr val="dk1"/>
        </a:fillRef>
        <a:effectRef xmlns:a="http://schemas.openxmlformats.org/drawingml/2006/main" idx="2">
          <a:schemeClr val="dk1"/>
        </a:effectRef>
        <a:fontRef xmlns:a="http://schemas.openxmlformats.org/drawingml/2006/main" idx="minor">
          <a:schemeClr val="tx1"/>
        </a:fontRef>
      </cdr:style>
    </cdr:cxn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0.30174</cdr:x>
      <cdr:y>0.30656</cdr:y>
    </cdr:from>
    <cdr:to>
      <cdr:x>0.45437</cdr:x>
      <cdr:y>0.37604</cdr:y>
    </cdr:to>
    <cdr:sp macro="" textlink="">
      <cdr:nvSpPr>
        <cdr:cNvPr id="2" name="TextBox 1">
          <a:extLst xmlns:a="http://schemas.openxmlformats.org/drawingml/2006/main">
            <a:ext uri="{FF2B5EF4-FFF2-40B4-BE49-F238E27FC236}">
              <a16:creationId xmlns:a16="http://schemas.microsoft.com/office/drawing/2014/main" id="{76F8323B-84D6-4C73-B254-72443E63D084}"/>
            </a:ext>
          </a:extLst>
        </cdr:cNvPr>
        <cdr:cNvSpPr txBox="1"/>
      </cdr:nvSpPr>
      <cdr:spPr>
        <a:xfrm xmlns:a="http://schemas.openxmlformats.org/drawingml/2006/main">
          <a:off x="2330369" y="1898284"/>
          <a:ext cx="1178774" cy="43024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pPr algn="ctr"/>
          <a:r>
            <a:rPr lang="en-US" sz="1600" b="1">
              <a:solidFill>
                <a:schemeClr val="accent1">
                  <a:lumMod val="75000"/>
                </a:schemeClr>
              </a:solidFill>
            </a:rPr>
            <a:t>Savings</a:t>
          </a:r>
        </a:p>
      </cdr:txBody>
    </cdr:sp>
  </cdr:relSizeAnchor>
  <cdr:relSizeAnchor xmlns:cdr="http://schemas.openxmlformats.org/drawingml/2006/chartDrawing">
    <cdr:from>
      <cdr:x>0.78097</cdr:x>
      <cdr:y>0.538</cdr:y>
    </cdr:from>
    <cdr:to>
      <cdr:x>0.86323</cdr:x>
      <cdr:y>0.60748</cdr:y>
    </cdr:to>
    <cdr:sp macro="" textlink="">
      <cdr:nvSpPr>
        <cdr:cNvPr id="3" name="TextBox 2">
          <a:extLst xmlns:a="http://schemas.openxmlformats.org/drawingml/2006/main">
            <a:ext uri="{FF2B5EF4-FFF2-40B4-BE49-F238E27FC236}">
              <a16:creationId xmlns:a16="http://schemas.microsoft.com/office/drawing/2014/main" id="{8532FA0C-9AB5-4B68-99D6-000406B925DD}"/>
            </a:ext>
          </a:extLst>
        </cdr:cNvPr>
        <cdr:cNvSpPr txBox="1"/>
      </cdr:nvSpPr>
      <cdr:spPr>
        <a:xfrm xmlns:a="http://schemas.openxmlformats.org/drawingml/2006/main">
          <a:off x="6004565" y="3362976"/>
          <a:ext cx="632462" cy="43431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n-US" sz="1600" b="1">
              <a:solidFill>
                <a:schemeClr val="accent1">
                  <a:lumMod val="75000"/>
                </a:schemeClr>
              </a:solidFill>
            </a:rPr>
            <a:t>Cost</a:t>
          </a:r>
        </a:p>
      </cdr:txBody>
    </cdr:sp>
  </cdr:relSizeAnchor>
  <cdr:relSizeAnchor xmlns:cdr="http://schemas.openxmlformats.org/drawingml/2006/chartDrawing">
    <cdr:from>
      <cdr:x>0.19227</cdr:x>
      <cdr:y>0.18326</cdr:y>
    </cdr:from>
    <cdr:to>
      <cdr:x>0.28345</cdr:x>
      <cdr:y>0.40024</cdr:y>
    </cdr:to>
    <cdr:sp macro="" textlink="">
      <cdr:nvSpPr>
        <cdr:cNvPr id="4" name="Arrow: Down 3">
          <a:extLst xmlns:a="http://schemas.openxmlformats.org/drawingml/2006/main">
            <a:ext uri="{FF2B5EF4-FFF2-40B4-BE49-F238E27FC236}">
              <a16:creationId xmlns:a16="http://schemas.microsoft.com/office/drawing/2014/main" id="{B725BC18-380D-40E7-ADD9-27C614AD0772}"/>
            </a:ext>
          </a:extLst>
        </cdr:cNvPr>
        <cdr:cNvSpPr/>
      </cdr:nvSpPr>
      <cdr:spPr>
        <a:xfrm xmlns:a="http://schemas.openxmlformats.org/drawingml/2006/main">
          <a:off x="1478275" y="1145553"/>
          <a:ext cx="701045" cy="1356329"/>
        </a:xfrm>
        <a:prstGeom xmlns:a="http://schemas.openxmlformats.org/drawingml/2006/main" prst="downArrow">
          <a:avLst/>
        </a:prstGeom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en-US"/>
        </a:p>
      </cdr:txBody>
    </cdr:sp>
  </cdr:relSizeAnchor>
  <cdr:relSizeAnchor xmlns:cdr="http://schemas.openxmlformats.org/drawingml/2006/chartDrawing">
    <cdr:from>
      <cdr:x>0.77898</cdr:x>
      <cdr:y>0.45022</cdr:y>
    </cdr:from>
    <cdr:to>
      <cdr:x>0.83944</cdr:x>
      <cdr:y>0.52336</cdr:y>
    </cdr:to>
    <cdr:sp macro="" textlink="">
      <cdr:nvSpPr>
        <cdr:cNvPr id="5" name="Arrow: Up 4">
          <a:extLst xmlns:a="http://schemas.openxmlformats.org/drawingml/2006/main">
            <a:ext uri="{FF2B5EF4-FFF2-40B4-BE49-F238E27FC236}">
              <a16:creationId xmlns:a16="http://schemas.microsoft.com/office/drawing/2014/main" id="{0062B000-2829-4A89-B4FD-1DFAD71782A5}"/>
            </a:ext>
          </a:extLst>
        </cdr:cNvPr>
        <cdr:cNvSpPr/>
      </cdr:nvSpPr>
      <cdr:spPr>
        <a:xfrm xmlns:a="http://schemas.openxmlformats.org/drawingml/2006/main">
          <a:off x="5989261" y="2814317"/>
          <a:ext cx="464879" cy="457203"/>
        </a:xfrm>
        <a:prstGeom xmlns:a="http://schemas.openxmlformats.org/drawingml/2006/main" prst="upArrow">
          <a:avLst/>
        </a:prstGeom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en-US"/>
        </a:p>
      </cdr:txBody>
    </cdr:sp>
  </cdr:relSizeAnchor>
  <cdr:relSizeAnchor xmlns:cdr="http://schemas.openxmlformats.org/drawingml/2006/chartDrawing">
    <cdr:from>
      <cdr:x>0.10971</cdr:x>
      <cdr:y>0.77543</cdr:y>
    </cdr:from>
    <cdr:to>
      <cdr:x>0.37108</cdr:x>
      <cdr:y>0.8214</cdr:y>
    </cdr:to>
    <cdr:sp macro="" textlink="">
      <cdr:nvSpPr>
        <cdr:cNvPr id="6" name="TextBox 5">
          <a:extLst xmlns:a="http://schemas.openxmlformats.org/drawingml/2006/main">
            <a:ext uri="{FF2B5EF4-FFF2-40B4-BE49-F238E27FC236}">
              <a16:creationId xmlns:a16="http://schemas.microsoft.com/office/drawing/2014/main" id="{EFDE62AA-B419-499D-8A47-FB37C13ABBC4}"/>
            </a:ext>
          </a:extLst>
        </cdr:cNvPr>
        <cdr:cNvSpPr txBox="1"/>
      </cdr:nvSpPr>
      <cdr:spPr>
        <a:xfrm xmlns:a="http://schemas.openxmlformats.org/drawingml/2006/main">
          <a:off x="1271859" y="5059783"/>
          <a:ext cx="3029992" cy="299961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n-US" b="1" dirty="0">
              <a:effectLst/>
            </a:rPr>
            <a:t>Using Kansas LEI Assumptions</a:t>
          </a:r>
          <a:endParaRPr lang="en-US" sz="1100" dirty="0"/>
        </a:p>
      </cdr:txBody>
    </cdr:sp>
  </cdr:relSizeAnchor>
</c:userShapes>
</file>

<file path=ppt/drawings/drawing4.xml><?xml version="1.0" encoding="utf-8"?>
<c:userShapes xmlns:c="http://schemas.openxmlformats.org/drawingml/2006/chart">
  <cdr:relSizeAnchor xmlns:cdr="http://schemas.openxmlformats.org/drawingml/2006/chartDrawing">
    <cdr:from>
      <cdr:x>0.10595</cdr:x>
      <cdr:y>0.7899</cdr:y>
    </cdr:from>
    <cdr:to>
      <cdr:x>0.89881</cdr:x>
      <cdr:y>0.92993</cdr:y>
    </cdr:to>
    <cdr:sp macro="" textlink="">
      <cdr:nvSpPr>
        <cdr:cNvPr id="2" name="TextBox 1">
          <a:extLst xmlns:a="http://schemas.openxmlformats.org/drawingml/2006/main">
            <a:ext uri="{FF2B5EF4-FFF2-40B4-BE49-F238E27FC236}">
              <a16:creationId xmlns:a16="http://schemas.microsoft.com/office/drawing/2014/main" id="{FB46C84D-905D-4CC0-AFE4-236ECD209B2F}"/>
            </a:ext>
          </a:extLst>
        </cdr:cNvPr>
        <cdr:cNvSpPr txBox="1"/>
      </cdr:nvSpPr>
      <cdr:spPr>
        <a:xfrm xmlns:a="http://schemas.openxmlformats.org/drawingml/2006/main">
          <a:off x="917624" y="4667593"/>
          <a:ext cx="6866898" cy="827433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n-US" sz="1400"/>
            <a:t>Note: The "Without Federal Taxes" bars reflect assumptions made in LEI Kansas Rate Study.  The "With</a:t>
          </a:r>
          <a:r>
            <a:rPr lang="en-US" sz="1400" baseline="0"/>
            <a:t> Federal Taxes" bars reflect those same assumptions except for the presence of Federal income taxes.</a:t>
          </a:r>
          <a:endParaRPr lang="en-US" sz="1400"/>
        </a:p>
      </cdr:txBody>
    </cdr:sp>
  </cdr:relSizeAnchor>
  <cdr:relSizeAnchor xmlns:cdr="http://schemas.openxmlformats.org/drawingml/2006/chartDrawing">
    <cdr:from>
      <cdr:x>0.09732</cdr:x>
      <cdr:y>0.52816</cdr:y>
    </cdr:from>
    <cdr:to>
      <cdr:x>0.95599</cdr:x>
      <cdr:y>0.5411</cdr:y>
    </cdr:to>
    <cdr:cxnSp macro="">
      <cdr:nvCxnSpPr>
        <cdr:cNvPr id="4" name="Straight Connector 3">
          <a:extLst xmlns:a="http://schemas.openxmlformats.org/drawingml/2006/main">
            <a:ext uri="{FF2B5EF4-FFF2-40B4-BE49-F238E27FC236}">
              <a16:creationId xmlns:a16="http://schemas.microsoft.com/office/drawing/2014/main" id="{9E4825C4-9834-094B-A5D9-F901080CF376}"/>
            </a:ext>
          </a:extLst>
        </cdr:cNvPr>
        <cdr:cNvCxnSpPr/>
      </cdr:nvCxnSpPr>
      <cdr:spPr>
        <a:xfrm xmlns:a="http://schemas.openxmlformats.org/drawingml/2006/main">
          <a:off x="690880" y="2072640"/>
          <a:ext cx="6096000" cy="50800"/>
        </a:xfrm>
        <a:prstGeom xmlns:a="http://schemas.openxmlformats.org/drawingml/2006/main" prst="line">
          <a:avLst/>
        </a:prstGeom>
        <a:ln xmlns:a="http://schemas.openxmlformats.org/drawingml/2006/main" w="76200">
          <a:solidFill>
            <a:schemeClr val="tx1"/>
          </a:solidFill>
        </a:ln>
      </cdr:spPr>
      <cdr:style>
        <a:lnRef xmlns:a="http://schemas.openxmlformats.org/drawingml/2006/main" idx="1">
          <a:schemeClr val="dk1"/>
        </a:lnRef>
        <a:fillRef xmlns:a="http://schemas.openxmlformats.org/drawingml/2006/main" idx="0">
          <a:schemeClr val="dk1"/>
        </a:fillRef>
        <a:effectRef xmlns:a="http://schemas.openxmlformats.org/drawingml/2006/main" idx="0">
          <a:schemeClr val="dk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0.01696</cdr:x>
      <cdr:y>0.0439</cdr:y>
    </cdr:from>
    <cdr:to>
      <cdr:x>0.41667</cdr:x>
      <cdr:y>0.10357</cdr:y>
    </cdr:to>
    <cdr:sp macro="" textlink="">
      <cdr:nvSpPr>
        <cdr:cNvPr id="5" name="TextBox 4">
          <a:extLst xmlns:a="http://schemas.openxmlformats.org/drawingml/2006/main">
            <a:ext uri="{FF2B5EF4-FFF2-40B4-BE49-F238E27FC236}">
              <a16:creationId xmlns:a16="http://schemas.microsoft.com/office/drawing/2014/main" id="{F9B7D173-1594-BA4F-9DC5-C291BF7505E0}"/>
            </a:ext>
          </a:extLst>
        </cdr:cNvPr>
        <cdr:cNvSpPr txBox="1"/>
      </cdr:nvSpPr>
      <cdr:spPr>
        <a:xfrm xmlns:a="http://schemas.openxmlformats.org/drawingml/2006/main">
          <a:off x="195212" y="246436"/>
          <a:ext cx="4601640" cy="334976"/>
        </a:xfrm>
        <a:prstGeom xmlns:a="http://schemas.openxmlformats.org/drawingml/2006/main" prst="rect">
          <a:avLst/>
        </a:prstGeom>
        <a:solidFill xmlns:a="http://schemas.openxmlformats.org/drawingml/2006/main">
          <a:schemeClr val="tx1">
            <a:lumMod val="50000"/>
            <a:lumOff val="50000"/>
          </a:schemeClr>
        </a:solidFill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pPr algn="ctr"/>
          <a:r>
            <a:rPr lang="en-US" sz="1400">
              <a:solidFill>
                <a:schemeClr val="bg1"/>
              </a:solidFill>
            </a:rPr>
            <a:t>SUBTANTIALCustomer</a:t>
          </a:r>
          <a:r>
            <a:rPr lang="en-US" sz="1400" baseline="0">
              <a:solidFill>
                <a:schemeClr val="bg1"/>
              </a:solidFill>
            </a:rPr>
            <a:t> SAVINGS/BENEFIT</a:t>
          </a:r>
          <a:endParaRPr lang="en-US" sz="1400">
            <a:solidFill>
              <a:schemeClr val="bg1"/>
            </a:solidFill>
          </a:endParaRPr>
        </a:p>
      </cdr:txBody>
    </cdr:sp>
  </cdr:relSizeAnchor>
  <cdr:relSizeAnchor xmlns:cdr="http://schemas.openxmlformats.org/drawingml/2006/chartDrawing">
    <cdr:from>
      <cdr:x>0.48193</cdr:x>
      <cdr:y>0.59288</cdr:y>
    </cdr:from>
    <cdr:to>
      <cdr:x>0.61073</cdr:x>
      <cdr:y>0.82589</cdr:y>
    </cdr:to>
    <cdr:sp macro="" textlink="">
      <cdr:nvSpPr>
        <cdr:cNvPr id="6" name="TextBox 5">
          <a:extLst xmlns:a="http://schemas.openxmlformats.org/drawingml/2006/main">
            <a:ext uri="{FF2B5EF4-FFF2-40B4-BE49-F238E27FC236}">
              <a16:creationId xmlns:a16="http://schemas.microsoft.com/office/drawing/2014/main" id="{261A2AB7-4D8E-AB49-9E28-5134766A2AEC}"/>
            </a:ext>
          </a:extLst>
        </cdr:cNvPr>
        <cdr:cNvSpPr txBox="1"/>
      </cdr:nvSpPr>
      <cdr:spPr>
        <a:xfrm xmlns:a="http://schemas.openxmlformats.org/drawingml/2006/main">
          <a:off x="3421380" y="2326640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en-US" sz="1100"/>
        </a:p>
      </cdr:txBody>
    </cdr:sp>
  </cdr:relSizeAnchor>
  <cdr:relSizeAnchor xmlns:cdr="http://schemas.openxmlformats.org/drawingml/2006/chartDrawing">
    <cdr:from>
      <cdr:x>0.04156</cdr:x>
      <cdr:y>0.72695</cdr:y>
    </cdr:from>
    <cdr:to>
      <cdr:x>0.26159</cdr:x>
      <cdr:y>0.77837</cdr:y>
    </cdr:to>
    <cdr:sp macro="" textlink="">
      <cdr:nvSpPr>
        <cdr:cNvPr id="7" name="TextBox 6">
          <a:extLst xmlns:a="http://schemas.openxmlformats.org/drawingml/2006/main">
            <a:ext uri="{FF2B5EF4-FFF2-40B4-BE49-F238E27FC236}">
              <a16:creationId xmlns:a16="http://schemas.microsoft.com/office/drawing/2014/main" id="{7D456D3F-7168-4540-B068-1494F22454ED}"/>
            </a:ext>
          </a:extLst>
        </cdr:cNvPr>
        <cdr:cNvSpPr txBox="1"/>
      </cdr:nvSpPr>
      <cdr:spPr>
        <a:xfrm xmlns:a="http://schemas.openxmlformats.org/drawingml/2006/main">
          <a:off x="478436" y="4080970"/>
          <a:ext cx="2533083" cy="288662"/>
        </a:xfrm>
        <a:prstGeom xmlns:a="http://schemas.openxmlformats.org/drawingml/2006/main" prst="rect">
          <a:avLst/>
        </a:prstGeom>
        <a:solidFill xmlns:a="http://schemas.openxmlformats.org/drawingml/2006/main">
          <a:schemeClr val="tx1">
            <a:lumMod val="50000"/>
            <a:lumOff val="50000"/>
          </a:schemeClr>
        </a:solidFill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pPr algn="ctr"/>
          <a:r>
            <a:rPr lang="en-US" sz="1400" dirty="0">
              <a:solidFill>
                <a:schemeClr val="bg1"/>
              </a:solidFill>
            </a:rPr>
            <a:t>NO SAVINGS/COST</a:t>
          </a:r>
        </a:p>
      </cdr:txBody>
    </cdr:sp>
  </cdr:relSizeAnchor>
</c:userShapes>
</file>

<file path=ppt/drawings/drawing5.xml><?xml version="1.0" encoding="utf-8"?>
<c:userShapes xmlns:c="http://schemas.openxmlformats.org/drawingml/2006/chart">
  <cdr:relSizeAnchor xmlns:cdr="http://schemas.openxmlformats.org/drawingml/2006/chartDrawing">
    <cdr:from>
      <cdr:x>0.39419</cdr:x>
      <cdr:y>0.28284</cdr:y>
    </cdr:from>
    <cdr:to>
      <cdr:x>0.42961</cdr:x>
      <cdr:y>0.41241</cdr:y>
    </cdr:to>
    <cdr:sp macro="" textlink="">
      <cdr:nvSpPr>
        <cdr:cNvPr id="2" name="Arrow: Up-Down 1">
          <a:extLst xmlns:a="http://schemas.openxmlformats.org/drawingml/2006/main">
            <a:ext uri="{FF2B5EF4-FFF2-40B4-BE49-F238E27FC236}">
              <a16:creationId xmlns:a16="http://schemas.microsoft.com/office/drawing/2014/main" id="{78181D59-48D7-485C-B55A-58DB978BBC9F}"/>
            </a:ext>
          </a:extLst>
        </cdr:cNvPr>
        <cdr:cNvSpPr/>
      </cdr:nvSpPr>
      <cdr:spPr>
        <a:xfrm xmlns:a="http://schemas.openxmlformats.org/drawingml/2006/main">
          <a:off x="3632508" y="1727809"/>
          <a:ext cx="326400" cy="791504"/>
        </a:xfrm>
        <a:prstGeom xmlns:a="http://schemas.openxmlformats.org/drawingml/2006/main" prst="upDownArrow">
          <a:avLst/>
        </a:prstGeom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en-US"/>
        </a:p>
      </cdr:txBody>
    </cdr:sp>
  </cdr:relSizeAnchor>
  <cdr:relSizeAnchor xmlns:cdr="http://schemas.openxmlformats.org/drawingml/2006/chartDrawing">
    <cdr:from>
      <cdr:x>0.43667</cdr:x>
      <cdr:y>0.27636</cdr:y>
    </cdr:from>
    <cdr:to>
      <cdr:x>0.59942</cdr:x>
      <cdr:y>0.39161</cdr:y>
    </cdr:to>
    <cdr:sp macro="" textlink="">
      <cdr:nvSpPr>
        <cdr:cNvPr id="3" name="TextBox 2">
          <a:extLst xmlns:a="http://schemas.openxmlformats.org/drawingml/2006/main">
            <a:ext uri="{FF2B5EF4-FFF2-40B4-BE49-F238E27FC236}">
              <a16:creationId xmlns:a16="http://schemas.microsoft.com/office/drawing/2014/main" id="{9F343787-97DE-4049-A8FE-A12CBC7DC64A}"/>
            </a:ext>
          </a:extLst>
        </cdr:cNvPr>
        <cdr:cNvSpPr txBox="1"/>
      </cdr:nvSpPr>
      <cdr:spPr>
        <a:xfrm xmlns:a="http://schemas.openxmlformats.org/drawingml/2006/main">
          <a:off x="5138402" y="1777229"/>
          <a:ext cx="1915196" cy="74111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n-US" sz="1800" b="1" dirty="0">
              <a:solidFill>
                <a:schemeClr val="accent1">
                  <a:lumMod val="75000"/>
                </a:schemeClr>
              </a:solidFill>
            </a:rPr>
            <a:t>Federal Income Tax Savings</a:t>
          </a:r>
        </a:p>
      </cdr:txBody>
    </cdr:sp>
  </cdr:relSizeAnchor>
  <cdr:relSizeAnchor xmlns:cdr="http://schemas.openxmlformats.org/drawingml/2006/chartDrawing">
    <cdr:from>
      <cdr:x>0.5113</cdr:x>
      <cdr:y>0.78331</cdr:y>
    </cdr:from>
    <cdr:to>
      <cdr:x>0.96885</cdr:x>
      <cdr:y>0.89556</cdr:y>
    </cdr:to>
    <cdr:sp macro="" textlink="">
      <cdr:nvSpPr>
        <cdr:cNvPr id="4" name="TextBox 3">
          <a:extLst xmlns:a="http://schemas.openxmlformats.org/drawingml/2006/main">
            <a:ext uri="{FF2B5EF4-FFF2-40B4-BE49-F238E27FC236}">
              <a16:creationId xmlns:a16="http://schemas.microsoft.com/office/drawing/2014/main" id="{AC455B73-37CD-2843-BBA5-748172EFF0CD}"/>
            </a:ext>
          </a:extLst>
        </cdr:cNvPr>
        <cdr:cNvSpPr txBox="1"/>
      </cdr:nvSpPr>
      <cdr:spPr>
        <a:xfrm xmlns:a="http://schemas.openxmlformats.org/drawingml/2006/main">
          <a:off x="4711700" y="4076700"/>
          <a:ext cx="4216400" cy="5842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pPr algn="ctr" rtl="0">
            <a:defRPr sz="1400" b="0" i="0" u="none" strike="noStrike" kern="1200" spc="0" baseline="0">
              <a:solidFill>
                <a:sysClr val="windowText" lastClr="000000">
                  <a:lumMod val="65000"/>
                  <a:lumOff val="35000"/>
                </a:sysClr>
              </a:solidFill>
              <a:latin typeface="+mn-lt"/>
              <a:ea typeface="+mn-ea"/>
              <a:cs typeface="+mn-cs"/>
            </a:defRPr>
          </a:pPr>
          <a:r>
            <a:rPr lang="en-US" sz="1100" b="1">
              <a:solidFill>
                <a:schemeClr val="tx1">
                  <a:lumMod val="95000"/>
                  <a:lumOff val="5000"/>
                </a:schemeClr>
              </a:solidFill>
            </a:rPr>
            <a:t>NPVRR Savings from Securitization as a Function of Discount Rate</a:t>
          </a:r>
        </a:p>
        <a:p xmlns:a="http://schemas.openxmlformats.org/drawingml/2006/main">
          <a:pPr algn="ctr" rtl="0">
            <a:defRPr sz="1400" b="0" i="0" u="none" strike="noStrike" kern="1200" spc="0" baseline="0">
              <a:solidFill>
                <a:sysClr val="windowText" lastClr="000000">
                  <a:lumMod val="65000"/>
                  <a:lumOff val="35000"/>
                </a:sysClr>
              </a:solidFill>
              <a:latin typeface="+mn-lt"/>
              <a:ea typeface="+mn-ea"/>
              <a:cs typeface="+mn-cs"/>
            </a:defRPr>
          </a:pPr>
          <a:r>
            <a:rPr lang="en-US" sz="1100" b="1">
              <a:solidFill>
                <a:schemeClr val="tx1">
                  <a:lumMod val="95000"/>
                  <a:lumOff val="5000"/>
                </a:schemeClr>
              </a:solidFill>
            </a:rPr>
            <a:t> Using Kansas LEI Assumptions + Federal Tax Savings</a:t>
          </a:r>
        </a:p>
        <a:p xmlns:a="http://schemas.openxmlformats.org/drawingml/2006/main">
          <a:endParaRPr lang="en-US" sz="1100"/>
        </a:p>
      </cdr:txBody>
    </cdr:sp>
  </cdr:relSizeAnchor>
  <cdr:relSizeAnchor xmlns:cdr="http://schemas.openxmlformats.org/drawingml/2006/chartDrawing">
    <cdr:from>
      <cdr:x>0.1488</cdr:x>
      <cdr:y>0.01188</cdr:y>
    </cdr:from>
    <cdr:to>
      <cdr:x>0.85506</cdr:x>
      <cdr:y>0.1033</cdr:y>
    </cdr:to>
    <cdr:sp macro="" textlink="">
      <cdr:nvSpPr>
        <cdr:cNvPr id="5" name="TextBox 4">
          <a:extLst xmlns:a="http://schemas.openxmlformats.org/drawingml/2006/main">
            <a:ext uri="{FF2B5EF4-FFF2-40B4-BE49-F238E27FC236}">
              <a16:creationId xmlns:a16="http://schemas.microsoft.com/office/drawing/2014/main" id="{8DF3B511-D4D0-664C-AADE-351EB66E0EF8}"/>
            </a:ext>
          </a:extLst>
        </cdr:cNvPr>
        <cdr:cNvSpPr txBox="1"/>
      </cdr:nvSpPr>
      <cdr:spPr>
        <a:xfrm xmlns:a="http://schemas.openxmlformats.org/drawingml/2006/main">
          <a:off x="1750971" y="78535"/>
          <a:ext cx="8310759" cy="604371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pPr algn="ctr"/>
          <a:r>
            <a:rPr lang="en-US" sz="2000" b="1" dirty="0"/>
            <a:t>DISCOUNT RATE vs TOTAL CUSTOMER SAVINGS INCLUDING</a:t>
          </a:r>
          <a:r>
            <a:rPr lang="en-US" sz="2000" b="1" baseline="0" dirty="0"/>
            <a:t> FEDERAL TAXES</a:t>
          </a:r>
          <a:endParaRPr lang="en-US" sz="2000" b="1" dirty="0"/>
        </a:p>
        <a:p xmlns:a="http://schemas.openxmlformats.org/drawingml/2006/main">
          <a:pPr algn="ctr"/>
          <a:r>
            <a:rPr lang="en-US" sz="1800" b="1" dirty="0"/>
            <a:t>Customers have higher opportunity costs (i.e., discount rate) than</a:t>
          </a:r>
          <a:r>
            <a:rPr lang="en-US" sz="1800" b="1" baseline="0" dirty="0"/>
            <a:t> bond rate or utility rate </a:t>
          </a:r>
        </a:p>
      </cdr:txBody>
    </cdr:sp>
  </cdr:relSizeAnchor>
  <cdr:relSizeAnchor xmlns:cdr="http://schemas.openxmlformats.org/drawingml/2006/chartDrawing">
    <cdr:from>
      <cdr:x>0.10363</cdr:x>
      <cdr:y>0.68784</cdr:y>
    </cdr:from>
    <cdr:to>
      <cdr:x>0.97786</cdr:x>
      <cdr:y>0.68784</cdr:y>
    </cdr:to>
    <cdr:cxnSp macro="">
      <cdr:nvCxnSpPr>
        <cdr:cNvPr id="7" name="Straight Connector 6">
          <a:extLst xmlns:a="http://schemas.openxmlformats.org/drawingml/2006/main">
            <a:ext uri="{FF2B5EF4-FFF2-40B4-BE49-F238E27FC236}">
              <a16:creationId xmlns:a16="http://schemas.microsoft.com/office/drawing/2014/main" id="{0D1CD02E-E850-4C98-A347-2D9D49230762}"/>
            </a:ext>
          </a:extLst>
        </cdr:cNvPr>
        <cdr:cNvCxnSpPr/>
      </cdr:nvCxnSpPr>
      <cdr:spPr>
        <a:xfrm xmlns:a="http://schemas.openxmlformats.org/drawingml/2006/main">
          <a:off x="1009291" y="4209690"/>
          <a:ext cx="8514271" cy="0"/>
        </a:xfrm>
        <a:prstGeom xmlns:a="http://schemas.openxmlformats.org/drawingml/2006/main" prst="line">
          <a:avLst/>
        </a:prstGeom>
        <a:ln xmlns:a="http://schemas.openxmlformats.org/drawingml/2006/main" w="107950">
          <a:solidFill>
            <a:schemeClr val="tx1"/>
          </a:solidFill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0.11346</cdr:x>
      <cdr:y>0.12012</cdr:y>
    </cdr:from>
    <cdr:to>
      <cdr:x>0.35898</cdr:x>
      <cdr:y>0.16637</cdr:y>
    </cdr:to>
    <cdr:sp macro="" textlink="">
      <cdr:nvSpPr>
        <cdr:cNvPr id="8" name="TextBox 1">
          <a:extLst xmlns:a="http://schemas.openxmlformats.org/drawingml/2006/main">
            <a:ext uri="{FF2B5EF4-FFF2-40B4-BE49-F238E27FC236}">
              <a16:creationId xmlns:a16="http://schemas.microsoft.com/office/drawing/2014/main" id="{F43DE498-D017-4C42-AE5B-7EA75F09B004}"/>
            </a:ext>
          </a:extLst>
        </cdr:cNvPr>
        <cdr:cNvSpPr txBox="1"/>
      </cdr:nvSpPr>
      <cdr:spPr>
        <a:xfrm xmlns:a="http://schemas.openxmlformats.org/drawingml/2006/main">
          <a:off x="1335115" y="794073"/>
          <a:ext cx="2889103" cy="305743"/>
        </a:xfrm>
        <a:prstGeom xmlns:a="http://schemas.openxmlformats.org/drawingml/2006/main" prst="rect">
          <a:avLst/>
        </a:prstGeom>
        <a:solidFill xmlns:a="http://schemas.openxmlformats.org/drawingml/2006/main">
          <a:schemeClr val="tx1">
            <a:lumMod val="50000"/>
            <a:lumOff val="50000"/>
          </a:schemeClr>
        </a:solidFill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en-US" sz="1400" dirty="0">
              <a:solidFill>
                <a:schemeClr val="bg1"/>
              </a:solidFill>
            </a:rPr>
            <a:t>Customer</a:t>
          </a:r>
          <a:r>
            <a:rPr lang="en-US" sz="1400" baseline="0" dirty="0">
              <a:solidFill>
                <a:schemeClr val="bg1"/>
              </a:solidFill>
            </a:rPr>
            <a:t> SAVINGS/BENEFIT</a:t>
          </a:r>
          <a:endParaRPr lang="en-US" sz="1400" dirty="0">
            <a:solidFill>
              <a:schemeClr val="bg1"/>
            </a:solidFill>
          </a:endParaRPr>
        </a:p>
      </cdr:txBody>
    </cdr:sp>
  </cdr:relSizeAnchor>
</c:userShapes>
</file>

<file path=ppt/drawings/drawing6.xml><?xml version="1.0" encoding="utf-8"?>
<c:userShapes xmlns:c="http://schemas.openxmlformats.org/drawingml/2006/chart">
  <cdr:relSizeAnchor xmlns:cdr="http://schemas.openxmlformats.org/drawingml/2006/chartDrawing">
    <cdr:from>
      <cdr:x>0.03003</cdr:x>
      <cdr:y>0.94447</cdr:y>
    </cdr:from>
    <cdr:to>
      <cdr:x>0.97475</cdr:x>
      <cdr:y>1</cdr:y>
    </cdr:to>
    <cdr:sp macro="" textlink="">
      <cdr:nvSpPr>
        <cdr:cNvPr id="2" name="TextBox 1">
          <a:extLst xmlns:a="http://schemas.openxmlformats.org/drawingml/2006/main">
            <a:ext uri="{FF2B5EF4-FFF2-40B4-BE49-F238E27FC236}">
              <a16:creationId xmlns:a16="http://schemas.microsoft.com/office/drawing/2014/main" id="{83CA8DF7-F741-4863-BF15-C077057B4CFA}"/>
            </a:ext>
          </a:extLst>
        </cdr:cNvPr>
        <cdr:cNvSpPr txBox="1"/>
      </cdr:nvSpPr>
      <cdr:spPr>
        <a:xfrm xmlns:a="http://schemas.openxmlformats.org/drawingml/2006/main">
          <a:off x="346694" y="4965834"/>
          <a:ext cx="10907743" cy="29196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n-US" sz="1200" dirty="0"/>
            <a:t>Note:</a:t>
          </a:r>
          <a:r>
            <a:rPr lang="en-US" sz="1200" baseline="0" dirty="0"/>
            <a:t> (1) Excludes WALs less than 2 years since they were priced off of a different benchmark  Sources: </a:t>
          </a:r>
          <a:r>
            <a:rPr lang="en-US" sz="1200" b="1" baseline="0" dirty="0"/>
            <a:t>Bloomberg</a:t>
          </a:r>
          <a:r>
            <a:rPr lang="en-US" sz="1200" b="1" dirty="0"/>
            <a:t> and SEC Prospectuses</a:t>
          </a:r>
          <a:r>
            <a:rPr lang="en-US" sz="1200" b="1" baseline="0" dirty="0"/>
            <a:t>  </a:t>
          </a:r>
        </a:p>
      </cdr:txBody>
    </cdr:sp>
  </cdr:relSizeAnchor>
  <cdr:relSizeAnchor xmlns:cdr="http://schemas.openxmlformats.org/drawingml/2006/chartDrawing">
    <cdr:from>
      <cdr:x>0.91339</cdr:x>
      <cdr:y>0.30612</cdr:y>
    </cdr:from>
    <cdr:to>
      <cdr:x>0.98675</cdr:x>
      <cdr:y>0.53265</cdr:y>
    </cdr:to>
    <cdr:sp macro="" textlink="">
      <cdr:nvSpPr>
        <cdr:cNvPr id="4" name="Right Brace 3">
          <a:extLst xmlns:a="http://schemas.openxmlformats.org/drawingml/2006/main">
            <a:ext uri="{FF2B5EF4-FFF2-40B4-BE49-F238E27FC236}">
              <a16:creationId xmlns:a16="http://schemas.microsoft.com/office/drawing/2014/main" id="{D91289D2-3836-714D-AFF2-7211FB5296A6}"/>
            </a:ext>
          </a:extLst>
        </cdr:cNvPr>
        <cdr:cNvSpPr/>
      </cdr:nvSpPr>
      <cdr:spPr>
        <a:xfrm xmlns:a="http://schemas.openxmlformats.org/drawingml/2006/main">
          <a:off x="10546006" y="1609534"/>
          <a:ext cx="847015" cy="1191049"/>
        </a:xfrm>
        <a:prstGeom xmlns:a="http://schemas.openxmlformats.org/drawingml/2006/main" prst="rightBrace">
          <a:avLst/>
        </a:prstGeom>
        <a:solidFill xmlns:a="http://schemas.openxmlformats.org/drawingml/2006/main">
          <a:schemeClr val="bg1"/>
        </a:solidFill>
        <a:ln xmlns:a="http://schemas.openxmlformats.org/drawingml/2006/main" w="76200">
          <a:solidFill>
            <a:schemeClr val="tx1"/>
          </a:solidFill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en-US"/>
        </a:p>
      </cdr:txBody>
    </cdr:sp>
  </cdr:relSizeAnchor>
  <cdr:relSizeAnchor xmlns:cdr="http://schemas.openxmlformats.org/drawingml/2006/chartDrawing">
    <cdr:from>
      <cdr:x>0.15242</cdr:x>
      <cdr:y>0.44718</cdr:y>
    </cdr:from>
    <cdr:to>
      <cdr:x>0.23901</cdr:x>
      <cdr:y>0.51742</cdr:y>
    </cdr:to>
    <cdr:sp macro="" textlink="">
      <cdr:nvSpPr>
        <cdr:cNvPr id="5" name="TextBox 8">
          <a:extLst xmlns:a="http://schemas.openxmlformats.org/drawingml/2006/main">
            <a:ext uri="{FF2B5EF4-FFF2-40B4-BE49-F238E27FC236}">
              <a16:creationId xmlns:a16="http://schemas.microsoft.com/office/drawing/2014/main" id="{D20FAD3F-6818-F942-AD20-43B0F01A8730}"/>
            </a:ext>
          </a:extLst>
        </cdr:cNvPr>
        <cdr:cNvSpPr txBox="1"/>
      </cdr:nvSpPr>
      <cdr:spPr>
        <a:xfrm xmlns:a="http://schemas.openxmlformats.org/drawingml/2006/main">
          <a:off x="1759869" y="2351172"/>
          <a:ext cx="999706" cy="369332"/>
        </a:xfrm>
        <a:prstGeom xmlns:a="http://schemas.openxmlformats.org/drawingml/2006/main" prst="rect">
          <a:avLst/>
        </a:prstGeom>
        <a:solidFill xmlns:a="http://schemas.openxmlformats.org/drawingml/2006/main">
          <a:srgbClr val="445469"/>
        </a:solidFill>
        <a:ln xmlns:a="http://schemas.openxmlformats.org/drawingml/2006/main" cap="rnd">
          <a:noFill/>
        </a:ln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defPPr>
            <a:defRPr lang="id-ID"/>
          </a:defPPr>
          <a:lvl1pPr algn="l" rtl="0" eaLnBrk="0" fontAlgn="base" hangingPunct="0">
            <a:spcBef>
              <a:spcPct val="0"/>
            </a:spcBef>
            <a:spcAft>
              <a:spcPct val="0"/>
            </a:spcAft>
            <a:defRPr kern="1200">
              <a:solidFill>
                <a:schemeClr val="tx1"/>
              </a:solidFill>
              <a:latin typeface="Open Sans Light" pitchFamily="34" charset="0"/>
              <a:ea typeface="+mn-ea"/>
              <a:cs typeface="+mn-cs"/>
            </a:defRPr>
          </a:lvl1pPr>
          <a:lvl2pPr marL="457200" algn="l" rtl="0" eaLnBrk="0" fontAlgn="base" hangingPunct="0">
            <a:spcBef>
              <a:spcPct val="0"/>
            </a:spcBef>
            <a:spcAft>
              <a:spcPct val="0"/>
            </a:spcAft>
            <a:defRPr kern="1200">
              <a:solidFill>
                <a:schemeClr val="tx1"/>
              </a:solidFill>
              <a:latin typeface="Open Sans Light" pitchFamily="34" charset="0"/>
              <a:ea typeface="+mn-ea"/>
              <a:cs typeface="+mn-cs"/>
            </a:defRPr>
          </a:lvl2pPr>
          <a:lvl3pPr marL="914400" algn="l" rtl="0" eaLnBrk="0" fontAlgn="base" hangingPunct="0">
            <a:spcBef>
              <a:spcPct val="0"/>
            </a:spcBef>
            <a:spcAft>
              <a:spcPct val="0"/>
            </a:spcAft>
            <a:defRPr kern="1200">
              <a:solidFill>
                <a:schemeClr val="tx1"/>
              </a:solidFill>
              <a:latin typeface="Open Sans Light" pitchFamily="34" charset="0"/>
              <a:ea typeface="+mn-ea"/>
              <a:cs typeface="+mn-cs"/>
            </a:defRPr>
          </a:lvl3pPr>
          <a:lvl4pPr marL="1371600" algn="l" rtl="0" eaLnBrk="0" fontAlgn="base" hangingPunct="0">
            <a:spcBef>
              <a:spcPct val="0"/>
            </a:spcBef>
            <a:spcAft>
              <a:spcPct val="0"/>
            </a:spcAft>
            <a:defRPr kern="1200">
              <a:solidFill>
                <a:schemeClr val="tx1"/>
              </a:solidFill>
              <a:latin typeface="Open Sans Light" pitchFamily="34" charset="0"/>
              <a:ea typeface="+mn-ea"/>
              <a:cs typeface="+mn-cs"/>
            </a:defRPr>
          </a:lvl4pPr>
          <a:lvl5pPr marL="1828800" algn="l" rtl="0" eaLnBrk="0" fontAlgn="base" hangingPunct="0">
            <a:spcBef>
              <a:spcPct val="0"/>
            </a:spcBef>
            <a:spcAft>
              <a:spcPct val="0"/>
            </a:spcAft>
            <a:defRPr kern="1200">
              <a:solidFill>
                <a:schemeClr val="tx1"/>
              </a:solidFill>
              <a:latin typeface="Open Sans Light" pitchFamily="34" charset="0"/>
              <a:ea typeface="+mn-ea"/>
              <a:cs typeface="+mn-cs"/>
            </a:defRPr>
          </a:lvl5pPr>
          <a:lvl6pPr marL="2286000" algn="l" defTabSz="914400" rtl="0" eaLnBrk="1" latinLnBrk="0" hangingPunct="1">
            <a:defRPr kern="1200">
              <a:solidFill>
                <a:schemeClr val="tx1"/>
              </a:solidFill>
              <a:latin typeface="Open Sans Light" pitchFamily="34" charset="0"/>
              <a:ea typeface="+mn-ea"/>
              <a:cs typeface="+mn-cs"/>
            </a:defRPr>
          </a:lvl6pPr>
          <a:lvl7pPr marL="2743200" algn="l" defTabSz="914400" rtl="0" eaLnBrk="1" latinLnBrk="0" hangingPunct="1">
            <a:defRPr kern="1200">
              <a:solidFill>
                <a:schemeClr val="tx1"/>
              </a:solidFill>
              <a:latin typeface="Open Sans Light" pitchFamily="34" charset="0"/>
              <a:ea typeface="+mn-ea"/>
              <a:cs typeface="+mn-cs"/>
            </a:defRPr>
          </a:lvl7pPr>
          <a:lvl8pPr marL="3200400" algn="l" defTabSz="914400" rtl="0" eaLnBrk="1" latinLnBrk="0" hangingPunct="1">
            <a:defRPr kern="1200">
              <a:solidFill>
                <a:schemeClr val="tx1"/>
              </a:solidFill>
              <a:latin typeface="Open Sans Light" pitchFamily="34" charset="0"/>
              <a:ea typeface="+mn-ea"/>
              <a:cs typeface="+mn-cs"/>
            </a:defRPr>
          </a:lvl8pPr>
          <a:lvl9pPr marL="3657600" algn="l" defTabSz="914400" rtl="0" eaLnBrk="1" latinLnBrk="0" hangingPunct="1">
            <a:defRPr kern="1200">
              <a:solidFill>
                <a:schemeClr val="tx1"/>
              </a:solidFill>
              <a:latin typeface="Open Sans Light" pitchFamily="34" charset="0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en-US" sz="1800" b="1" dirty="0">
              <a:solidFill>
                <a:schemeClr val="bg1"/>
              </a:solidFill>
            </a:rPr>
            <a:t>Active</a:t>
          </a:r>
        </a:p>
      </cdr:txBody>
    </cdr:sp>
  </cdr:relSizeAnchor>
  <cdr:relSizeAnchor xmlns:cdr="http://schemas.openxmlformats.org/drawingml/2006/chartDrawing">
    <cdr:from>
      <cdr:x>0.23571</cdr:x>
      <cdr:y>0.51429</cdr:y>
    </cdr:from>
    <cdr:to>
      <cdr:x>0.30859</cdr:x>
      <cdr:y>0.59747</cdr:y>
    </cdr:to>
    <cdr:cxnSp macro="">
      <cdr:nvCxnSpPr>
        <cdr:cNvPr id="6" name="Straight Arrow Connector 5">
          <a:extLst xmlns:a="http://schemas.openxmlformats.org/drawingml/2006/main">
            <a:ext uri="{FF2B5EF4-FFF2-40B4-BE49-F238E27FC236}">
              <a16:creationId xmlns:a16="http://schemas.microsoft.com/office/drawing/2014/main" id="{FBD0946A-0FA5-4B8E-AF4D-273637F5652D}"/>
            </a:ext>
          </a:extLst>
        </cdr:cNvPr>
        <cdr:cNvCxnSpPr/>
      </cdr:nvCxnSpPr>
      <cdr:spPr>
        <a:xfrm xmlns:a="http://schemas.openxmlformats.org/drawingml/2006/main">
          <a:off x="2721475" y="2704013"/>
          <a:ext cx="841477" cy="437388"/>
        </a:xfrm>
        <a:prstGeom xmlns:a="http://schemas.openxmlformats.org/drawingml/2006/main" prst="straightConnector1">
          <a:avLst/>
        </a:prstGeom>
        <a:ln xmlns:a="http://schemas.openxmlformats.org/drawingml/2006/main">
          <a:solidFill>
            <a:srgbClr val="445469"/>
          </a:solidFill>
          <a:tailEnd type="arrow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0.15122</cdr:x>
      <cdr:y>0.32446</cdr:y>
    </cdr:from>
    <cdr:to>
      <cdr:x>0.32347</cdr:x>
      <cdr:y>0.3947</cdr:y>
    </cdr:to>
    <cdr:sp macro="" textlink="">
      <cdr:nvSpPr>
        <cdr:cNvPr id="11" name="TextBox 8">
          <a:extLst xmlns:a="http://schemas.openxmlformats.org/drawingml/2006/main">
            <a:ext uri="{FF2B5EF4-FFF2-40B4-BE49-F238E27FC236}">
              <a16:creationId xmlns:a16="http://schemas.microsoft.com/office/drawing/2014/main" id="{D20FAD3F-6818-F942-AD20-43B0F01A8730}"/>
            </a:ext>
          </a:extLst>
        </cdr:cNvPr>
        <cdr:cNvSpPr txBox="1"/>
      </cdr:nvSpPr>
      <cdr:spPr>
        <a:xfrm xmlns:a="http://schemas.openxmlformats.org/drawingml/2006/main">
          <a:off x="1745968" y="1705946"/>
          <a:ext cx="1988819" cy="369332"/>
        </a:xfrm>
        <a:prstGeom xmlns:a="http://schemas.openxmlformats.org/drawingml/2006/main" prst="rect">
          <a:avLst/>
        </a:prstGeom>
        <a:solidFill xmlns:a="http://schemas.openxmlformats.org/drawingml/2006/main">
          <a:srgbClr val="54BE71"/>
        </a:solidFill>
        <a:ln xmlns:a="http://schemas.openxmlformats.org/drawingml/2006/main" cap="rnd">
          <a:solidFill>
            <a:srgbClr val="54BE71"/>
          </a:solidFill>
        </a:ln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en-US" sz="1800" b="1" dirty="0">
              <a:solidFill>
                <a:schemeClr val="bg1"/>
              </a:solidFill>
            </a:rPr>
            <a:t>All Other States </a:t>
          </a:r>
        </a:p>
      </cdr:txBody>
    </cdr:sp>
  </cdr:relSizeAnchor>
  <cdr:relSizeAnchor xmlns:cdr="http://schemas.openxmlformats.org/drawingml/2006/chartDrawing">
    <cdr:from>
      <cdr:x>0.32196</cdr:x>
      <cdr:y>0.39542</cdr:y>
    </cdr:from>
    <cdr:to>
      <cdr:x>0.39406</cdr:x>
      <cdr:y>0.49406</cdr:y>
    </cdr:to>
    <cdr:cxnSp macro="">
      <cdr:nvCxnSpPr>
        <cdr:cNvPr id="12" name="Straight Arrow Connector 11">
          <a:extLst xmlns:a="http://schemas.openxmlformats.org/drawingml/2006/main">
            <a:ext uri="{FF2B5EF4-FFF2-40B4-BE49-F238E27FC236}">
              <a16:creationId xmlns:a16="http://schemas.microsoft.com/office/drawing/2014/main" id="{6C4B39DE-678E-4E5E-812B-AC9AF69F635E}"/>
            </a:ext>
          </a:extLst>
        </cdr:cNvPr>
        <cdr:cNvCxnSpPr/>
      </cdr:nvCxnSpPr>
      <cdr:spPr>
        <a:xfrm xmlns:a="http://schemas.openxmlformats.org/drawingml/2006/main">
          <a:off x="3717335" y="2079059"/>
          <a:ext cx="832514" cy="518615"/>
        </a:xfrm>
        <a:prstGeom xmlns:a="http://schemas.openxmlformats.org/drawingml/2006/main" prst="straightConnector1">
          <a:avLst/>
        </a:prstGeom>
        <a:ln xmlns:a="http://schemas.openxmlformats.org/drawingml/2006/main">
          <a:solidFill>
            <a:srgbClr val="54BE71"/>
          </a:solidFill>
          <a:tailEnd type="arrow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0.82112</cdr:x>
      <cdr:y>0.38676</cdr:y>
    </cdr:from>
    <cdr:to>
      <cdr:x>0.93543</cdr:x>
      <cdr:y>0.50969</cdr:y>
    </cdr:to>
    <cdr:sp macro="" textlink="">
      <cdr:nvSpPr>
        <cdr:cNvPr id="15" name="TextBox 8">
          <a:extLst xmlns:a="http://schemas.openxmlformats.org/drawingml/2006/main">
            <a:ext uri="{FF2B5EF4-FFF2-40B4-BE49-F238E27FC236}">
              <a16:creationId xmlns:a16="http://schemas.microsoft.com/office/drawing/2014/main" id="{D20FAD3F-6818-F942-AD20-43B0F01A8730}"/>
            </a:ext>
          </a:extLst>
        </cdr:cNvPr>
        <cdr:cNvSpPr txBox="1"/>
      </cdr:nvSpPr>
      <cdr:spPr>
        <a:xfrm xmlns:a="http://schemas.openxmlformats.org/drawingml/2006/main">
          <a:off x="9480656" y="2033507"/>
          <a:ext cx="1319824" cy="646331"/>
        </a:xfrm>
        <a:prstGeom xmlns:a="http://schemas.openxmlformats.org/drawingml/2006/main" prst="rect">
          <a:avLst/>
        </a:prstGeom>
        <a:solidFill xmlns:a="http://schemas.openxmlformats.org/drawingml/2006/main">
          <a:srgbClr val="ED423D"/>
        </a:solidFill>
        <a:ln xmlns:a="http://schemas.openxmlformats.org/drawingml/2006/main" cap="rnd">
          <a:solidFill>
            <a:srgbClr val="ED423D"/>
          </a:solidFill>
        </a:ln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en-US" sz="1800" b="1" dirty="0">
              <a:solidFill>
                <a:schemeClr val="bg1"/>
              </a:solidFill>
            </a:rPr>
            <a:t>Active Savings</a:t>
          </a:r>
        </a:p>
      </cdr:txBody>
    </cdr:sp>
  </cdr:relSizeAnchor>
</c:userShapes>
</file>

<file path=ppt/drawings/drawing7.xml><?xml version="1.0" encoding="utf-8"?>
<c:userShapes xmlns:c="http://schemas.openxmlformats.org/drawingml/2006/chart">
  <cdr:relSizeAnchor xmlns:cdr="http://schemas.openxmlformats.org/drawingml/2006/chartDrawing">
    <cdr:from>
      <cdr:x>0.3854</cdr:x>
      <cdr:y>0.28188</cdr:y>
    </cdr:from>
    <cdr:to>
      <cdr:x>0.72689</cdr:x>
      <cdr:y>0.40504</cdr:y>
    </cdr:to>
    <cdr:sp macro="" textlink="">
      <cdr:nvSpPr>
        <cdr:cNvPr id="2" name="TextBox 1">
          <a:extLst xmlns:a="http://schemas.openxmlformats.org/drawingml/2006/main">
            <a:ext uri="{FF2B5EF4-FFF2-40B4-BE49-F238E27FC236}">
              <a16:creationId xmlns:a16="http://schemas.microsoft.com/office/drawing/2014/main" id="{E0CD8106-B4E7-43C0-8988-791F211FA643}"/>
            </a:ext>
          </a:extLst>
        </cdr:cNvPr>
        <cdr:cNvSpPr txBox="1"/>
      </cdr:nvSpPr>
      <cdr:spPr>
        <a:xfrm xmlns:a="http://schemas.openxmlformats.org/drawingml/2006/main">
          <a:off x="2124636" y="923364"/>
          <a:ext cx="1882588" cy="40341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en-US" sz="1100"/>
        </a:p>
      </cdr:txBody>
    </cdr:sp>
  </cdr:relSizeAnchor>
  <cdr:relSizeAnchor xmlns:cdr="http://schemas.openxmlformats.org/drawingml/2006/chartDrawing">
    <cdr:from>
      <cdr:x>0.37728</cdr:x>
      <cdr:y>0.17877</cdr:y>
    </cdr:from>
    <cdr:to>
      <cdr:x>0.71772</cdr:x>
      <cdr:y>0.2663</cdr:y>
    </cdr:to>
    <cdr:sp macro="" textlink="">
      <cdr:nvSpPr>
        <cdr:cNvPr id="3" name="TextBox 2">
          <a:extLst xmlns:a="http://schemas.openxmlformats.org/drawingml/2006/main">
            <a:ext uri="{FF2B5EF4-FFF2-40B4-BE49-F238E27FC236}">
              <a16:creationId xmlns:a16="http://schemas.microsoft.com/office/drawing/2014/main" id="{CCCAE4FE-2696-414E-A478-B451A6DC11AD}"/>
            </a:ext>
          </a:extLst>
        </cdr:cNvPr>
        <cdr:cNvSpPr txBox="1"/>
      </cdr:nvSpPr>
      <cdr:spPr>
        <a:xfrm xmlns:a="http://schemas.openxmlformats.org/drawingml/2006/main">
          <a:off x="2984567" y="836684"/>
          <a:ext cx="2693129" cy="409651"/>
        </a:xfrm>
        <a:prstGeom xmlns:a="http://schemas.openxmlformats.org/drawingml/2006/main" prst="rect">
          <a:avLst/>
        </a:prstGeom>
        <a:ln xmlns:a="http://schemas.openxmlformats.org/drawingml/2006/main">
          <a:noFill/>
        </a:ln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pPr algn="ctr"/>
          <a:r>
            <a:rPr lang="en-US" sz="1100" dirty="0"/>
            <a:t>Entergy New Orleans Storm Recovery Funding 1</a:t>
          </a:r>
        </a:p>
        <a:p xmlns:a="http://schemas.openxmlformats.org/drawingml/2006/main">
          <a:pPr algn="ctr"/>
          <a:r>
            <a:rPr lang="en-US" sz="1100" dirty="0"/>
            <a:t> 7/14/2015</a:t>
          </a:r>
        </a:p>
      </cdr:txBody>
    </cdr:sp>
  </cdr:relSizeAnchor>
  <cdr:relSizeAnchor xmlns:cdr="http://schemas.openxmlformats.org/drawingml/2006/chartDrawing">
    <cdr:from>
      <cdr:x>0.34004</cdr:x>
      <cdr:y>0.1982</cdr:y>
    </cdr:from>
    <cdr:to>
      <cdr:x>0.3872</cdr:x>
      <cdr:y>0.20641</cdr:y>
    </cdr:to>
    <cdr:cxnSp macro="">
      <cdr:nvCxnSpPr>
        <cdr:cNvPr id="5" name="Straight Arrow Connector 4">
          <a:extLst xmlns:a="http://schemas.openxmlformats.org/drawingml/2006/main">
            <a:ext uri="{FF2B5EF4-FFF2-40B4-BE49-F238E27FC236}">
              <a16:creationId xmlns:a16="http://schemas.microsoft.com/office/drawing/2014/main" id="{09CADE8A-088B-4D63-AEBC-12952B30E3FE}"/>
            </a:ext>
          </a:extLst>
        </cdr:cNvPr>
        <cdr:cNvCxnSpPr/>
      </cdr:nvCxnSpPr>
      <cdr:spPr>
        <a:xfrm xmlns:a="http://schemas.openxmlformats.org/drawingml/2006/main" flipH="1" flipV="1">
          <a:off x="2689997" y="927611"/>
          <a:ext cx="373070" cy="38424"/>
        </a:xfrm>
        <a:prstGeom xmlns:a="http://schemas.openxmlformats.org/drawingml/2006/main" prst="straightConnector1">
          <a:avLst/>
        </a:prstGeom>
        <a:ln xmlns:a="http://schemas.openxmlformats.org/drawingml/2006/main">
          <a:tailEnd type="triangle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0.88378</cdr:x>
      <cdr:y>0.55017</cdr:y>
    </cdr:from>
    <cdr:to>
      <cdr:x>0.93036</cdr:x>
      <cdr:y>0.64873</cdr:y>
    </cdr:to>
    <cdr:sp macro="" textlink="">
      <cdr:nvSpPr>
        <cdr:cNvPr id="6" name="Oval 5"/>
        <cdr:cNvSpPr/>
      </cdr:nvSpPr>
      <cdr:spPr bwMode="auto">
        <a:xfrm xmlns:a="http://schemas.openxmlformats.org/drawingml/2006/main">
          <a:off x="6991366" y="2110862"/>
          <a:ext cx="368489" cy="378137"/>
        </a:xfrm>
        <a:prstGeom xmlns:a="http://schemas.openxmlformats.org/drawingml/2006/main" prst="ellipse">
          <a:avLst/>
        </a:prstGeom>
        <a:noFill xmlns:a="http://schemas.openxmlformats.org/drawingml/2006/main"/>
        <a:ln xmlns:a="http://schemas.openxmlformats.org/drawingml/2006/main">
          <a:solidFill>
            <a:srgbClr val="FF0000"/>
          </a:solidFill>
        </a:ln>
      </cdr:spPr>
      <cdr:txBody>
        <a:bodyPr xmlns:a="http://schemas.openxmlformats.org/drawingml/2006/main" vert="horz" wrap="square" lIns="91440" tIns="45720" rIns="91440" bIns="45720" numCol="1" anchor="t" anchorCtr="0" compatLnSpc="1">
          <a:prstTxWarp prst="textNoShape">
            <a:avLst/>
          </a:prstTxWarp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endParaRPr lang="en-US"/>
        </a:p>
      </cdr:txBody>
    </cdr:sp>
  </cdr:relSizeAnchor>
  <cdr:relSizeAnchor xmlns:cdr="http://schemas.openxmlformats.org/drawingml/2006/chartDrawing">
    <cdr:from>
      <cdr:x>0.73838</cdr:x>
      <cdr:y>0.58565</cdr:y>
    </cdr:from>
    <cdr:to>
      <cdr:x>0.78497</cdr:x>
      <cdr:y>0.68421</cdr:y>
    </cdr:to>
    <cdr:sp macro="" textlink="">
      <cdr:nvSpPr>
        <cdr:cNvPr id="7" name="Oval 6"/>
        <cdr:cNvSpPr/>
      </cdr:nvSpPr>
      <cdr:spPr bwMode="auto">
        <a:xfrm xmlns:a="http://schemas.openxmlformats.org/drawingml/2006/main">
          <a:off x="5841163" y="2247004"/>
          <a:ext cx="368489" cy="378137"/>
        </a:xfrm>
        <a:prstGeom xmlns:a="http://schemas.openxmlformats.org/drawingml/2006/main" prst="ellipse">
          <a:avLst/>
        </a:prstGeom>
        <a:noFill xmlns:a="http://schemas.openxmlformats.org/drawingml/2006/main"/>
        <a:ln xmlns:a="http://schemas.openxmlformats.org/drawingml/2006/main">
          <a:solidFill>
            <a:srgbClr val="FF0000"/>
          </a:solidFill>
        </a:ln>
      </cdr:spPr>
      <cdr:txBody>
        <a:bodyPr xmlns:a="http://schemas.openxmlformats.org/drawingml/2006/main" vert="horz" wrap="square" lIns="91440" tIns="45720" rIns="91440" bIns="45720" numCol="1" anchor="t" anchorCtr="0" compatLnSpc="1">
          <a:prstTxWarp prst="textNoShape">
            <a:avLst/>
          </a:prstTxWarp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endParaRPr lang="en-US" sz="1200"/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49663435-B870-442F-BED6-140F0A4FF419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2" y="222219"/>
            <a:ext cx="3170238" cy="481013"/>
          </a:xfrm>
          <a:prstGeom prst="rect">
            <a:avLst/>
          </a:prstGeom>
        </p:spPr>
        <p:txBody>
          <a:bodyPr vert="horz" lIns="91413" tIns="45708" rIns="91413" bIns="45708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A753E9D-67CB-4249-BF93-7DF5A5E40D4F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530602" y="222220"/>
            <a:ext cx="3170238" cy="481013"/>
          </a:xfrm>
          <a:prstGeom prst="rect">
            <a:avLst/>
          </a:prstGeom>
        </p:spPr>
        <p:txBody>
          <a:bodyPr vert="horz" lIns="91413" tIns="45708" rIns="91413" bIns="45708" rtlCol="0"/>
          <a:lstStyle>
            <a:lvl1pPr algn="r">
              <a:defRPr sz="1200"/>
            </a:lvl1pPr>
          </a:lstStyle>
          <a:p>
            <a:r>
              <a:rPr lang="en-US" sz="1000" dirty="0"/>
              <a:t>SURFA April 2019</a:t>
            </a:r>
          </a:p>
          <a:p>
            <a:r>
              <a:rPr lang="en-US" sz="1000" dirty="0"/>
              <a:t>NARUC Electricity Committee May, 2019</a:t>
            </a:r>
          </a:p>
          <a:p>
            <a:r>
              <a:rPr lang="en-US" sz="1000" i="1" dirty="0"/>
              <a:t>Updated to June 2020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8C7EC7E-E5EF-4D7E-A5DC-2FAE91E9BDE6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412623" y="8897970"/>
            <a:ext cx="3170238" cy="481012"/>
          </a:xfrm>
          <a:prstGeom prst="rect">
            <a:avLst/>
          </a:prstGeom>
        </p:spPr>
        <p:txBody>
          <a:bodyPr vert="horz" lIns="91413" tIns="45708" rIns="91413" bIns="45708" rtlCol="0" anchor="b"/>
          <a:lstStyle>
            <a:lvl1pPr algn="l">
              <a:defRPr sz="1200"/>
            </a:lvl1pPr>
          </a:lstStyle>
          <a:p>
            <a:endParaRPr lang="en-US" sz="900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585284B-F294-441F-8986-8647D0E8FCDB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657602" y="8910734"/>
            <a:ext cx="3170238" cy="481012"/>
          </a:xfrm>
          <a:prstGeom prst="rect">
            <a:avLst/>
          </a:prstGeom>
        </p:spPr>
        <p:txBody>
          <a:bodyPr vert="horz" lIns="91413" tIns="45708" rIns="91413" bIns="45708" rtlCol="0" anchor="b"/>
          <a:lstStyle>
            <a:lvl1pPr algn="r">
              <a:defRPr sz="1200"/>
            </a:lvl1pPr>
          </a:lstStyle>
          <a:p>
            <a:r>
              <a:rPr lang="en-US" sz="900" dirty="0"/>
              <a:t>Page </a:t>
            </a:r>
            <a:fld id="{ED0EA80E-6E6F-4FF0-8796-A0291CF81728}" type="slidenum">
              <a:rPr lang="en-US" sz="900" smtClean="0"/>
              <a:t>‹#›</a:t>
            </a:fld>
            <a:endParaRPr lang="en-US" sz="900" dirty="0"/>
          </a:p>
        </p:txBody>
      </p:sp>
      <p:pic>
        <p:nvPicPr>
          <p:cNvPr id="8" name="Picture 7" descr="second-sheet-logo-800">
            <a:extLst>
              <a:ext uri="{FF2B5EF4-FFF2-40B4-BE49-F238E27FC236}">
                <a16:creationId xmlns:a16="http://schemas.microsoft.com/office/drawing/2014/main" id="{9E787496-8AD9-4F46-8392-627F843BDAB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49" y="9209602"/>
            <a:ext cx="1008445" cy="117100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1192AE67-CD29-477C-902A-B922F9E21B3B}"/>
              </a:ext>
            </a:extLst>
          </p:cNvPr>
          <p:cNvSpPr/>
          <p:nvPr/>
        </p:nvSpPr>
        <p:spPr>
          <a:xfrm>
            <a:off x="239663" y="9077431"/>
            <a:ext cx="271180" cy="381441"/>
          </a:xfrm>
          <a:prstGeom prst="rect">
            <a:avLst/>
          </a:prstGeom>
        </p:spPr>
        <p:txBody>
          <a:bodyPr wrap="square" lIns="94837" tIns="47418" rIns="94837" bIns="47418">
            <a:spAutoFit/>
          </a:bodyPr>
          <a:lstStyle/>
          <a:p>
            <a:r>
              <a:rPr lang="en-US" dirty="0">
                <a:latin typeface="Arial" panose="020B0604020202020204" pitchFamily="34" charset="0"/>
                <a:ea typeface="Calibri" panose="020F0502020204030204" pitchFamily="34" charset="0"/>
              </a:rPr>
              <a:t>©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5831463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920" cy="480060"/>
          </a:xfrm>
          <a:prstGeom prst="rect">
            <a:avLst/>
          </a:prstGeom>
        </p:spPr>
        <p:txBody>
          <a:bodyPr vert="horz" lIns="96619" tIns="48310" rIns="96619" bIns="48310" rtlCol="0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587" y="0"/>
            <a:ext cx="3169920" cy="480060"/>
          </a:xfrm>
          <a:prstGeom prst="rect">
            <a:avLst/>
          </a:prstGeom>
        </p:spPr>
        <p:txBody>
          <a:bodyPr vert="horz" lIns="96619" tIns="48310" rIns="96619" bIns="48310" rtlCol="0"/>
          <a:lstStyle>
            <a:lvl1pPr algn="r">
              <a:defRPr sz="1300"/>
            </a:lvl1pPr>
          </a:lstStyle>
          <a:p>
            <a:fld id="{6FE15B80-42B3-4E60-B0F1-EE28BA9F0C35}" type="datetimeFigureOut">
              <a:rPr lang="en-US" smtClean="0"/>
              <a:t>7/8/2020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57200" y="720725"/>
            <a:ext cx="6400800" cy="3600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19" tIns="48310" rIns="96619" bIns="4831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520" y="4560570"/>
            <a:ext cx="5852160" cy="4320540"/>
          </a:xfrm>
          <a:prstGeom prst="rect">
            <a:avLst/>
          </a:prstGeom>
        </p:spPr>
        <p:txBody>
          <a:bodyPr vert="horz" lIns="96619" tIns="48310" rIns="96619" bIns="4831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19474"/>
            <a:ext cx="3169920" cy="480060"/>
          </a:xfrm>
          <a:prstGeom prst="rect">
            <a:avLst/>
          </a:prstGeom>
        </p:spPr>
        <p:txBody>
          <a:bodyPr vert="horz" lIns="96619" tIns="48310" rIns="96619" bIns="48310" rtlCol="0" anchor="b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587" y="9119474"/>
            <a:ext cx="3169920" cy="480060"/>
          </a:xfrm>
          <a:prstGeom prst="rect">
            <a:avLst/>
          </a:prstGeom>
        </p:spPr>
        <p:txBody>
          <a:bodyPr vert="horz" lIns="96619" tIns="48310" rIns="96619" bIns="48310" rtlCol="0" anchor="b"/>
          <a:lstStyle>
            <a:lvl1pPr algn="r">
              <a:defRPr sz="1300"/>
            </a:lvl1pPr>
          </a:lstStyle>
          <a:p>
            <a:fld id="{36D26AF6-825E-4BB0-BCAD-4186CFD470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686009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3" Type="http://schemas.openxmlformats.org/officeDocument/2006/relationships/hyperlink" Target="mailto:marina.donskaya@citigroup.com" TargetMode="External"/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Relationship Id="rId6" Type="http://schemas.openxmlformats.org/officeDocument/2006/relationships/hyperlink" Target="https://saberpartners.com/testimonial/citigroup-shows-saber-partners-saves-texas-electricity-customers-23-million" TargetMode="External"/><Relationship Id="rId5" Type="http://schemas.openxmlformats.org/officeDocument/2006/relationships/hyperlink" Target="mailto:paul.g.humphrey@citigroup.com" TargetMode="External"/><Relationship Id="rId4" Type="http://schemas.openxmlformats.org/officeDocument/2006/relationships/hyperlink" Target="mailto:jfichera@saberpartners.com" TargetMode="Externa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020763" y="720725"/>
            <a:ext cx="5278437" cy="29686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E6FC7F-9366-4204-8DC6-B163E1A4FFEA}" type="slidenum">
              <a:rPr lang="en-US" altLang="en-US" smtClean="0"/>
              <a:pPr/>
              <a:t>1</a:t>
            </a:fld>
            <a:endParaRPr lang="en-US" alt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5F5B438-2C11-754A-B040-DF64370C9683}"/>
              </a:ext>
            </a:extLst>
          </p:cNvPr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fld id="{B3A9ED1B-6C36-6E41-AC0E-9AEDEE7523C2}" type="datetime1">
              <a:rPr lang="en-US" altLang="en-US" smtClean="0"/>
              <a:t>7/8/2020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1969459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*FROM SLIDE 38/39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D26AF6-825E-4BB0-BCAD-4186CFD470C3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062607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*FROM SLIDE 38/39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D26AF6-825E-4BB0-BCAD-4186CFD470C3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523838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6D26AF6-825E-4BB0-BCAD-4186CFD470C3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815550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D26AF6-825E-4BB0-BCAD-4186CFD470C3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075181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D26AF6-825E-4BB0-BCAD-4186CFD470C3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476538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A14EE7D2-141B-4057-A5FE-AF598C3D33DF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2376251-CFFF-4C40-8252-1F6083298B7A}" type="slidenum">
              <a:rPr lang="en-US" altLang="en-US"/>
              <a:pPr/>
              <a:t>10</a:t>
            </a:fld>
            <a:endParaRPr lang="en-US" altLang="en-US"/>
          </a:p>
        </p:txBody>
      </p:sp>
      <p:sp>
        <p:nvSpPr>
          <p:cNvPr id="771074" name="Rectangle 2">
            <a:extLst>
              <a:ext uri="{FF2B5EF4-FFF2-40B4-BE49-F238E27FC236}">
                <a16:creationId xmlns:a16="http://schemas.microsoft.com/office/drawing/2014/main" id="{BE8FD928-1EBE-4FD6-B5CB-5A38A00FFCA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71075" name="Rectangle 3">
            <a:extLst>
              <a:ext uri="{FF2B5EF4-FFF2-40B4-BE49-F238E27FC236}">
                <a16:creationId xmlns:a16="http://schemas.microsoft.com/office/drawing/2014/main" id="{21F04B49-FEFD-4229-9278-F06B11E0959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23271468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6D26AF6-825E-4BB0-BCAD-4186CFD470C3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928609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66187">
              <a:defRPr/>
            </a:pPr>
            <a:r>
              <a:rPr lang="en-US" dirty="0"/>
              <a:t>As you seen from the graph showing the pricing of transactions in Texas and Florida, saving some Securitization are not automatic. There is a need for transparency and oversight – regulator and utility working together – to get the best results from often brutal capital markets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D26AF6-825E-4BB0-BCAD-4186CFD470C3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819549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FROM SLIDE 36</a:t>
            </a:r>
          </a:p>
          <a:p>
            <a:endParaRPr lang="en-US" dirty="0"/>
          </a:p>
          <a:p>
            <a:r>
              <a:rPr lang="en-US" sz="1300" dirty="0"/>
              <a:t>Example: Citigroup and Other Studies Confirmed Savings From Active Commission Oversight</a:t>
            </a:r>
          </a:p>
          <a:p>
            <a:endParaRPr lang="en-US" dirty="0"/>
          </a:p>
          <a:p>
            <a:r>
              <a:rPr lang="en-US" sz="1300" b="1" dirty="0"/>
              <a:t>$23 million+ </a:t>
            </a:r>
            <a:r>
              <a:rPr lang="en-US" sz="1300" dirty="0"/>
              <a:t>savings to Texas customers from active PUC Texas oversight with advisors on Texas’ first three securitization offerings</a:t>
            </a:r>
          </a:p>
          <a:p>
            <a:endParaRPr lang="en-US" dirty="0"/>
          </a:p>
          <a:p>
            <a:r>
              <a:rPr lang="en-US" sz="1300" dirty="0"/>
              <a:t>Subject: TX savings summary (revised)</a:t>
            </a:r>
          </a:p>
          <a:p>
            <a:r>
              <a:rPr lang="en-US" sz="1300" dirty="0"/>
              <a:t>Date: Fri, 19 Sep 2003 17:44:00 -0400</a:t>
            </a:r>
          </a:p>
          <a:p>
            <a:r>
              <a:rPr lang="en-US" sz="1300" b="1" dirty="0"/>
              <a:t>From: "</a:t>
            </a:r>
            <a:r>
              <a:rPr lang="en-US" sz="1300" b="1" dirty="0" err="1"/>
              <a:t>Donskaya</a:t>
            </a:r>
            <a:r>
              <a:rPr lang="en-US" sz="1300" b="1" dirty="0"/>
              <a:t>, Marina [FI]" </a:t>
            </a:r>
            <a:r>
              <a:rPr lang="en-US" sz="1300" b="1" dirty="0">
                <a:hlinkClick r:id="rId3"/>
              </a:rPr>
              <a:t>marina.donskaya@citigroup.com</a:t>
            </a:r>
            <a:r>
              <a:rPr lang="en-US" sz="1300" b="1" dirty="0"/>
              <a:t> </a:t>
            </a:r>
          </a:p>
          <a:p>
            <a:r>
              <a:rPr lang="en-US" sz="1300" dirty="0"/>
              <a:t>To: "Joseph Fichera (E-mail)" </a:t>
            </a:r>
            <a:r>
              <a:rPr lang="en-US" sz="1300" dirty="0">
                <a:hlinkClick r:id="rId4"/>
              </a:rPr>
              <a:t>jfichera@saberpartners.com</a:t>
            </a:r>
            <a:r>
              <a:rPr lang="en-US" sz="1300" dirty="0"/>
              <a:t> </a:t>
            </a:r>
          </a:p>
          <a:p>
            <a:r>
              <a:rPr lang="en-US" sz="1300" dirty="0"/>
              <a:t>Cc: "Humphrey, Paul G [FI]" </a:t>
            </a:r>
            <a:r>
              <a:rPr lang="en-US" sz="1300" dirty="0">
                <a:hlinkClick r:id="rId5"/>
              </a:rPr>
              <a:t>paul.g.humphrey@citigroup.com</a:t>
            </a:r>
            <a:r>
              <a:rPr lang="en-US" sz="1300" dirty="0"/>
              <a:t>...</a:t>
            </a:r>
          </a:p>
          <a:p>
            <a:endParaRPr lang="en-US" sz="1300" dirty="0"/>
          </a:p>
          <a:p>
            <a:r>
              <a:rPr lang="en-US" sz="1300" b="1" i="1" dirty="0"/>
              <a:t>“To summarize, the difference in total savings vs other transition bonds</a:t>
            </a:r>
          </a:p>
          <a:p>
            <a:pPr marL="319711" indent="-319711">
              <a:buFont typeface="+mj-lt"/>
              <a:buAutoNum type="arabicPeriod"/>
            </a:pPr>
            <a:r>
              <a:rPr lang="en-US" sz="1300" b="1" i="1" dirty="0"/>
              <a:t>Reliant: $3,773,775 or 6.5 bps/</a:t>
            </a:r>
            <a:r>
              <a:rPr lang="en-US" sz="1300" b="1" i="1" dirty="0" err="1"/>
              <a:t>yr</a:t>
            </a:r>
            <a:r>
              <a:rPr lang="en-US" sz="1300" b="1" i="1" dirty="0"/>
              <a:t> (nominal), $2,955,295 or 5.1 bps/</a:t>
            </a:r>
            <a:r>
              <a:rPr lang="en-US" sz="1300" b="1" i="1" dirty="0" err="1"/>
              <a:t>yr</a:t>
            </a:r>
            <a:r>
              <a:rPr lang="en-US" sz="1300" b="1" i="1" dirty="0"/>
              <a:t> (PV)</a:t>
            </a:r>
          </a:p>
          <a:p>
            <a:pPr marL="319711" indent="-319711">
              <a:buFont typeface="+mj-lt"/>
              <a:buAutoNum type="arabicPeriod"/>
            </a:pPr>
            <a:r>
              <a:rPr lang="en-US" sz="1300" b="1" i="1" dirty="0"/>
              <a:t>CPL: $12,951,663 or 20.3 bps/</a:t>
            </a:r>
            <a:r>
              <a:rPr lang="en-US" sz="1300" b="1" i="1" dirty="0" err="1"/>
              <a:t>yr</a:t>
            </a:r>
            <a:r>
              <a:rPr lang="en-US" sz="1300" b="1" i="1" dirty="0"/>
              <a:t> (nominal), $9,748,976 or 15.3 bps/</a:t>
            </a:r>
            <a:r>
              <a:rPr lang="en-US" sz="1300" b="1" i="1" dirty="0" err="1"/>
              <a:t>yr</a:t>
            </a:r>
            <a:r>
              <a:rPr lang="en-US" sz="1300" b="1" i="1" dirty="0"/>
              <a:t> (PV)</a:t>
            </a:r>
          </a:p>
          <a:p>
            <a:pPr marL="319711" indent="-319711">
              <a:buFont typeface="+mj-lt"/>
              <a:buAutoNum type="arabicPeriod"/>
            </a:pPr>
            <a:r>
              <a:rPr lang="en-US" sz="1300" b="1" i="1" dirty="0" err="1"/>
              <a:t>Oncor</a:t>
            </a:r>
            <a:r>
              <a:rPr lang="en-US" sz="1300" b="1" i="1" dirty="0"/>
              <a:t>: $6,629,694 or 19.4 bps/</a:t>
            </a:r>
            <a:r>
              <a:rPr lang="en-US" sz="1300" b="1" i="1" dirty="0" err="1"/>
              <a:t>yr</a:t>
            </a:r>
            <a:r>
              <a:rPr lang="en-US" sz="1300" b="1" i="1" dirty="0"/>
              <a:t> (nominal), $5,278,669 or 15.4 bps/</a:t>
            </a:r>
            <a:r>
              <a:rPr lang="en-US" sz="1300" b="1" i="1" dirty="0" err="1"/>
              <a:t>yr</a:t>
            </a:r>
            <a:r>
              <a:rPr lang="en-US" sz="1300" b="1" i="1" dirty="0"/>
              <a:t> (PV)</a:t>
            </a:r>
          </a:p>
          <a:p>
            <a:r>
              <a:rPr lang="en-US" sz="1300" b="1" i="1" dirty="0"/>
              <a:t>Total: 23,355,132 (nominal), 17,982,941 (PV)”</a:t>
            </a:r>
          </a:p>
          <a:p>
            <a:endParaRPr lang="en-US" dirty="0">
              <a:solidFill>
                <a:schemeClr val="accent3">
                  <a:lumMod val="75000"/>
                </a:schemeClr>
              </a:solidFill>
            </a:endParaRPr>
          </a:p>
          <a:p>
            <a:r>
              <a:rPr lang="en-US" dirty="0"/>
              <a:t>For complete report/email See </a:t>
            </a:r>
          </a:p>
          <a:p>
            <a:r>
              <a:rPr lang="en-US" dirty="0">
                <a:hlinkClick r:id="rId6"/>
              </a:rPr>
              <a:t>https://saberpartners.com/testimonial/citigroup-shows-saber-partners-saves-texas-electricity-customers-23-million</a:t>
            </a:r>
            <a:r>
              <a:rPr lang="en-US" dirty="0"/>
              <a:t> /</a:t>
            </a:r>
          </a:p>
          <a:p>
            <a:endParaRPr lang="en-US" dirty="0"/>
          </a:p>
          <a:p>
            <a:endParaRPr lang="en-US" dirty="0"/>
          </a:p>
          <a:p>
            <a:pPr defTabSz="966187">
              <a:defRPr/>
            </a:pPr>
            <a:r>
              <a:rPr lang="en-US" dirty="0"/>
              <a:t>Basis points (bps) = .001</a:t>
            </a:r>
            <a:r>
              <a:rPr lang="en-US" baseline="30000" dirty="0"/>
              <a:t>th</a:t>
            </a:r>
            <a:r>
              <a:rPr lang="en-US" dirty="0"/>
              <a:t>% PV= Present Value</a:t>
            </a:r>
          </a:p>
          <a:p>
            <a:endParaRPr lang="en-US" b="1" dirty="0"/>
          </a:p>
          <a:p>
            <a:endParaRPr lang="en-US" dirty="0">
              <a:solidFill>
                <a:schemeClr val="accent3">
                  <a:lumMod val="75000"/>
                </a:schemeClr>
              </a:solidFill>
            </a:endParaRPr>
          </a:p>
          <a:p>
            <a:endParaRPr lang="en-US" dirty="0">
              <a:solidFill>
                <a:schemeClr val="accent3">
                  <a:lumMod val="75000"/>
                </a:schemeClr>
              </a:solidFill>
            </a:endParaRPr>
          </a:p>
          <a:p>
            <a:endParaRPr lang="en-US" dirty="0">
              <a:solidFill>
                <a:schemeClr val="accent3">
                  <a:lumMod val="75000"/>
                </a:schemeClr>
              </a:solidFill>
            </a:endParaRP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D26AF6-825E-4BB0-BCAD-4186CFD470C3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071183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66187">
              <a:defRPr/>
            </a:pPr>
            <a:r>
              <a:rPr lang="en-US" dirty="0"/>
              <a:t>FROM SLIDE</a:t>
            </a:r>
            <a:r>
              <a:rPr lang="en-US" baseline="0" dirty="0"/>
              <a:t> 37</a:t>
            </a:r>
            <a:endParaRPr lang="en-US" dirty="0"/>
          </a:p>
          <a:p>
            <a:pPr defTabSz="966187">
              <a:defRPr/>
            </a:pPr>
            <a:endParaRPr lang="en-US" dirty="0"/>
          </a:p>
          <a:p>
            <a:pPr defTabSz="966187">
              <a:defRPr/>
            </a:pPr>
            <a:r>
              <a:rPr lang="en-US" dirty="0"/>
              <a:t>From An ACTIVE Commission Vs. Other STATES</a:t>
            </a:r>
            <a:br>
              <a:rPr lang="en-US" dirty="0"/>
            </a:br>
            <a:r>
              <a:rPr lang="en-US" dirty="0"/>
              <a:t>2001-2005 Comparing New Issue Pricings/Interest Rate Credit Spreads of Securitization Bond Offerings</a:t>
            </a:r>
            <a:br>
              <a:rPr lang="en-US" dirty="0"/>
            </a:br>
            <a:r>
              <a:rPr lang="en-US" sz="1100" dirty="0"/>
              <a:t>Differences Between 2 Lines = COSTS in % Vs Benchmark By Bond Maturity</a:t>
            </a:r>
            <a:br>
              <a:rPr lang="en-US" dirty="0"/>
            </a:b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D26AF6-825E-4BB0-BCAD-4186CFD470C3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814337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642040"/>
          </a:xfrm>
          <a:prstGeom prst="rect">
            <a:avLst/>
          </a:prstGeom>
        </p:spPr>
        <p:txBody>
          <a:bodyPr/>
          <a:lstStyle>
            <a:lvl1pPr>
              <a:defRPr sz="3200">
                <a:solidFill>
                  <a:schemeClr val="tx2"/>
                </a:solidFill>
                <a:latin typeface="+mn-lt"/>
              </a:defRPr>
            </a:lvl1pPr>
          </a:lstStyle>
          <a:p>
            <a:r>
              <a:rPr lang="en-US"/>
              <a:t>Click to edit Master title style</a:t>
            </a:r>
            <a:endParaRPr lang="id-ID"/>
          </a:p>
        </p:txBody>
      </p:sp>
      <p:sp>
        <p:nvSpPr>
          <p:cNvPr id="19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838200" y="827434"/>
            <a:ext cx="10515600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60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4247184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half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117047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1_On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/>
          <p:cNvSpPr>
            <a:spLocks noGrp="1"/>
          </p:cNvSpPr>
          <p:nvPr>
            <p:ph type="pic" sz="quarter" idx="10"/>
          </p:nvPr>
        </p:nvSpPr>
        <p:spPr>
          <a:xfrm>
            <a:off x="0" y="2080176"/>
            <a:ext cx="12192000" cy="3114675"/>
          </a:xfrm>
          <a:prstGeom prst="rect">
            <a:avLst/>
          </a:prstGeom>
        </p:spPr>
        <p:txBody>
          <a:bodyPr rtlCol="0">
            <a:normAutofit/>
          </a:bodyPr>
          <a:lstStyle/>
          <a:p>
            <a:pPr lvl="0"/>
            <a:endParaRPr lang="id-ID" noProof="0"/>
          </a:p>
        </p:txBody>
      </p:sp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642040"/>
          </a:xfrm>
          <a:prstGeom prst="rect">
            <a:avLst/>
          </a:prstGeom>
        </p:spPr>
        <p:txBody>
          <a:bodyPr/>
          <a:lstStyle>
            <a:lvl1pPr algn="ctr">
              <a:defRPr sz="3200">
                <a:solidFill>
                  <a:schemeClr val="tx2"/>
                </a:solidFill>
                <a:latin typeface="+mn-lt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id-ID"/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838200" y="893694"/>
            <a:ext cx="10515600" cy="4064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600" baseline="0">
                <a:solidFill>
                  <a:schemeClr val="tx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01824132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wo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/>
          <p:cNvSpPr>
            <a:spLocks noGrp="1"/>
          </p:cNvSpPr>
          <p:nvPr>
            <p:ph type="pic" sz="quarter" idx="10"/>
          </p:nvPr>
        </p:nvSpPr>
        <p:spPr>
          <a:xfrm>
            <a:off x="954156" y="1801879"/>
            <a:ext cx="4916558" cy="3777285"/>
          </a:xfrm>
          <a:prstGeom prst="rect">
            <a:avLst/>
          </a:prstGeom>
        </p:spPr>
        <p:txBody>
          <a:bodyPr rtlCol="0">
            <a:normAutofit/>
          </a:bodyPr>
          <a:lstStyle/>
          <a:p>
            <a:pPr lvl="0"/>
            <a:endParaRPr lang="id-ID" noProof="0"/>
          </a:p>
        </p:txBody>
      </p:sp>
      <p:sp>
        <p:nvSpPr>
          <p:cNvPr id="12" name="Picture Placeholder 7"/>
          <p:cNvSpPr>
            <a:spLocks noGrp="1"/>
          </p:cNvSpPr>
          <p:nvPr>
            <p:ph type="pic" sz="quarter" idx="11"/>
          </p:nvPr>
        </p:nvSpPr>
        <p:spPr>
          <a:xfrm>
            <a:off x="6407426" y="1801879"/>
            <a:ext cx="4916558" cy="3777285"/>
          </a:xfrm>
          <a:prstGeom prst="rect">
            <a:avLst/>
          </a:prstGeom>
        </p:spPr>
        <p:txBody>
          <a:bodyPr rtlCol="0">
            <a:normAutofit/>
          </a:bodyPr>
          <a:lstStyle/>
          <a:p>
            <a:pPr lvl="0"/>
            <a:endParaRPr lang="id-ID" noProof="0"/>
          </a:p>
        </p:txBody>
      </p:sp>
      <p:sp>
        <p:nvSpPr>
          <p:cNvPr id="20" name="Title 1"/>
          <p:cNvSpPr>
            <a:spLocks noGrp="1"/>
          </p:cNvSpPr>
          <p:nvPr>
            <p:ph type="title"/>
          </p:nvPr>
        </p:nvSpPr>
        <p:spPr>
          <a:xfrm>
            <a:off x="838200" y="401846"/>
            <a:ext cx="10515600" cy="642040"/>
          </a:xfrm>
          <a:prstGeom prst="rect">
            <a:avLst/>
          </a:prstGeom>
        </p:spPr>
        <p:txBody>
          <a:bodyPr/>
          <a:lstStyle>
            <a:lvl1pPr algn="ctr">
              <a:defRPr sz="2800">
                <a:solidFill>
                  <a:schemeClr val="tx2"/>
                </a:solidFill>
                <a:latin typeface="+mn-lt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id-ID"/>
          </a:p>
        </p:txBody>
      </p:sp>
      <p:sp>
        <p:nvSpPr>
          <p:cNvPr id="21" name="Text Placeholder 4"/>
          <p:cNvSpPr>
            <a:spLocks noGrp="1"/>
          </p:cNvSpPr>
          <p:nvPr>
            <p:ph type="body" sz="quarter" idx="12"/>
          </p:nvPr>
        </p:nvSpPr>
        <p:spPr>
          <a:xfrm>
            <a:off x="838200" y="867190"/>
            <a:ext cx="10515600" cy="4064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600" baseline="0">
                <a:solidFill>
                  <a:schemeClr val="tx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81300814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wo Column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/>
          <p:cNvSpPr>
            <a:spLocks noGrp="1"/>
          </p:cNvSpPr>
          <p:nvPr>
            <p:ph type="pic" sz="quarter" idx="10"/>
          </p:nvPr>
        </p:nvSpPr>
        <p:spPr>
          <a:xfrm>
            <a:off x="1" y="1801879"/>
            <a:ext cx="6149008" cy="2756869"/>
          </a:xfrm>
          <a:prstGeom prst="rect">
            <a:avLst/>
          </a:prstGeom>
        </p:spPr>
        <p:txBody>
          <a:bodyPr rtlCol="0">
            <a:normAutofit/>
          </a:bodyPr>
          <a:lstStyle/>
          <a:p>
            <a:pPr lvl="0"/>
            <a:endParaRPr lang="id-ID" noProof="0"/>
          </a:p>
        </p:txBody>
      </p:sp>
      <p:sp>
        <p:nvSpPr>
          <p:cNvPr id="12" name="Picture Placeholder 7"/>
          <p:cNvSpPr>
            <a:spLocks noGrp="1"/>
          </p:cNvSpPr>
          <p:nvPr>
            <p:ph type="pic" sz="quarter" idx="11"/>
          </p:nvPr>
        </p:nvSpPr>
        <p:spPr>
          <a:xfrm>
            <a:off x="6178824" y="1801879"/>
            <a:ext cx="6013176" cy="2756869"/>
          </a:xfrm>
          <a:prstGeom prst="rect">
            <a:avLst/>
          </a:prstGeom>
        </p:spPr>
        <p:txBody>
          <a:bodyPr rtlCol="0">
            <a:normAutofit/>
          </a:bodyPr>
          <a:lstStyle/>
          <a:p>
            <a:pPr lvl="0"/>
            <a:endParaRPr lang="id-ID" noProof="0"/>
          </a:p>
        </p:txBody>
      </p:sp>
      <p:sp>
        <p:nvSpPr>
          <p:cNvPr id="20" name="Title 1"/>
          <p:cNvSpPr>
            <a:spLocks noGrp="1"/>
          </p:cNvSpPr>
          <p:nvPr>
            <p:ph type="title"/>
          </p:nvPr>
        </p:nvSpPr>
        <p:spPr>
          <a:xfrm>
            <a:off x="838200" y="401846"/>
            <a:ext cx="10515600" cy="642040"/>
          </a:xfrm>
          <a:prstGeom prst="rect">
            <a:avLst/>
          </a:prstGeom>
        </p:spPr>
        <p:txBody>
          <a:bodyPr/>
          <a:lstStyle>
            <a:lvl1pPr algn="ctr">
              <a:defRPr sz="3200">
                <a:solidFill>
                  <a:schemeClr val="tx2"/>
                </a:solidFill>
                <a:latin typeface="+mn-lt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id-ID"/>
          </a:p>
        </p:txBody>
      </p:sp>
      <p:sp>
        <p:nvSpPr>
          <p:cNvPr id="21" name="Text Placeholder 4"/>
          <p:cNvSpPr>
            <a:spLocks noGrp="1"/>
          </p:cNvSpPr>
          <p:nvPr>
            <p:ph type="body" sz="quarter" idx="12"/>
          </p:nvPr>
        </p:nvSpPr>
        <p:spPr>
          <a:xfrm>
            <a:off x="838200" y="867190"/>
            <a:ext cx="10515600" cy="4064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600" baseline="0">
                <a:solidFill>
                  <a:schemeClr val="tx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46840206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re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/>
          <p:cNvSpPr>
            <a:spLocks noGrp="1"/>
          </p:cNvSpPr>
          <p:nvPr>
            <p:ph type="pic" sz="quarter" idx="10"/>
          </p:nvPr>
        </p:nvSpPr>
        <p:spPr>
          <a:xfrm>
            <a:off x="838200" y="1855303"/>
            <a:ext cx="3362739" cy="2994989"/>
          </a:xfrm>
          <a:prstGeom prst="rect">
            <a:avLst/>
          </a:prstGeom>
        </p:spPr>
        <p:txBody>
          <a:bodyPr rtlCol="0">
            <a:normAutofit/>
          </a:bodyPr>
          <a:lstStyle/>
          <a:p>
            <a:pPr lvl="0"/>
            <a:endParaRPr lang="id-ID" noProof="0"/>
          </a:p>
        </p:txBody>
      </p:sp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642040"/>
          </a:xfrm>
          <a:prstGeom prst="rect">
            <a:avLst/>
          </a:prstGeom>
        </p:spPr>
        <p:txBody>
          <a:bodyPr/>
          <a:lstStyle>
            <a:lvl1pPr algn="ctr">
              <a:defRPr sz="3200">
                <a:solidFill>
                  <a:schemeClr val="tx2"/>
                </a:solidFill>
                <a:latin typeface="+mn-lt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id-ID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12"/>
          </p:nvPr>
        </p:nvSpPr>
        <p:spPr>
          <a:xfrm>
            <a:off x="838200" y="893694"/>
            <a:ext cx="10515600" cy="4064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600" baseline="0">
                <a:solidFill>
                  <a:schemeClr val="bg1">
                    <a:lumMod val="50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4414630" y="1855302"/>
            <a:ext cx="3362739" cy="2994989"/>
          </a:xfrm>
          <a:prstGeom prst="rect">
            <a:avLst/>
          </a:prstGeom>
        </p:spPr>
        <p:txBody>
          <a:bodyPr rtlCol="0">
            <a:normAutofit/>
          </a:bodyPr>
          <a:lstStyle/>
          <a:p>
            <a:pPr lvl="0"/>
            <a:endParaRPr lang="id-ID" noProof="0"/>
          </a:p>
        </p:txBody>
      </p:sp>
      <p:sp>
        <p:nvSpPr>
          <p:cNvPr id="10" name="Picture Placeholder 7"/>
          <p:cNvSpPr>
            <a:spLocks noGrp="1"/>
          </p:cNvSpPr>
          <p:nvPr>
            <p:ph type="pic" sz="quarter" idx="14"/>
          </p:nvPr>
        </p:nvSpPr>
        <p:spPr>
          <a:xfrm>
            <a:off x="7991061" y="1855302"/>
            <a:ext cx="3362739" cy="2994989"/>
          </a:xfrm>
          <a:prstGeom prst="rect">
            <a:avLst/>
          </a:prstGeom>
        </p:spPr>
        <p:txBody>
          <a:bodyPr rtlCol="0">
            <a:normAutofit/>
          </a:bodyPr>
          <a:lstStyle/>
          <a:p>
            <a:pPr lvl="0"/>
            <a:endParaRPr lang="id-ID" noProof="0"/>
          </a:p>
        </p:txBody>
      </p:sp>
    </p:spTree>
    <p:extLst>
      <p:ext uri="{BB962C8B-B14F-4D97-AF65-F5344CB8AC3E}">
        <p14:creationId xmlns:p14="http://schemas.microsoft.com/office/powerpoint/2010/main" val="33398149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six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/>
          <p:cNvSpPr>
            <a:spLocks noGrp="1"/>
          </p:cNvSpPr>
          <p:nvPr>
            <p:ph type="pic" sz="quarter" idx="10"/>
          </p:nvPr>
        </p:nvSpPr>
        <p:spPr>
          <a:xfrm>
            <a:off x="838200" y="1775655"/>
            <a:ext cx="3362739" cy="1550641"/>
          </a:xfrm>
          <a:prstGeom prst="rect">
            <a:avLst/>
          </a:prstGeom>
        </p:spPr>
        <p:txBody>
          <a:bodyPr rtlCol="0">
            <a:normAutofit/>
          </a:bodyPr>
          <a:lstStyle/>
          <a:p>
            <a:pPr lvl="0"/>
            <a:endParaRPr lang="id-ID" noProof="0"/>
          </a:p>
        </p:txBody>
      </p:sp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642040"/>
          </a:xfrm>
          <a:prstGeom prst="rect">
            <a:avLst/>
          </a:prstGeom>
        </p:spPr>
        <p:txBody>
          <a:bodyPr/>
          <a:lstStyle>
            <a:lvl1pPr algn="ctr">
              <a:defRPr sz="3200">
                <a:solidFill>
                  <a:schemeClr val="tx2"/>
                </a:solidFill>
                <a:latin typeface="+mn-lt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id-ID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12"/>
          </p:nvPr>
        </p:nvSpPr>
        <p:spPr>
          <a:xfrm>
            <a:off x="838200" y="893694"/>
            <a:ext cx="10515600" cy="4064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600" baseline="0">
                <a:solidFill>
                  <a:schemeClr val="tx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4414630" y="1775654"/>
            <a:ext cx="3362739" cy="1550641"/>
          </a:xfrm>
          <a:prstGeom prst="rect">
            <a:avLst/>
          </a:prstGeom>
        </p:spPr>
        <p:txBody>
          <a:bodyPr rtlCol="0">
            <a:normAutofit/>
          </a:bodyPr>
          <a:lstStyle/>
          <a:p>
            <a:pPr lvl="0"/>
            <a:endParaRPr lang="id-ID" noProof="0"/>
          </a:p>
        </p:txBody>
      </p:sp>
      <p:sp>
        <p:nvSpPr>
          <p:cNvPr id="10" name="Picture Placeholder 7"/>
          <p:cNvSpPr>
            <a:spLocks noGrp="1"/>
          </p:cNvSpPr>
          <p:nvPr>
            <p:ph type="pic" sz="quarter" idx="14"/>
          </p:nvPr>
        </p:nvSpPr>
        <p:spPr>
          <a:xfrm>
            <a:off x="7991061" y="1775654"/>
            <a:ext cx="3362739" cy="1550641"/>
          </a:xfrm>
          <a:prstGeom prst="rect">
            <a:avLst/>
          </a:prstGeom>
        </p:spPr>
        <p:txBody>
          <a:bodyPr rtlCol="0">
            <a:normAutofit/>
          </a:bodyPr>
          <a:lstStyle/>
          <a:p>
            <a:pPr lvl="0"/>
            <a:endParaRPr lang="id-ID" noProof="0"/>
          </a:p>
        </p:txBody>
      </p:sp>
      <p:sp>
        <p:nvSpPr>
          <p:cNvPr id="7" name="Picture Placeholder 7"/>
          <p:cNvSpPr>
            <a:spLocks noGrp="1"/>
          </p:cNvSpPr>
          <p:nvPr>
            <p:ph type="pic" sz="quarter" idx="15"/>
          </p:nvPr>
        </p:nvSpPr>
        <p:spPr>
          <a:xfrm>
            <a:off x="838200" y="4061655"/>
            <a:ext cx="3362739" cy="1550641"/>
          </a:xfrm>
          <a:prstGeom prst="rect">
            <a:avLst/>
          </a:prstGeom>
        </p:spPr>
        <p:txBody>
          <a:bodyPr rtlCol="0">
            <a:normAutofit/>
          </a:bodyPr>
          <a:lstStyle/>
          <a:p>
            <a:pPr lvl="0"/>
            <a:endParaRPr lang="id-ID" noProof="0"/>
          </a:p>
        </p:txBody>
      </p:sp>
      <p:sp>
        <p:nvSpPr>
          <p:cNvPr id="11" name="Picture Placeholder 7"/>
          <p:cNvSpPr>
            <a:spLocks noGrp="1"/>
          </p:cNvSpPr>
          <p:nvPr>
            <p:ph type="pic" sz="quarter" idx="16"/>
          </p:nvPr>
        </p:nvSpPr>
        <p:spPr>
          <a:xfrm>
            <a:off x="4414630" y="4061654"/>
            <a:ext cx="3362739" cy="1550641"/>
          </a:xfrm>
          <a:prstGeom prst="rect">
            <a:avLst/>
          </a:prstGeom>
        </p:spPr>
        <p:txBody>
          <a:bodyPr rtlCol="0">
            <a:normAutofit/>
          </a:bodyPr>
          <a:lstStyle/>
          <a:p>
            <a:pPr lvl="0"/>
            <a:endParaRPr lang="id-ID" noProof="0"/>
          </a:p>
        </p:txBody>
      </p:sp>
      <p:sp>
        <p:nvSpPr>
          <p:cNvPr id="12" name="Picture Placeholder 7"/>
          <p:cNvSpPr>
            <a:spLocks noGrp="1"/>
          </p:cNvSpPr>
          <p:nvPr>
            <p:ph type="pic" sz="quarter" idx="17"/>
          </p:nvPr>
        </p:nvSpPr>
        <p:spPr>
          <a:xfrm>
            <a:off x="7991061" y="4061654"/>
            <a:ext cx="3362739" cy="1550641"/>
          </a:xfrm>
          <a:prstGeom prst="rect">
            <a:avLst/>
          </a:prstGeom>
        </p:spPr>
        <p:txBody>
          <a:bodyPr rtlCol="0">
            <a:normAutofit/>
          </a:bodyPr>
          <a:lstStyle/>
          <a:p>
            <a:pPr lvl="0"/>
            <a:endParaRPr lang="id-ID" noProof="0"/>
          </a:p>
        </p:txBody>
      </p:sp>
    </p:spTree>
    <p:extLst>
      <p:ext uri="{BB962C8B-B14F-4D97-AF65-F5344CB8AC3E}">
        <p14:creationId xmlns:p14="http://schemas.microsoft.com/office/powerpoint/2010/main" val="157517084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six Column sma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/>
          <p:cNvSpPr>
            <a:spLocks noGrp="1"/>
          </p:cNvSpPr>
          <p:nvPr>
            <p:ph type="pic" sz="quarter" idx="10"/>
          </p:nvPr>
        </p:nvSpPr>
        <p:spPr>
          <a:xfrm>
            <a:off x="838201" y="1775655"/>
            <a:ext cx="1414670" cy="1550641"/>
          </a:xfrm>
          <a:prstGeom prst="rect">
            <a:avLst/>
          </a:prstGeom>
        </p:spPr>
        <p:txBody>
          <a:bodyPr rtlCol="0">
            <a:normAutofit/>
          </a:bodyPr>
          <a:lstStyle/>
          <a:p>
            <a:pPr lvl="0"/>
            <a:endParaRPr lang="id-ID" noProof="0"/>
          </a:p>
        </p:txBody>
      </p:sp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642040"/>
          </a:xfrm>
          <a:prstGeom prst="rect">
            <a:avLst/>
          </a:prstGeom>
        </p:spPr>
        <p:txBody>
          <a:bodyPr/>
          <a:lstStyle>
            <a:lvl1pPr algn="ctr">
              <a:defRPr sz="3200">
                <a:solidFill>
                  <a:schemeClr val="tx2"/>
                </a:solidFill>
                <a:latin typeface="+mn-lt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id-ID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12"/>
          </p:nvPr>
        </p:nvSpPr>
        <p:spPr>
          <a:xfrm>
            <a:off x="838200" y="893694"/>
            <a:ext cx="10515600" cy="4064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600" baseline="0">
                <a:solidFill>
                  <a:schemeClr val="tx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4414631" y="1775654"/>
            <a:ext cx="1414670" cy="1550641"/>
          </a:xfrm>
          <a:prstGeom prst="rect">
            <a:avLst/>
          </a:prstGeom>
        </p:spPr>
        <p:txBody>
          <a:bodyPr rtlCol="0">
            <a:normAutofit/>
          </a:bodyPr>
          <a:lstStyle/>
          <a:p>
            <a:pPr lvl="0"/>
            <a:endParaRPr lang="id-ID" noProof="0"/>
          </a:p>
        </p:txBody>
      </p:sp>
      <p:sp>
        <p:nvSpPr>
          <p:cNvPr id="10" name="Picture Placeholder 7"/>
          <p:cNvSpPr>
            <a:spLocks noGrp="1"/>
          </p:cNvSpPr>
          <p:nvPr>
            <p:ph type="pic" sz="quarter" idx="14"/>
          </p:nvPr>
        </p:nvSpPr>
        <p:spPr>
          <a:xfrm>
            <a:off x="7991062" y="1775654"/>
            <a:ext cx="1414670" cy="1550641"/>
          </a:xfrm>
          <a:prstGeom prst="rect">
            <a:avLst/>
          </a:prstGeom>
        </p:spPr>
        <p:txBody>
          <a:bodyPr rtlCol="0">
            <a:normAutofit/>
          </a:bodyPr>
          <a:lstStyle/>
          <a:p>
            <a:pPr lvl="0"/>
            <a:endParaRPr lang="id-ID" noProof="0"/>
          </a:p>
        </p:txBody>
      </p:sp>
      <p:sp>
        <p:nvSpPr>
          <p:cNvPr id="7" name="Picture Placeholder 7"/>
          <p:cNvSpPr>
            <a:spLocks noGrp="1"/>
          </p:cNvSpPr>
          <p:nvPr>
            <p:ph type="pic" sz="quarter" idx="15"/>
          </p:nvPr>
        </p:nvSpPr>
        <p:spPr>
          <a:xfrm>
            <a:off x="838201" y="4061655"/>
            <a:ext cx="1414670" cy="1550641"/>
          </a:xfrm>
          <a:prstGeom prst="rect">
            <a:avLst/>
          </a:prstGeom>
        </p:spPr>
        <p:txBody>
          <a:bodyPr rtlCol="0">
            <a:normAutofit/>
          </a:bodyPr>
          <a:lstStyle/>
          <a:p>
            <a:pPr lvl="0"/>
            <a:endParaRPr lang="id-ID" noProof="0"/>
          </a:p>
        </p:txBody>
      </p:sp>
      <p:sp>
        <p:nvSpPr>
          <p:cNvPr id="11" name="Picture Placeholder 7"/>
          <p:cNvSpPr>
            <a:spLocks noGrp="1"/>
          </p:cNvSpPr>
          <p:nvPr>
            <p:ph type="pic" sz="quarter" idx="16"/>
          </p:nvPr>
        </p:nvSpPr>
        <p:spPr>
          <a:xfrm>
            <a:off x="4414631" y="4061654"/>
            <a:ext cx="1414670" cy="1550641"/>
          </a:xfrm>
          <a:prstGeom prst="rect">
            <a:avLst/>
          </a:prstGeom>
        </p:spPr>
        <p:txBody>
          <a:bodyPr rtlCol="0">
            <a:normAutofit/>
          </a:bodyPr>
          <a:lstStyle/>
          <a:p>
            <a:pPr lvl="0"/>
            <a:endParaRPr lang="id-ID" noProof="0"/>
          </a:p>
        </p:txBody>
      </p:sp>
      <p:sp>
        <p:nvSpPr>
          <p:cNvPr id="12" name="Picture Placeholder 7"/>
          <p:cNvSpPr>
            <a:spLocks noGrp="1"/>
          </p:cNvSpPr>
          <p:nvPr>
            <p:ph type="pic" sz="quarter" idx="17"/>
          </p:nvPr>
        </p:nvSpPr>
        <p:spPr>
          <a:xfrm>
            <a:off x="7991062" y="4061654"/>
            <a:ext cx="1414670" cy="1550641"/>
          </a:xfrm>
          <a:prstGeom prst="rect">
            <a:avLst/>
          </a:prstGeom>
        </p:spPr>
        <p:txBody>
          <a:bodyPr rtlCol="0">
            <a:normAutofit/>
          </a:bodyPr>
          <a:lstStyle/>
          <a:p>
            <a:pPr lvl="0"/>
            <a:endParaRPr lang="id-ID" noProof="0"/>
          </a:p>
        </p:txBody>
      </p:sp>
    </p:spTree>
    <p:extLst>
      <p:ext uri="{BB962C8B-B14F-4D97-AF65-F5344CB8AC3E}">
        <p14:creationId xmlns:p14="http://schemas.microsoft.com/office/powerpoint/2010/main" val="135237193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Full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2441448" cy="2295144"/>
          </a:xfrm>
          <a:prstGeom prst="rect">
            <a:avLst/>
          </a:prstGeom>
        </p:spPr>
        <p:txBody>
          <a:bodyPr lIns="182880" tIns="91440" rIns="182880" bIns="91440" rtlCol="0">
            <a:normAutofit/>
          </a:bodyPr>
          <a:lstStyle>
            <a:lvl1pPr marL="0" indent="0">
              <a:buFontTx/>
              <a:buNone/>
              <a:defRPr/>
            </a:lvl1pPr>
          </a:lstStyle>
          <a:p>
            <a:pPr lvl="0"/>
            <a:endParaRPr lang="en-US" noProof="0" dirty="0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437638" y="0"/>
            <a:ext cx="2441448" cy="2295144"/>
          </a:xfrm>
          <a:prstGeom prst="rect">
            <a:avLst/>
          </a:prstGeom>
        </p:spPr>
        <p:txBody>
          <a:bodyPr lIns="182880" tIns="91440" rIns="182880" bIns="91440" rtlCol="0">
            <a:normAutofit/>
          </a:bodyPr>
          <a:lstStyle>
            <a:lvl1pPr marL="0" indent="0">
              <a:buFontTx/>
              <a:buNone/>
              <a:defRPr/>
            </a:lvl1pPr>
          </a:lstStyle>
          <a:p>
            <a:pPr lvl="0"/>
            <a:endParaRPr lang="en-US" noProof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875276" y="0"/>
            <a:ext cx="2441448" cy="2295144"/>
          </a:xfrm>
          <a:prstGeom prst="rect">
            <a:avLst/>
          </a:prstGeom>
        </p:spPr>
        <p:txBody>
          <a:bodyPr lIns="182880" tIns="91440" rIns="182880" bIns="91440" rtlCol="0">
            <a:normAutofit/>
          </a:bodyPr>
          <a:lstStyle>
            <a:lvl1pPr marL="0" indent="0">
              <a:buFontTx/>
              <a:buNone/>
              <a:defRPr/>
            </a:lvl1pPr>
          </a:lstStyle>
          <a:p>
            <a:pPr lvl="0"/>
            <a:endParaRPr lang="en-US" noProof="0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7312914" y="0"/>
            <a:ext cx="2441448" cy="2295144"/>
          </a:xfrm>
          <a:prstGeom prst="rect">
            <a:avLst/>
          </a:prstGeom>
        </p:spPr>
        <p:txBody>
          <a:bodyPr lIns="182880" tIns="91440" rIns="182880" bIns="91440" rtlCol="0">
            <a:normAutofit/>
          </a:bodyPr>
          <a:lstStyle>
            <a:lvl1pPr marL="0" indent="0">
              <a:buFontTx/>
              <a:buNone/>
              <a:defRPr/>
            </a:lvl1pPr>
          </a:lstStyle>
          <a:p>
            <a:pPr lvl="0"/>
            <a:endParaRPr lang="en-US" noProof="0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9750552" y="0"/>
            <a:ext cx="2441448" cy="2295144"/>
          </a:xfrm>
          <a:prstGeom prst="rect">
            <a:avLst/>
          </a:prstGeom>
        </p:spPr>
        <p:txBody>
          <a:bodyPr lIns="182880" tIns="91440" rIns="182880" bIns="91440" rtlCol="0">
            <a:normAutofit/>
          </a:bodyPr>
          <a:lstStyle>
            <a:lvl1pPr marL="0" indent="0">
              <a:buFontTx/>
              <a:buNone/>
              <a:defRPr/>
            </a:lvl1pPr>
          </a:lstStyle>
          <a:p>
            <a:pPr lvl="0"/>
            <a:endParaRPr lang="en-US" noProof="0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2281428"/>
            <a:ext cx="2441448" cy="2295144"/>
          </a:xfrm>
          <a:prstGeom prst="rect">
            <a:avLst/>
          </a:prstGeom>
        </p:spPr>
        <p:txBody>
          <a:bodyPr lIns="182880" tIns="91440" rIns="182880" bIns="91440" rtlCol="0">
            <a:normAutofit/>
          </a:bodyPr>
          <a:lstStyle>
            <a:lvl1pPr marL="0" indent="0">
              <a:buFontTx/>
              <a:buNone/>
              <a:defRPr/>
            </a:lvl1pPr>
          </a:lstStyle>
          <a:p>
            <a:pPr lvl="0"/>
            <a:endParaRPr lang="en-US" noProof="0" dirty="0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2437638" y="2281428"/>
            <a:ext cx="2441448" cy="2295144"/>
          </a:xfrm>
          <a:prstGeom prst="rect">
            <a:avLst/>
          </a:prstGeom>
        </p:spPr>
        <p:txBody>
          <a:bodyPr lIns="182880" tIns="91440" rIns="182880" bIns="91440" rtlCol="0">
            <a:normAutofit/>
          </a:bodyPr>
          <a:lstStyle>
            <a:lvl1pPr marL="0" indent="0">
              <a:buFontTx/>
              <a:buNone/>
              <a:defRPr/>
            </a:lvl1pPr>
          </a:lstStyle>
          <a:p>
            <a:pPr lvl="0"/>
            <a:endParaRPr lang="en-US" noProof="0"/>
          </a:p>
        </p:txBody>
      </p:sp>
      <p:sp>
        <p:nvSpPr>
          <p:cNvPr id="19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4875276" y="2281428"/>
            <a:ext cx="2441448" cy="2295144"/>
          </a:xfrm>
          <a:prstGeom prst="rect">
            <a:avLst/>
          </a:prstGeom>
        </p:spPr>
        <p:txBody>
          <a:bodyPr lIns="182880" tIns="91440" rIns="182880" bIns="91440" rtlCol="0">
            <a:normAutofit/>
          </a:bodyPr>
          <a:lstStyle>
            <a:lvl1pPr marL="0" indent="0">
              <a:buFontTx/>
              <a:buNone/>
              <a:defRPr/>
            </a:lvl1pPr>
          </a:lstStyle>
          <a:p>
            <a:pPr lvl="0"/>
            <a:endParaRPr lang="en-US" noProof="0"/>
          </a:p>
        </p:txBody>
      </p:sp>
      <p:sp>
        <p:nvSpPr>
          <p:cNvPr id="20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7312914" y="2281428"/>
            <a:ext cx="2441448" cy="2295144"/>
          </a:xfrm>
          <a:prstGeom prst="rect">
            <a:avLst/>
          </a:prstGeom>
        </p:spPr>
        <p:txBody>
          <a:bodyPr lIns="182880" tIns="91440" rIns="182880" bIns="91440" rtlCol="0">
            <a:normAutofit/>
          </a:bodyPr>
          <a:lstStyle>
            <a:lvl1pPr marL="0" indent="0">
              <a:buFontTx/>
              <a:buNone/>
              <a:defRPr/>
            </a:lvl1pPr>
          </a:lstStyle>
          <a:p>
            <a:pPr lvl="0"/>
            <a:endParaRPr lang="en-US" noProof="0"/>
          </a:p>
        </p:txBody>
      </p:sp>
      <p:sp>
        <p:nvSpPr>
          <p:cNvPr id="21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9750552" y="2281428"/>
            <a:ext cx="2441448" cy="2295144"/>
          </a:xfrm>
          <a:prstGeom prst="rect">
            <a:avLst/>
          </a:prstGeom>
        </p:spPr>
        <p:txBody>
          <a:bodyPr lIns="182880" tIns="91440" rIns="182880" bIns="91440" rtlCol="0">
            <a:normAutofit/>
          </a:bodyPr>
          <a:lstStyle>
            <a:lvl1pPr marL="0" indent="0">
              <a:buFontTx/>
              <a:buNone/>
              <a:defRPr/>
            </a:lvl1pPr>
          </a:lstStyle>
          <a:p>
            <a:pPr lvl="0"/>
            <a:endParaRPr lang="en-US" noProof="0"/>
          </a:p>
        </p:txBody>
      </p:sp>
      <p:sp>
        <p:nvSpPr>
          <p:cNvPr id="22" name="Picture Placeholder 3"/>
          <p:cNvSpPr>
            <a:spLocks noGrp="1"/>
          </p:cNvSpPr>
          <p:nvPr>
            <p:ph type="pic" sz="quarter" idx="20"/>
          </p:nvPr>
        </p:nvSpPr>
        <p:spPr>
          <a:xfrm>
            <a:off x="0" y="4562856"/>
            <a:ext cx="2441448" cy="2295144"/>
          </a:xfrm>
          <a:prstGeom prst="rect">
            <a:avLst/>
          </a:prstGeom>
        </p:spPr>
        <p:txBody>
          <a:bodyPr lIns="182880" tIns="91440" rIns="182880" bIns="91440" rtlCol="0">
            <a:normAutofit/>
          </a:bodyPr>
          <a:lstStyle>
            <a:lvl1pPr marL="0" indent="0">
              <a:buFontTx/>
              <a:buNone/>
              <a:defRPr/>
            </a:lvl1pPr>
          </a:lstStyle>
          <a:p>
            <a:pPr lvl="0"/>
            <a:endParaRPr lang="en-US" noProof="0"/>
          </a:p>
        </p:txBody>
      </p:sp>
      <p:sp>
        <p:nvSpPr>
          <p:cNvPr id="23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2446782" y="4562856"/>
            <a:ext cx="2441448" cy="2295144"/>
          </a:xfrm>
          <a:prstGeom prst="rect">
            <a:avLst/>
          </a:prstGeom>
        </p:spPr>
        <p:txBody>
          <a:bodyPr lIns="182880" tIns="91440" rIns="182880" bIns="91440" rtlCol="0">
            <a:normAutofit/>
          </a:bodyPr>
          <a:lstStyle>
            <a:lvl1pPr marL="0" indent="0">
              <a:buFontTx/>
              <a:buNone/>
              <a:defRPr/>
            </a:lvl1pPr>
          </a:lstStyle>
          <a:p>
            <a:pPr lvl="0"/>
            <a:endParaRPr lang="en-US" noProof="0"/>
          </a:p>
        </p:txBody>
      </p:sp>
      <p:sp>
        <p:nvSpPr>
          <p:cNvPr id="24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4884420" y="4562856"/>
            <a:ext cx="2441448" cy="2295144"/>
          </a:xfrm>
          <a:prstGeom prst="rect">
            <a:avLst/>
          </a:prstGeom>
        </p:spPr>
        <p:txBody>
          <a:bodyPr lIns="182880" tIns="91440" rIns="182880" bIns="91440" rtlCol="0">
            <a:normAutofit/>
          </a:bodyPr>
          <a:lstStyle>
            <a:lvl1pPr marL="0" indent="0">
              <a:buFontTx/>
              <a:buNone/>
              <a:defRPr/>
            </a:lvl1pPr>
          </a:lstStyle>
          <a:p>
            <a:pPr lvl="0"/>
            <a:endParaRPr lang="en-US" noProof="0"/>
          </a:p>
        </p:txBody>
      </p:sp>
      <p:sp>
        <p:nvSpPr>
          <p:cNvPr id="25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7322058" y="4562856"/>
            <a:ext cx="2441448" cy="2295144"/>
          </a:xfrm>
          <a:prstGeom prst="rect">
            <a:avLst/>
          </a:prstGeom>
        </p:spPr>
        <p:txBody>
          <a:bodyPr lIns="182880" tIns="91440" rIns="182880" bIns="91440" rtlCol="0">
            <a:normAutofit/>
          </a:bodyPr>
          <a:lstStyle>
            <a:lvl1pPr marL="0" indent="0">
              <a:buFontTx/>
              <a:buNone/>
              <a:defRPr/>
            </a:lvl1pPr>
          </a:lstStyle>
          <a:p>
            <a:pPr lvl="0"/>
            <a:endParaRPr lang="en-US" noProof="0"/>
          </a:p>
        </p:txBody>
      </p:sp>
      <p:sp>
        <p:nvSpPr>
          <p:cNvPr id="26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9750552" y="4562856"/>
            <a:ext cx="2441448" cy="2295144"/>
          </a:xfrm>
          <a:prstGeom prst="rect">
            <a:avLst/>
          </a:prstGeom>
        </p:spPr>
        <p:txBody>
          <a:bodyPr lIns="182880" tIns="91440" rIns="182880" bIns="91440" rtlCol="0">
            <a:normAutofit/>
          </a:bodyPr>
          <a:lstStyle>
            <a:lvl1pPr marL="0" indent="0">
              <a:buFontTx/>
              <a:buNone/>
              <a:defRPr/>
            </a:lvl1pPr>
          </a:lstStyle>
          <a:p>
            <a:pPr lvl="0"/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72580866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24 images Full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2048256" cy="1728216"/>
          </a:xfrm>
          <a:prstGeom prst="rect">
            <a:avLst/>
          </a:prstGeom>
        </p:spPr>
        <p:txBody>
          <a:bodyPr lIns="182880" tIns="91440" rIns="182880" bIns="91440" rtlCol="0">
            <a:normAutofit/>
          </a:bodyPr>
          <a:lstStyle>
            <a:lvl1pPr marL="0" indent="0">
              <a:buFontTx/>
              <a:buNone/>
              <a:defRPr/>
            </a:lvl1pPr>
          </a:lstStyle>
          <a:p>
            <a:pPr lvl="0"/>
            <a:endParaRPr lang="en-US" noProof="0"/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28749" y="0"/>
            <a:ext cx="2048256" cy="1728216"/>
          </a:xfrm>
          <a:prstGeom prst="rect">
            <a:avLst/>
          </a:prstGeom>
        </p:spPr>
        <p:txBody>
          <a:bodyPr lIns="182880" tIns="91440" rIns="182880" bIns="91440" rtlCol="0">
            <a:normAutofit/>
          </a:bodyPr>
          <a:lstStyle>
            <a:lvl1pPr marL="0" indent="0">
              <a:buFontTx/>
              <a:buNone/>
              <a:defRPr/>
            </a:lvl1pPr>
          </a:lstStyle>
          <a:p>
            <a:pPr lvl="0"/>
            <a:endParaRPr lang="en-US" noProof="0"/>
          </a:p>
        </p:txBody>
      </p:sp>
      <p:sp>
        <p:nvSpPr>
          <p:cNvPr id="28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057498" y="0"/>
            <a:ext cx="2048256" cy="1728216"/>
          </a:xfrm>
          <a:prstGeom prst="rect">
            <a:avLst/>
          </a:prstGeom>
        </p:spPr>
        <p:txBody>
          <a:bodyPr lIns="182880" tIns="91440" rIns="182880" bIns="91440" rtlCol="0">
            <a:normAutofit/>
          </a:bodyPr>
          <a:lstStyle>
            <a:lvl1pPr marL="0" indent="0">
              <a:buFontTx/>
              <a:buNone/>
              <a:defRPr/>
            </a:lvl1pPr>
          </a:lstStyle>
          <a:p>
            <a:pPr lvl="0"/>
            <a:endParaRPr lang="en-US" noProof="0"/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086247" y="0"/>
            <a:ext cx="2048256" cy="1728216"/>
          </a:xfrm>
          <a:prstGeom prst="rect">
            <a:avLst/>
          </a:prstGeom>
        </p:spPr>
        <p:txBody>
          <a:bodyPr lIns="182880" tIns="91440" rIns="182880" bIns="91440" rtlCol="0">
            <a:normAutofit/>
          </a:bodyPr>
          <a:lstStyle>
            <a:lvl1pPr marL="0" indent="0">
              <a:buFontTx/>
              <a:buNone/>
              <a:defRPr/>
            </a:lvl1pPr>
          </a:lstStyle>
          <a:p>
            <a:pPr lvl="0"/>
            <a:endParaRPr lang="en-US" noProof="0"/>
          </a:p>
        </p:txBody>
      </p:sp>
      <p:sp>
        <p:nvSpPr>
          <p:cNvPr id="30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10143744" y="0"/>
            <a:ext cx="2048256" cy="1728216"/>
          </a:xfrm>
          <a:prstGeom prst="rect">
            <a:avLst/>
          </a:prstGeom>
        </p:spPr>
        <p:txBody>
          <a:bodyPr lIns="182880" tIns="91440" rIns="182880" bIns="91440" rtlCol="0">
            <a:normAutofit/>
          </a:bodyPr>
          <a:lstStyle>
            <a:lvl1pPr marL="0" indent="0">
              <a:buFontTx/>
              <a:buNone/>
              <a:defRPr/>
            </a:lvl1pPr>
          </a:lstStyle>
          <a:p>
            <a:pPr lvl="0"/>
            <a:endParaRPr lang="en-US" noProof="0"/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8114996" y="0"/>
            <a:ext cx="2048256" cy="1728216"/>
          </a:xfrm>
          <a:prstGeom prst="rect">
            <a:avLst/>
          </a:prstGeom>
        </p:spPr>
        <p:txBody>
          <a:bodyPr lIns="182880" tIns="91440" rIns="182880" bIns="91440" rtlCol="0">
            <a:normAutofit/>
          </a:bodyPr>
          <a:lstStyle>
            <a:lvl1pPr marL="0" indent="0">
              <a:buFontTx/>
              <a:buNone/>
              <a:defRPr/>
            </a:lvl1pPr>
          </a:lstStyle>
          <a:p>
            <a:pPr lvl="0"/>
            <a:endParaRPr lang="en-US" noProof="0"/>
          </a:p>
        </p:txBody>
      </p:sp>
      <p:sp>
        <p:nvSpPr>
          <p:cNvPr id="32" name="Picture Placeholder 3"/>
          <p:cNvSpPr>
            <a:spLocks noGrp="1"/>
          </p:cNvSpPr>
          <p:nvPr>
            <p:ph type="pic" sz="quarter" idx="26"/>
          </p:nvPr>
        </p:nvSpPr>
        <p:spPr>
          <a:xfrm>
            <a:off x="0" y="1709928"/>
            <a:ext cx="2048256" cy="1728216"/>
          </a:xfrm>
          <a:prstGeom prst="rect">
            <a:avLst/>
          </a:prstGeom>
        </p:spPr>
        <p:txBody>
          <a:bodyPr lIns="182880" tIns="91440" rIns="182880" bIns="91440" rtlCol="0">
            <a:normAutofit/>
          </a:bodyPr>
          <a:lstStyle>
            <a:lvl1pPr marL="0" indent="0">
              <a:buFontTx/>
              <a:buNone/>
              <a:defRPr/>
            </a:lvl1pPr>
          </a:lstStyle>
          <a:p>
            <a:pPr lvl="0"/>
            <a:endParaRPr lang="en-US" noProof="0"/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28749" y="1709928"/>
            <a:ext cx="2048256" cy="1728216"/>
          </a:xfrm>
          <a:prstGeom prst="rect">
            <a:avLst/>
          </a:prstGeom>
        </p:spPr>
        <p:txBody>
          <a:bodyPr lIns="182880" tIns="91440" rIns="182880" bIns="91440" rtlCol="0">
            <a:normAutofit/>
          </a:bodyPr>
          <a:lstStyle>
            <a:lvl1pPr marL="0" indent="0">
              <a:buFontTx/>
              <a:buNone/>
              <a:defRPr/>
            </a:lvl1pPr>
          </a:lstStyle>
          <a:p>
            <a:pPr lvl="0"/>
            <a:endParaRPr lang="en-US" noProof="0"/>
          </a:p>
        </p:txBody>
      </p:sp>
      <p:sp>
        <p:nvSpPr>
          <p:cNvPr id="34" name="Picture Placeholder 3"/>
          <p:cNvSpPr>
            <a:spLocks noGrp="1"/>
          </p:cNvSpPr>
          <p:nvPr>
            <p:ph type="pic" sz="quarter" idx="28"/>
          </p:nvPr>
        </p:nvSpPr>
        <p:spPr>
          <a:xfrm>
            <a:off x="4057498" y="1709928"/>
            <a:ext cx="2048256" cy="1728216"/>
          </a:xfrm>
          <a:prstGeom prst="rect">
            <a:avLst/>
          </a:prstGeom>
        </p:spPr>
        <p:txBody>
          <a:bodyPr lIns="182880" tIns="91440" rIns="182880" bIns="91440" rtlCol="0">
            <a:normAutofit/>
          </a:bodyPr>
          <a:lstStyle>
            <a:lvl1pPr marL="0" indent="0">
              <a:buFontTx/>
              <a:buNone/>
              <a:defRPr/>
            </a:lvl1pPr>
          </a:lstStyle>
          <a:p>
            <a:pPr lvl="0"/>
            <a:endParaRPr lang="en-US" noProof="0"/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6086247" y="1709928"/>
            <a:ext cx="2048256" cy="1728216"/>
          </a:xfrm>
          <a:prstGeom prst="rect">
            <a:avLst/>
          </a:prstGeom>
        </p:spPr>
        <p:txBody>
          <a:bodyPr lIns="182880" tIns="91440" rIns="182880" bIns="91440" rtlCol="0">
            <a:normAutofit/>
          </a:bodyPr>
          <a:lstStyle>
            <a:lvl1pPr marL="0" indent="0">
              <a:buFontTx/>
              <a:buNone/>
              <a:defRPr/>
            </a:lvl1pPr>
          </a:lstStyle>
          <a:p>
            <a:pPr lvl="0"/>
            <a:endParaRPr lang="en-US" noProof="0"/>
          </a:p>
        </p:txBody>
      </p:sp>
      <p:sp>
        <p:nvSpPr>
          <p:cNvPr id="36" name="Picture Placeholder 3"/>
          <p:cNvSpPr>
            <a:spLocks noGrp="1"/>
          </p:cNvSpPr>
          <p:nvPr>
            <p:ph type="pic" sz="quarter" idx="30"/>
          </p:nvPr>
        </p:nvSpPr>
        <p:spPr>
          <a:xfrm>
            <a:off x="10143744" y="1709928"/>
            <a:ext cx="2048256" cy="1728216"/>
          </a:xfrm>
          <a:prstGeom prst="rect">
            <a:avLst/>
          </a:prstGeom>
        </p:spPr>
        <p:txBody>
          <a:bodyPr lIns="182880" tIns="91440" rIns="182880" bIns="91440" rtlCol="0">
            <a:normAutofit/>
          </a:bodyPr>
          <a:lstStyle>
            <a:lvl1pPr marL="0" indent="0">
              <a:buFontTx/>
              <a:buNone/>
              <a:defRPr/>
            </a:lvl1pPr>
          </a:lstStyle>
          <a:p>
            <a:pPr lvl="0"/>
            <a:endParaRPr lang="en-US" noProof="0"/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8114996" y="1709928"/>
            <a:ext cx="2048256" cy="1728216"/>
          </a:xfrm>
          <a:prstGeom prst="rect">
            <a:avLst/>
          </a:prstGeom>
        </p:spPr>
        <p:txBody>
          <a:bodyPr lIns="182880" tIns="91440" rIns="182880" bIns="91440" rtlCol="0">
            <a:normAutofit/>
          </a:bodyPr>
          <a:lstStyle>
            <a:lvl1pPr marL="0" indent="0">
              <a:buFontTx/>
              <a:buNone/>
              <a:defRPr/>
            </a:lvl1pPr>
          </a:lstStyle>
          <a:p>
            <a:pPr lvl="0"/>
            <a:endParaRPr lang="en-US" noProof="0"/>
          </a:p>
        </p:txBody>
      </p:sp>
      <p:sp>
        <p:nvSpPr>
          <p:cNvPr id="38" name="Picture Placeholder 3"/>
          <p:cNvSpPr>
            <a:spLocks noGrp="1"/>
          </p:cNvSpPr>
          <p:nvPr>
            <p:ph type="pic" sz="quarter" idx="32"/>
          </p:nvPr>
        </p:nvSpPr>
        <p:spPr>
          <a:xfrm>
            <a:off x="0" y="3419856"/>
            <a:ext cx="2048256" cy="1728216"/>
          </a:xfrm>
          <a:prstGeom prst="rect">
            <a:avLst/>
          </a:prstGeom>
        </p:spPr>
        <p:txBody>
          <a:bodyPr lIns="182880" tIns="91440" rIns="182880" bIns="91440" rtlCol="0">
            <a:normAutofit/>
          </a:bodyPr>
          <a:lstStyle>
            <a:lvl1pPr marL="0" indent="0">
              <a:buFontTx/>
              <a:buNone/>
              <a:defRPr/>
            </a:lvl1pPr>
          </a:lstStyle>
          <a:p>
            <a:pPr lvl="0"/>
            <a:endParaRPr lang="en-US" noProof="0"/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028749" y="3419856"/>
            <a:ext cx="2048256" cy="1728216"/>
          </a:xfrm>
          <a:prstGeom prst="rect">
            <a:avLst/>
          </a:prstGeom>
        </p:spPr>
        <p:txBody>
          <a:bodyPr lIns="182880" tIns="91440" rIns="182880" bIns="91440" rtlCol="0">
            <a:normAutofit/>
          </a:bodyPr>
          <a:lstStyle>
            <a:lvl1pPr marL="0" indent="0">
              <a:buFontTx/>
              <a:buNone/>
              <a:defRPr/>
            </a:lvl1pPr>
          </a:lstStyle>
          <a:p>
            <a:pPr lvl="0"/>
            <a:endParaRPr lang="en-US" noProof="0"/>
          </a:p>
        </p:txBody>
      </p:sp>
      <p:sp>
        <p:nvSpPr>
          <p:cNvPr id="40" name="Picture Placeholder 3"/>
          <p:cNvSpPr>
            <a:spLocks noGrp="1"/>
          </p:cNvSpPr>
          <p:nvPr>
            <p:ph type="pic" sz="quarter" idx="34"/>
          </p:nvPr>
        </p:nvSpPr>
        <p:spPr>
          <a:xfrm>
            <a:off x="4057498" y="3419856"/>
            <a:ext cx="2048256" cy="1728216"/>
          </a:xfrm>
          <a:prstGeom prst="rect">
            <a:avLst/>
          </a:prstGeom>
        </p:spPr>
        <p:txBody>
          <a:bodyPr lIns="182880" tIns="91440" rIns="182880" bIns="91440" rtlCol="0">
            <a:normAutofit/>
          </a:bodyPr>
          <a:lstStyle>
            <a:lvl1pPr marL="0" indent="0">
              <a:buFontTx/>
              <a:buNone/>
              <a:defRPr/>
            </a:lvl1pPr>
          </a:lstStyle>
          <a:p>
            <a:pPr lvl="0"/>
            <a:endParaRPr lang="en-US" noProof="0"/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6086247" y="3419856"/>
            <a:ext cx="2048256" cy="1728216"/>
          </a:xfrm>
          <a:prstGeom prst="rect">
            <a:avLst/>
          </a:prstGeom>
        </p:spPr>
        <p:txBody>
          <a:bodyPr lIns="182880" tIns="91440" rIns="182880" bIns="91440" rtlCol="0">
            <a:normAutofit/>
          </a:bodyPr>
          <a:lstStyle>
            <a:lvl1pPr marL="0" indent="0">
              <a:buFontTx/>
              <a:buNone/>
              <a:defRPr/>
            </a:lvl1pPr>
          </a:lstStyle>
          <a:p>
            <a:pPr lvl="0"/>
            <a:endParaRPr lang="en-US" noProof="0"/>
          </a:p>
        </p:txBody>
      </p:sp>
      <p:sp>
        <p:nvSpPr>
          <p:cNvPr id="42" name="Picture Placeholder 3"/>
          <p:cNvSpPr>
            <a:spLocks noGrp="1"/>
          </p:cNvSpPr>
          <p:nvPr>
            <p:ph type="pic" sz="quarter" idx="36"/>
          </p:nvPr>
        </p:nvSpPr>
        <p:spPr>
          <a:xfrm>
            <a:off x="10143744" y="3419856"/>
            <a:ext cx="2048256" cy="1728216"/>
          </a:xfrm>
          <a:prstGeom prst="rect">
            <a:avLst/>
          </a:prstGeom>
        </p:spPr>
        <p:txBody>
          <a:bodyPr lIns="182880" tIns="91440" rIns="182880" bIns="91440" rtlCol="0">
            <a:normAutofit/>
          </a:bodyPr>
          <a:lstStyle>
            <a:lvl1pPr marL="0" indent="0">
              <a:buFontTx/>
              <a:buNone/>
              <a:defRPr/>
            </a:lvl1pPr>
          </a:lstStyle>
          <a:p>
            <a:pPr lvl="0"/>
            <a:endParaRPr lang="en-US" noProof="0"/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8114996" y="3419856"/>
            <a:ext cx="2048256" cy="1728216"/>
          </a:xfrm>
          <a:prstGeom prst="rect">
            <a:avLst/>
          </a:prstGeom>
        </p:spPr>
        <p:txBody>
          <a:bodyPr lIns="182880" tIns="91440" rIns="182880" bIns="91440" rtlCol="0">
            <a:normAutofit/>
          </a:bodyPr>
          <a:lstStyle>
            <a:lvl1pPr marL="0" indent="0">
              <a:buFontTx/>
              <a:buNone/>
              <a:defRPr/>
            </a:lvl1pPr>
          </a:lstStyle>
          <a:p>
            <a:pPr lvl="0"/>
            <a:endParaRPr lang="en-US" noProof="0"/>
          </a:p>
        </p:txBody>
      </p:sp>
      <p:sp>
        <p:nvSpPr>
          <p:cNvPr id="44" name="Picture Placeholder 3"/>
          <p:cNvSpPr>
            <a:spLocks noGrp="1"/>
          </p:cNvSpPr>
          <p:nvPr>
            <p:ph type="pic" sz="quarter" idx="38"/>
          </p:nvPr>
        </p:nvSpPr>
        <p:spPr>
          <a:xfrm>
            <a:off x="0" y="5129784"/>
            <a:ext cx="2048256" cy="1728216"/>
          </a:xfrm>
          <a:prstGeom prst="rect">
            <a:avLst/>
          </a:prstGeom>
        </p:spPr>
        <p:txBody>
          <a:bodyPr lIns="182880" tIns="91440" rIns="182880" bIns="91440" rtlCol="0">
            <a:normAutofit/>
          </a:bodyPr>
          <a:lstStyle>
            <a:lvl1pPr marL="0" indent="0">
              <a:buFontTx/>
              <a:buNone/>
              <a:defRPr/>
            </a:lvl1pPr>
          </a:lstStyle>
          <a:p>
            <a:pPr lvl="0"/>
            <a:endParaRPr lang="en-US" noProof="0"/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2028749" y="5129784"/>
            <a:ext cx="2048256" cy="1728216"/>
          </a:xfrm>
          <a:prstGeom prst="rect">
            <a:avLst/>
          </a:prstGeom>
        </p:spPr>
        <p:txBody>
          <a:bodyPr lIns="182880" tIns="91440" rIns="182880" bIns="91440" rtlCol="0">
            <a:normAutofit/>
          </a:bodyPr>
          <a:lstStyle>
            <a:lvl1pPr marL="0" indent="0">
              <a:buFontTx/>
              <a:buNone/>
              <a:defRPr/>
            </a:lvl1pPr>
          </a:lstStyle>
          <a:p>
            <a:pPr lvl="0"/>
            <a:endParaRPr lang="en-US" noProof="0"/>
          </a:p>
        </p:txBody>
      </p:sp>
      <p:sp>
        <p:nvSpPr>
          <p:cNvPr id="46" name="Picture Placeholder 3"/>
          <p:cNvSpPr>
            <a:spLocks noGrp="1"/>
          </p:cNvSpPr>
          <p:nvPr>
            <p:ph type="pic" sz="quarter" idx="40"/>
          </p:nvPr>
        </p:nvSpPr>
        <p:spPr>
          <a:xfrm>
            <a:off x="4057498" y="5129784"/>
            <a:ext cx="2048256" cy="1728216"/>
          </a:xfrm>
          <a:prstGeom prst="rect">
            <a:avLst/>
          </a:prstGeom>
        </p:spPr>
        <p:txBody>
          <a:bodyPr lIns="182880" tIns="91440" rIns="182880" bIns="91440" rtlCol="0">
            <a:normAutofit/>
          </a:bodyPr>
          <a:lstStyle>
            <a:lvl1pPr marL="0" indent="0">
              <a:buFontTx/>
              <a:buNone/>
              <a:defRPr/>
            </a:lvl1pPr>
          </a:lstStyle>
          <a:p>
            <a:pPr lvl="0"/>
            <a:endParaRPr lang="en-US" noProof="0"/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41"/>
          </p:nvPr>
        </p:nvSpPr>
        <p:spPr>
          <a:xfrm>
            <a:off x="6086247" y="5129784"/>
            <a:ext cx="2048256" cy="1728216"/>
          </a:xfrm>
          <a:prstGeom prst="rect">
            <a:avLst/>
          </a:prstGeom>
        </p:spPr>
        <p:txBody>
          <a:bodyPr lIns="182880" tIns="91440" rIns="182880" bIns="91440" rtlCol="0">
            <a:normAutofit/>
          </a:bodyPr>
          <a:lstStyle>
            <a:lvl1pPr marL="0" indent="0">
              <a:buFontTx/>
              <a:buNone/>
              <a:defRPr/>
            </a:lvl1pPr>
          </a:lstStyle>
          <a:p>
            <a:pPr lvl="0"/>
            <a:endParaRPr lang="en-US" noProof="0"/>
          </a:p>
        </p:txBody>
      </p:sp>
      <p:sp>
        <p:nvSpPr>
          <p:cNvPr id="48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10143744" y="5129784"/>
            <a:ext cx="2048256" cy="1728216"/>
          </a:xfrm>
          <a:prstGeom prst="rect">
            <a:avLst/>
          </a:prstGeom>
        </p:spPr>
        <p:txBody>
          <a:bodyPr lIns="182880" tIns="91440" rIns="182880" bIns="91440" rtlCol="0">
            <a:normAutofit/>
          </a:bodyPr>
          <a:lstStyle>
            <a:lvl1pPr marL="0" indent="0">
              <a:buFontTx/>
              <a:buNone/>
              <a:defRPr/>
            </a:lvl1pPr>
          </a:lstStyle>
          <a:p>
            <a:pPr lvl="0"/>
            <a:endParaRPr lang="en-US" noProof="0"/>
          </a:p>
        </p:txBody>
      </p:sp>
      <p:sp>
        <p:nvSpPr>
          <p:cNvPr id="49" name="Picture Placeholder 3"/>
          <p:cNvSpPr>
            <a:spLocks noGrp="1"/>
          </p:cNvSpPr>
          <p:nvPr>
            <p:ph type="pic" sz="quarter" idx="43"/>
          </p:nvPr>
        </p:nvSpPr>
        <p:spPr>
          <a:xfrm>
            <a:off x="8114996" y="5129784"/>
            <a:ext cx="2048256" cy="1728216"/>
          </a:xfrm>
          <a:prstGeom prst="rect">
            <a:avLst/>
          </a:prstGeom>
        </p:spPr>
        <p:txBody>
          <a:bodyPr lIns="182880" tIns="91440" rIns="182880" bIns="91440" rtlCol="0">
            <a:normAutofit/>
          </a:bodyPr>
          <a:lstStyle>
            <a:lvl1pPr marL="0" indent="0">
              <a:buFontTx/>
              <a:buNone/>
              <a:defRPr/>
            </a:lvl1pPr>
          </a:lstStyle>
          <a:p>
            <a:pPr lvl="0"/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191336396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eight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-18288" y="0"/>
            <a:ext cx="3063240" cy="3438144"/>
          </a:xfrm>
          <a:prstGeom prst="rect">
            <a:avLst/>
          </a:prstGeom>
        </p:spPr>
        <p:txBody>
          <a:bodyPr lIns="182880" tIns="91440" rIns="182880" bIns="91440" rtlCol="0">
            <a:normAutofit/>
          </a:bodyPr>
          <a:lstStyle>
            <a:lvl1pPr marL="0" indent="0">
              <a:buFontTx/>
              <a:buNone/>
              <a:defRPr/>
            </a:lvl1pPr>
          </a:lstStyle>
          <a:p>
            <a:pPr lvl="0"/>
            <a:endParaRPr lang="en-US" noProof="0"/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030728" y="0"/>
            <a:ext cx="3063240" cy="3438144"/>
          </a:xfrm>
          <a:prstGeom prst="rect">
            <a:avLst/>
          </a:prstGeom>
        </p:spPr>
        <p:txBody>
          <a:bodyPr lIns="182880" tIns="91440" rIns="182880" bIns="91440" rtlCol="0">
            <a:normAutofit/>
          </a:bodyPr>
          <a:lstStyle>
            <a:lvl1pPr marL="0" indent="0">
              <a:buFontTx/>
              <a:buNone/>
              <a:defRPr/>
            </a:lvl1pPr>
          </a:lstStyle>
          <a:p>
            <a:pPr lvl="0"/>
            <a:endParaRPr lang="en-US" noProof="0"/>
          </a:p>
        </p:txBody>
      </p:sp>
      <p:sp>
        <p:nvSpPr>
          <p:cNvPr id="28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6079744" y="0"/>
            <a:ext cx="3063240" cy="3438144"/>
          </a:xfrm>
          <a:prstGeom prst="rect">
            <a:avLst/>
          </a:prstGeom>
        </p:spPr>
        <p:txBody>
          <a:bodyPr lIns="182880" tIns="91440" rIns="182880" bIns="91440" rtlCol="0">
            <a:normAutofit/>
          </a:bodyPr>
          <a:lstStyle>
            <a:lvl1pPr marL="0" indent="0">
              <a:buFontTx/>
              <a:buNone/>
              <a:defRPr/>
            </a:lvl1pPr>
          </a:lstStyle>
          <a:p>
            <a:pPr lvl="0"/>
            <a:endParaRPr lang="en-US" noProof="0"/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9128760" y="0"/>
            <a:ext cx="3063240" cy="3438144"/>
          </a:xfrm>
          <a:prstGeom prst="rect">
            <a:avLst/>
          </a:prstGeom>
        </p:spPr>
        <p:txBody>
          <a:bodyPr lIns="182880" tIns="91440" rIns="182880" bIns="91440" rtlCol="0">
            <a:normAutofit/>
          </a:bodyPr>
          <a:lstStyle>
            <a:lvl1pPr marL="0" indent="0">
              <a:buFontTx/>
              <a:buNone/>
              <a:defRPr/>
            </a:lvl1pPr>
          </a:lstStyle>
          <a:p>
            <a:pPr lvl="0"/>
            <a:endParaRPr lang="en-US" noProof="0"/>
          </a:p>
        </p:txBody>
      </p:sp>
      <p:sp>
        <p:nvSpPr>
          <p:cNvPr id="30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-18288" y="3438144"/>
            <a:ext cx="3063240" cy="3438144"/>
          </a:xfrm>
          <a:prstGeom prst="rect">
            <a:avLst/>
          </a:prstGeom>
        </p:spPr>
        <p:txBody>
          <a:bodyPr lIns="182880" tIns="91440" rIns="182880" bIns="91440" rtlCol="0">
            <a:normAutofit/>
          </a:bodyPr>
          <a:lstStyle>
            <a:lvl1pPr marL="0" indent="0">
              <a:buFontTx/>
              <a:buNone/>
              <a:defRPr/>
            </a:lvl1pPr>
          </a:lstStyle>
          <a:p>
            <a:pPr lvl="0"/>
            <a:endParaRPr lang="en-US" noProof="0"/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3030728" y="3438144"/>
            <a:ext cx="3063240" cy="3438144"/>
          </a:xfrm>
          <a:prstGeom prst="rect">
            <a:avLst/>
          </a:prstGeom>
        </p:spPr>
        <p:txBody>
          <a:bodyPr lIns="182880" tIns="91440" rIns="182880" bIns="91440" rtlCol="0">
            <a:normAutofit/>
          </a:bodyPr>
          <a:lstStyle>
            <a:lvl1pPr marL="0" indent="0">
              <a:buFontTx/>
              <a:buNone/>
              <a:defRPr/>
            </a:lvl1pPr>
          </a:lstStyle>
          <a:p>
            <a:pPr lvl="0"/>
            <a:endParaRPr lang="en-US" noProof="0"/>
          </a:p>
        </p:txBody>
      </p:sp>
      <p:sp>
        <p:nvSpPr>
          <p:cNvPr id="32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6079744" y="3438144"/>
            <a:ext cx="3063240" cy="3438144"/>
          </a:xfrm>
          <a:prstGeom prst="rect">
            <a:avLst/>
          </a:prstGeom>
        </p:spPr>
        <p:txBody>
          <a:bodyPr lIns="182880" tIns="91440" rIns="182880" bIns="91440" rtlCol="0">
            <a:normAutofit/>
          </a:bodyPr>
          <a:lstStyle>
            <a:lvl1pPr marL="0" indent="0">
              <a:buFontTx/>
              <a:buNone/>
              <a:defRPr/>
            </a:lvl1pPr>
          </a:lstStyle>
          <a:p>
            <a:pPr lvl="0"/>
            <a:endParaRPr lang="en-US" noProof="0"/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9128760" y="3438144"/>
            <a:ext cx="3063240" cy="3438144"/>
          </a:xfrm>
          <a:prstGeom prst="rect">
            <a:avLst/>
          </a:prstGeom>
        </p:spPr>
        <p:txBody>
          <a:bodyPr lIns="182880" tIns="91440" rIns="182880" bIns="91440" rtlCol="0">
            <a:normAutofit/>
          </a:bodyPr>
          <a:lstStyle>
            <a:lvl1pPr marL="0" indent="0">
              <a:buFontTx/>
              <a:buNone/>
              <a:defRPr/>
            </a:lvl1pPr>
          </a:lstStyle>
          <a:p>
            <a:pPr lvl="0"/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34181772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 with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642040"/>
          </a:xfrm>
          <a:prstGeom prst="rect">
            <a:avLst/>
          </a:prstGeom>
        </p:spPr>
        <p:txBody>
          <a:bodyPr/>
          <a:lstStyle>
            <a:lvl1pPr>
              <a:defRPr sz="3200">
                <a:solidFill>
                  <a:schemeClr val="tx2"/>
                </a:solidFill>
                <a:latin typeface="+mn-lt"/>
              </a:defRPr>
            </a:lvl1pPr>
          </a:lstStyle>
          <a:p>
            <a:r>
              <a:rPr lang="en-US"/>
              <a:t>Click to edit Master title style</a:t>
            </a:r>
            <a:endParaRPr lang="id-ID"/>
          </a:p>
        </p:txBody>
      </p:sp>
      <p:sp>
        <p:nvSpPr>
          <p:cNvPr id="19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838200" y="827434"/>
            <a:ext cx="10515600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60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Picture Placeholder 7"/>
          <p:cNvSpPr>
            <a:spLocks noGrp="1"/>
          </p:cNvSpPr>
          <p:nvPr>
            <p:ph type="pic" sz="quarter" idx="11"/>
          </p:nvPr>
        </p:nvSpPr>
        <p:spPr>
          <a:xfrm>
            <a:off x="0" y="1894649"/>
            <a:ext cx="4293704" cy="1882224"/>
          </a:xfrm>
          <a:prstGeom prst="rect">
            <a:avLst/>
          </a:prstGeom>
        </p:spPr>
        <p:txBody>
          <a:bodyPr rtlCol="0">
            <a:normAutofit/>
          </a:bodyPr>
          <a:lstStyle/>
          <a:p>
            <a:pPr lvl="0"/>
            <a:endParaRPr lang="id-ID" noProof="0"/>
          </a:p>
        </p:txBody>
      </p:sp>
      <p:sp>
        <p:nvSpPr>
          <p:cNvPr id="5" name="Picture Placeholder 7"/>
          <p:cNvSpPr>
            <a:spLocks noGrp="1"/>
          </p:cNvSpPr>
          <p:nvPr>
            <p:ph type="pic" sz="quarter" idx="12"/>
          </p:nvPr>
        </p:nvSpPr>
        <p:spPr>
          <a:xfrm>
            <a:off x="8203096" y="1894649"/>
            <a:ext cx="3988904" cy="1882224"/>
          </a:xfrm>
          <a:prstGeom prst="rect">
            <a:avLst/>
          </a:prstGeom>
        </p:spPr>
        <p:txBody>
          <a:bodyPr rtlCol="0">
            <a:normAutofit/>
          </a:bodyPr>
          <a:lstStyle/>
          <a:p>
            <a:pPr lvl="0"/>
            <a:endParaRPr lang="id-ID" noProof="0"/>
          </a:p>
        </p:txBody>
      </p:sp>
      <p:sp>
        <p:nvSpPr>
          <p:cNvPr id="6" name="Content Placeholder 2"/>
          <p:cNvSpPr>
            <a:spLocks noGrp="1"/>
          </p:cNvSpPr>
          <p:nvPr>
            <p:ph sz="quarter" idx="13"/>
          </p:nvPr>
        </p:nvSpPr>
        <p:spPr>
          <a:xfrm>
            <a:off x="4294188" y="1894097"/>
            <a:ext cx="3908425" cy="1882775"/>
          </a:xfrm>
          <a:solidFill>
            <a:schemeClr val="accent6"/>
          </a:solidFill>
        </p:spPr>
        <p:txBody>
          <a:bodyPr/>
          <a:lstStyle>
            <a:lvl1pPr algn="ctr">
              <a:defRPr>
                <a:solidFill>
                  <a:schemeClr val="bg1"/>
                </a:solidFill>
              </a:defRPr>
            </a:lvl1pPr>
            <a:lvl2pPr algn="ctr">
              <a:defRPr>
                <a:solidFill>
                  <a:schemeClr val="bg1"/>
                </a:solidFill>
              </a:defRPr>
            </a:lvl2pPr>
            <a:lvl3pPr algn="ctr">
              <a:defRPr>
                <a:solidFill>
                  <a:schemeClr val="bg1"/>
                </a:solidFill>
              </a:defRPr>
            </a:lvl3pPr>
            <a:lvl4pPr algn="ctr">
              <a:defRPr>
                <a:solidFill>
                  <a:schemeClr val="bg1"/>
                </a:solidFill>
              </a:defRPr>
            </a:lvl4pPr>
            <a:lvl5pPr algn="ctr"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36563036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eight images-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-18288" y="0"/>
            <a:ext cx="3063240" cy="3438144"/>
          </a:xfrm>
          <a:prstGeom prst="rect">
            <a:avLst/>
          </a:prstGeom>
        </p:spPr>
        <p:txBody>
          <a:bodyPr lIns="182880" tIns="91440" rIns="182880" bIns="91440" rtlCol="0">
            <a:normAutofit/>
          </a:bodyPr>
          <a:lstStyle>
            <a:lvl1pPr marL="0" indent="0">
              <a:buFontTx/>
              <a:buNone/>
              <a:defRPr/>
            </a:lvl1pPr>
          </a:lstStyle>
          <a:p>
            <a:pPr lvl="0"/>
            <a:endParaRPr lang="en-US" noProof="0"/>
          </a:p>
        </p:txBody>
      </p:sp>
      <p:sp>
        <p:nvSpPr>
          <p:cNvPr id="28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6079744" y="0"/>
            <a:ext cx="3063240" cy="3438144"/>
          </a:xfrm>
          <a:prstGeom prst="rect">
            <a:avLst/>
          </a:prstGeom>
        </p:spPr>
        <p:txBody>
          <a:bodyPr lIns="182880" tIns="91440" rIns="182880" bIns="91440" rtlCol="0">
            <a:normAutofit/>
          </a:bodyPr>
          <a:lstStyle>
            <a:lvl1pPr marL="0" indent="0">
              <a:buFontTx/>
              <a:buNone/>
              <a:defRPr/>
            </a:lvl1pPr>
          </a:lstStyle>
          <a:p>
            <a:pPr lvl="0"/>
            <a:endParaRPr lang="en-US" noProof="0"/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3030728" y="3438144"/>
            <a:ext cx="3063240" cy="3438144"/>
          </a:xfrm>
          <a:prstGeom prst="rect">
            <a:avLst/>
          </a:prstGeom>
        </p:spPr>
        <p:txBody>
          <a:bodyPr lIns="182880" tIns="91440" rIns="182880" bIns="91440" rtlCol="0">
            <a:normAutofit/>
          </a:bodyPr>
          <a:lstStyle>
            <a:lvl1pPr marL="0" indent="0">
              <a:buFontTx/>
              <a:buNone/>
              <a:defRPr/>
            </a:lvl1pPr>
          </a:lstStyle>
          <a:p>
            <a:pPr lvl="0"/>
            <a:endParaRPr lang="en-US" noProof="0"/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9128760" y="3438144"/>
            <a:ext cx="3063240" cy="3438144"/>
          </a:xfrm>
          <a:prstGeom prst="rect">
            <a:avLst/>
          </a:prstGeom>
        </p:spPr>
        <p:txBody>
          <a:bodyPr lIns="182880" tIns="91440" rIns="182880" bIns="91440" rtlCol="0">
            <a:normAutofit/>
          </a:bodyPr>
          <a:lstStyle>
            <a:lvl1pPr marL="0" indent="0">
              <a:buFontTx/>
              <a:buNone/>
              <a:defRPr/>
            </a:lvl1pPr>
          </a:lstStyle>
          <a:p>
            <a:pPr lvl="0"/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93251959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Circ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Picture Placeholder 3"/>
          <p:cNvSpPr>
            <a:spLocks noGrp="1" noChangeAspect="1"/>
          </p:cNvSpPr>
          <p:nvPr>
            <p:ph type="pic" sz="quarter" idx="10"/>
          </p:nvPr>
        </p:nvSpPr>
        <p:spPr>
          <a:xfrm>
            <a:off x="1336854" y="1749287"/>
            <a:ext cx="2520000" cy="2520000"/>
          </a:xfrm>
          <a:prstGeom prst="ellipse">
            <a:avLst/>
          </a:prstGeom>
        </p:spPr>
        <p:txBody>
          <a:bodyPr lIns="182880" tIns="91440" rIns="182880" bIns="91440" rtlCol="0">
            <a:normAutofit/>
          </a:bodyPr>
          <a:lstStyle>
            <a:lvl1pPr marL="0" indent="0">
              <a:buFontTx/>
              <a:buNone/>
              <a:defRPr/>
            </a:lvl1pPr>
          </a:lstStyle>
          <a:p>
            <a:pPr lvl="0"/>
            <a:endParaRPr lang="en-US" noProof="0"/>
          </a:p>
        </p:txBody>
      </p:sp>
      <p:sp>
        <p:nvSpPr>
          <p:cNvPr id="10" name="Picture Placeholder 3"/>
          <p:cNvSpPr>
            <a:spLocks noGrp="1" noChangeAspect="1"/>
          </p:cNvSpPr>
          <p:nvPr>
            <p:ph type="pic" sz="quarter" idx="11"/>
          </p:nvPr>
        </p:nvSpPr>
        <p:spPr>
          <a:xfrm>
            <a:off x="4626599" y="1749287"/>
            <a:ext cx="2520000" cy="2520000"/>
          </a:xfrm>
          <a:prstGeom prst="ellipse">
            <a:avLst/>
          </a:prstGeom>
        </p:spPr>
        <p:txBody>
          <a:bodyPr lIns="182880" tIns="91440" rIns="182880" bIns="91440" rtlCol="0">
            <a:normAutofit/>
          </a:bodyPr>
          <a:lstStyle>
            <a:lvl1pPr marL="0" indent="0">
              <a:buFontTx/>
              <a:buNone/>
              <a:defRPr/>
            </a:lvl1pPr>
          </a:lstStyle>
          <a:p>
            <a:pPr lvl="0"/>
            <a:endParaRPr lang="en-US" noProof="0"/>
          </a:p>
        </p:txBody>
      </p:sp>
      <p:sp>
        <p:nvSpPr>
          <p:cNvPr id="11" name="Picture Placeholder 3"/>
          <p:cNvSpPr>
            <a:spLocks noGrp="1" noChangeAspect="1"/>
          </p:cNvSpPr>
          <p:nvPr>
            <p:ph type="pic" sz="quarter" idx="12"/>
          </p:nvPr>
        </p:nvSpPr>
        <p:spPr>
          <a:xfrm>
            <a:off x="7916344" y="1749287"/>
            <a:ext cx="2520000" cy="2520000"/>
          </a:xfrm>
          <a:prstGeom prst="ellipse">
            <a:avLst/>
          </a:prstGeom>
        </p:spPr>
        <p:txBody>
          <a:bodyPr lIns="182880" tIns="91440" rIns="182880" bIns="91440" rtlCol="0">
            <a:normAutofit/>
          </a:bodyPr>
          <a:lstStyle>
            <a:lvl1pPr marL="0" indent="0">
              <a:buFontTx/>
              <a:buNone/>
              <a:defRPr/>
            </a:lvl1pPr>
          </a:lstStyle>
          <a:p>
            <a:pPr lvl="0"/>
            <a:endParaRPr lang="en-US" noProof="0"/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642040"/>
          </a:xfrm>
          <a:prstGeom prst="rect">
            <a:avLst/>
          </a:prstGeom>
        </p:spPr>
        <p:txBody>
          <a:bodyPr/>
          <a:lstStyle>
            <a:lvl1pPr algn="ctr">
              <a:defRPr sz="3200">
                <a:solidFill>
                  <a:schemeClr val="tx2"/>
                </a:solidFill>
                <a:latin typeface="+mn-lt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id-ID"/>
          </a:p>
        </p:txBody>
      </p:sp>
      <p:sp>
        <p:nvSpPr>
          <p:cNvPr id="13" name="Text Placeholder 4"/>
          <p:cNvSpPr>
            <a:spLocks noGrp="1"/>
          </p:cNvSpPr>
          <p:nvPr>
            <p:ph type="body" sz="quarter" idx="18"/>
          </p:nvPr>
        </p:nvSpPr>
        <p:spPr>
          <a:xfrm>
            <a:off x="838200" y="893694"/>
            <a:ext cx="10515600" cy="4064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600" baseline="0">
                <a:solidFill>
                  <a:schemeClr val="tx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2968863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Circ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Picture Placeholder 3"/>
          <p:cNvSpPr>
            <a:spLocks noGrp="1" noChangeAspect="1"/>
          </p:cNvSpPr>
          <p:nvPr>
            <p:ph type="pic" sz="quarter" idx="10"/>
          </p:nvPr>
        </p:nvSpPr>
        <p:spPr>
          <a:xfrm>
            <a:off x="829850" y="2054087"/>
            <a:ext cx="2160000" cy="2160000"/>
          </a:xfrm>
          <a:prstGeom prst="ellipse">
            <a:avLst/>
          </a:prstGeom>
        </p:spPr>
        <p:txBody>
          <a:bodyPr lIns="182880" tIns="91440" rIns="182880" bIns="91440" rtlCol="0">
            <a:normAutofit/>
          </a:bodyPr>
          <a:lstStyle>
            <a:lvl1pPr marL="0" indent="0">
              <a:buFontTx/>
              <a:buNone/>
              <a:defRPr/>
            </a:lvl1pPr>
          </a:lstStyle>
          <a:p>
            <a:pPr lvl="0"/>
            <a:endParaRPr lang="en-US" noProof="0"/>
          </a:p>
        </p:txBody>
      </p:sp>
      <p:sp>
        <p:nvSpPr>
          <p:cNvPr id="5" name="Picture Placeholder 3"/>
          <p:cNvSpPr>
            <a:spLocks noGrp="1" noChangeAspect="1"/>
          </p:cNvSpPr>
          <p:nvPr>
            <p:ph type="pic" sz="quarter" idx="11"/>
          </p:nvPr>
        </p:nvSpPr>
        <p:spPr>
          <a:xfrm>
            <a:off x="3632685" y="2054087"/>
            <a:ext cx="2160000" cy="2160000"/>
          </a:xfrm>
          <a:prstGeom prst="ellipse">
            <a:avLst/>
          </a:prstGeom>
        </p:spPr>
        <p:txBody>
          <a:bodyPr lIns="182880" tIns="91440" rIns="182880" bIns="91440" rtlCol="0">
            <a:normAutofit/>
          </a:bodyPr>
          <a:lstStyle>
            <a:lvl1pPr marL="0" indent="0">
              <a:buFontTx/>
              <a:buNone/>
              <a:defRPr/>
            </a:lvl1pPr>
          </a:lstStyle>
          <a:p>
            <a:pPr lvl="0"/>
            <a:endParaRPr lang="en-US" noProof="0"/>
          </a:p>
        </p:txBody>
      </p:sp>
      <p:sp>
        <p:nvSpPr>
          <p:cNvPr id="6" name="Picture Placeholder 3"/>
          <p:cNvSpPr>
            <a:spLocks noGrp="1" noChangeAspect="1"/>
          </p:cNvSpPr>
          <p:nvPr>
            <p:ph type="pic" sz="quarter" idx="12"/>
          </p:nvPr>
        </p:nvSpPr>
        <p:spPr>
          <a:xfrm>
            <a:off x="6435520" y="2054087"/>
            <a:ext cx="2160000" cy="2160000"/>
          </a:xfrm>
          <a:prstGeom prst="ellipse">
            <a:avLst/>
          </a:prstGeom>
        </p:spPr>
        <p:txBody>
          <a:bodyPr lIns="182880" tIns="91440" rIns="182880" bIns="91440" rtlCol="0">
            <a:normAutofit/>
          </a:bodyPr>
          <a:lstStyle>
            <a:lvl1pPr marL="0" indent="0">
              <a:buFontTx/>
              <a:buNone/>
              <a:defRPr/>
            </a:lvl1pPr>
          </a:lstStyle>
          <a:p>
            <a:pPr lvl="0"/>
            <a:endParaRPr lang="en-US" noProof="0"/>
          </a:p>
        </p:txBody>
      </p:sp>
      <p:sp>
        <p:nvSpPr>
          <p:cNvPr id="7" name="Picture Placeholder 3"/>
          <p:cNvSpPr>
            <a:spLocks noGrp="1" noChangeAspect="1"/>
          </p:cNvSpPr>
          <p:nvPr>
            <p:ph type="pic" sz="quarter" idx="13"/>
          </p:nvPr>
        </p:nvSpPr>
        <p:spPr>
          <a:xfrm>
            <a:off x="9238355" y="2054087"/>
            <a:ext cx="2160000" cy="2160000"/>
          </a:xfrm>
          <a:prstGeom prst="ellipse">
            <a:avLst/>
          </a:prstGeom>
        </p:spPr>
        <p:txBody>
          <a:bodyPr lIns="182880" tIns="91440" rIns="182880" bIns="91440" rtlCol="0">
            <a:normAutofit/>
          </a:bodyPr>
          <a:lstStyle>
            <a:lvl1pPr marL="0" indent="0">
              <a:buFontTx/>
              <a:buNone/>
              <a:defRPr/>
            </a:lvl1pPr>
          </a:lstStyle>
          <a:p>
            <a:pPr lvl="0"/>
            <a:endParaRPr lang="en-US" noProof="0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642040"/>
          </a:xfrm>
          <a:prstGeom prst="rect">
            <a:avLst/>
          </a:prstGeom>
        </p:spPr>
        <p:txBody>
          <a:bodyPr/>
          <a:lstStyle>
            <a:lvl1pPr algn="ctr">
              <a:defRPr sz="3200">
                <a:solidFill>
                  <a:schemeClr val="tx2"/>
                </a:solidFill>
                <a:latin typeface="+mn-lt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id-ID"/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18"/>
          </p:nvPr>
        </p:nvSpPr>
        <p:spPr>
          <a:xfrm>
            <a:off x="838200" y="893694"/>
            <a:ext cx="10515600" cy="4064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600" baseline="0">
                <a:solidFill>
                  <a:schemeClr val="tx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66264197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4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Picture Placeholder 3"/>
          <p:cNvSpPr>
            <a:spLocks noGrp="1" noChangeAspect="1"/>
          </p:cNvSpPr>
          <p:nvPr>
            <p:ph type="pic" sz="quarter" idx="10"/>
          </p:nvPr>
        </p:nvSpPr>
        <p:spPr>
          <a:xfrm>
            <a:off x="829850" y="2054087"/>
            <a:ext cx="2160000" cy="2160000"/>
          </a:xfrm>
          <a:prstGeom prst="rect">
            <a:avLst/>
          </a:prstGeom>
        </p:spPr>
        <p:txBody>
          <a:bodyPr lIns="182880" tIns="91440" rIns="182880" bIns="91440" rtlCol="0">
            <a:normAutofit/>
          </a:bodyPr>
          <a:lstStyle>
            <a:lvl1pPr marL="0" indent="0">
              <a:buFontTx/>
              <a:buNone/>
              <a:defRPr/>
            </a:lvl1pPr>
          </a:lstStyle>
          <a:p>
            <a:pPr lvl="0"/>
            <a:endParaRPr lang="en-US" noProof="0"/>
          </a:p>
        </p:txBody>
      </p:sp>
      <p:sp>
        <p:nvSpPr>
          <p:cNvPr id="5" name="Picture Placeholder 3"/>
          <p:cNvSpPr>
            <a:spLocks noGrp="1" noChangeAspect="1"/>
          </p:cNvSpPr>
          <p:nvPr>
            <p:ph type="pic" sz="quarter" idx="11"/>
          </p:nvPr>
        </p:nvSpPr>
        <p:spPr>
          <a:xfrm>
            <a:off x="3632685" y="2054087"/>
            <a:ext cx="2160000" cy="2160000"/>
          </a:xfrm>
          <a:prstGeom prst="rect">
            <a:avLst/>
          </a:prstGeom>
        </p:spPr>
        <p:txBody>
          <a:bodyPr lIns="182880" tIns="91440" rIns="182880" bIns="91440" rtlCol="0">
            <a:normAutofit/>
          </a:bodyPr>
          <a:lstStyle>
            <a:lvl1pPr marL="0" indent="0">
              <a:buFontTx/>
              <a:buNone/>
              <a:defRPr/>
            </a:lvl1pPr>
          </a:lstStyle>
          <a:p>
            <a:pPr lvl="0"/>
            <a:endParaRPr lang="en-US" noProof="0"/>
          </a:p>
        </p:txBody>
      </p:sp>
      <p:sp>
        <p:nvSpPr>
          <p:cNvPr id="6" name="Picture Placeholder 3"/>
          <p:cNvSpPr>
            <a:spLocks noGrp="1" noChangeAspect="1"/>
          </p:cNvSpPr>
          <p:nvPr>
            <p:ph type="pic" sz="quarter" idx="12"/>
          </p:nvPr>
        </p:nvSpPr>
        <p:spPr>
          <a:xfrm>
            <a:off x="6435520" y="2054087"/>
            <a:ext cx="2160000" cy="2160000"/>
          </a:xfrm>
          <a:prstGeom prst="rect">
            <a:avLst/>
          </a:prstGeom>
        </p:spPr>
        <p:txBody>
          <a:bodyPr lIns="182880" tIns="91440" rIns="182880" bIns="91440" rtlCol="0">
            <a:normAutofit/>
          </a:bodyPr>
          <a:lstStyle>
            <a:lvl1pPr marL="0" indent="0">
              <a:buFontTx/>
              <a:buNone/>
              <a:defRPr/>
            </a:lvl1pPr>
          </a:lstStyle>
          <a:p>
            <a:pPr lvl="0"/>
            <a:endParaRPr lang="en-US" noProof="0"/>
          </a:p>
        </p:txBody>
      </p:sp>
      <p:sp>
        <p:nvSpPr>
          <p:cNvPr id="7" name="Picture Placeholder 3"/>
          <p:cNvSpPr>
            <a:spLocks noGrp="1" noChangeAspect="1"/>
          </p:cNvSpPr>
          <p:nvPr>
            <p:ph type="pic" sz="quarter" idx="13"/>
          </p:nvPr>
        </p:nvSpPr>
        <p:spPr>
          <a:xfrm>
            <a:off x="9238355" y="2054087"/>
            <a:ext cx="2160000" cy="2160000"/>
          </a:xfrm>
          <a:prstGeom prst="rect">
            <a:avLst/>
          </a:prstGeom>
        </p:spPr>
        <p:txBody>
          <a:bodyPr lIns="182880" tIns="91440" rIns="182880" bIns="91440" rtlCol="0">
            <a:normAutofit/>
          </a:bodyPr>
          <a:lstStyle>
            <a:lvl1pPr marL="0" indent="0">
              <a:buFontTx/>
              <a:buNone/>
              <a:defRPr/>
            </a:lvl1pPr>
          </a:lstStyle>
          <a:p>
            <a:pPr lvl="0"/>
            <a:endParaRPr lang="en-US" noProof="0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642040"/>
          </a:xfrm>
          <a:prstGeom prst="rect">
            <a:avLst/>
          </a:prstGeom>
        </p:spPr>
        <p:txBody>
          <a:bodyPr/>
          <a:lstStyle>
            <a:lvl1pPr algn="ctr">
              <a:defRPr sz="3200">
                <a:solidFill>
                  <a:schemeClr val="tx2"/>
                </a:solidFill>
                <a:latin typeface="+mn-lt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id-ID"/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18"/>
          </p:nvPr>
        </p:nvSpPr>
        <p:spPr>
          <a:xfrm>
            <a:off x="838200" y="867190"/>
            <a:ext cx="10515600" cy="4064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600" baseline="0">
                <a:solidFill>
                  <a:schemeClr val="tx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64442392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4 box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642040"/>
          </a:xfrm>
          <a:prstGeom prst="rect">
            <a:avLst/>
          </a:prstGeom>
        </p:spPr>
        <p:txBody>
          <a:bodyPr/>
          <a:lstStyle>
            <a:lvl1pPr algn="ctr">
              <a:defRPr sz="3200">
                <a:solidFill>
                  <a:schemeClr val="tx2"/>
                </a:solidFill>
                <a:latin typeface="+mn-lt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id-ID"/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18"/>
          </p:nvPr>
        </p:nvSpPr>
        <p:spPr>
          <a:xfrm>
            <a:off x="838200" y="893694"/>
            <a:ext cx="10515600" cy="4064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600" baseline="0">
                <a:solidFill>
                  <a:schemeClr val="tx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19"/>
          </p:nvPr>
        </p:nvSpPr>
        <p:spPr>
          <a:xfrm>
            <a:off x="0" y="2212975"/>
            <a:ext cx="3037024" cy="2438400"/>
          </a:xfrm>
          <a:prstGeom prst="rect">
            <a:avLst/>
          </a:prstGeom>
        </p:spPr>
        <p:txBody>
          <a:bodyPr rtlCol="0">
            <a:normAutofit/>
          </a:bodyPr>
          <a:lstStyle/>
          <a:p>
            <a:pPr lvl="0"/>
            <a:endParaRPr lang="id-ID" noProof="0"/>
          </a:p>
        </p:txBody>
      </p:sp>
      <p:sp>
        <p:nvSpPr>
          <p:cNvPr id="10" name="Picture Placeholder 2"/>
          <p:cNvSpPr>
            <a:spLocks noGrp="1"/>
          </p:cNvSpPr>
          <p:nvPr>
            <p:ph type="pic" sz="quarter" idx="20"/>
          </p:nvPr>
        </p:nvSpPr>
        <p:spPr>
          <a:xfrm>
            <a:off x="3047585" y="2212975"/>
            <a:ext cx="2991886" cy="2438400"/>
          </a:xfrm>
          <a:prstGeom prst="rect">
            <a:avLst/>
          </a:prstGeom>
        </p:spPr>
        <p:txBody>
          <a:bodyPr rtlCol="0">
            <a:normAutofit/>
          </a:bodyPr>
          <a:lstStyle/>
          <a:p>
            <a:pPr lvl="0"/>
            <a:endParaRPr lang="id-ID" noProof="0"/>
          </a:p>
        </p:txBody>
      </p:sp>
      <p:sp>
        <p:nvSpPr>
          <p:cNvPr id="11" name="Picture Placeholder 2"/>
          <p:cNvSpPr>
            <a:spLocks noGrp="1"/>
          </p:cNvSpPr>
          <p:nvPr>
            <p:ph type="pic" sz="quarter" idx="21"/>
          </p:nvPr>
        </p:nvSpPr>
        <p:spPr>
          <a:xfrm>
            <a:off x="6063284" y="2212975"/>
            <a:ext cx="3100594" cy="2438400"/>
          </a:xfrm>
          <a:prstGeom prst="rect">
            <a:avLst/>
          </a:prstGeom>
        </p:spPr>
        <p:txBody>
          <a:bodyPr rtlCol="0">
            <a:normAutofit/>
          </a:bodyPr>
          <a:lstStyle/>
          <a:p>
            <a:pPr lvl="0"/>
            <a:endParaRPr lang="id-ID" noProof="0"/>
          </a:p>
        </p:txBody>
      </p:sp>
      <p:sp>
        <p:nvSpPr>
          <p:cNvPr id="12" name="Picture Placeholder 2"/>
          <p:cNvSpPr>
            <a:spLocks noGrp="1"/>
          </p:cNvSpPr>
          <p:nvPr>
            <p:ph type="pic" sz="quarter" idx="22"/>
          </p:nvPr>
        </p:nvSpPr>
        <p:spPr>
          <a:xfrm>
            <a:off x="9163878" y="2212975"/>
            <a:ext cx="3028122" cy="2438400"/>
          </a:xfrm>
          <a:prstGeom prst="rect">
            <a:avLst/>
          </a:prstGeom>
        </p:spPr>
        <p:txBody>
          <a:bodyPr rtlCol="0">
            <a:normAutofit/>
          </a:bodyPr>
          <a:lstStyle/>
          <a:p>
            <a:pPr lvl="0"/>
            <a:endParaRPr lang="id-ID" noProof="0"/>
          </a:p>
        </p:txBody>
      </p:sp>
    </p:spTree>
    <p:extLst>
      <p:ext uri="{BB962C8B-B14F-4D97-AF65-F5344CB8AC3E}">
        <p14:creationId xmlns:p14="http://schemas.microsoft.com/office/powerpoint/2010/main" val="381954260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4 rounded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642040"/>
          </a:xfrm>
          <a:prstGeom prst="rect">
            <a:avLst/>
          </a:prstGeom>
        </p:spPr>
        <p:txBody>
          <a:bodyPr/>
          <a:lstStyle>
            <a:lvl1pPr algn="ctr">
              <a:defRPr sz="3200">
                <a:solidFill>
                  <a:schemeClr val="tx2"/>
                </a:solidFill>
                <a:latin typeface="+mn-lt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id-ID"/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18"/>
          </p:nvPr>
        </p:nvSpPr>
        <p:spPr>
          <a:xfrm>
            <a:off x="838200" y="893694"/>
            <a:ext cx="10515600" cy="4064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600" baseline="0">
                <a:solidFill>
                  <a:schemeClr val="tx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678364" y="2027444"/>
            <a:ext cx="1377880" cy="1550642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none"/>
        </p:style>
        <p:txBody>
          <a:bodyPr rtlCol="0">
            <a:normAutofit/>
          </a:bodyPr>
          <a:lstStyle/>
          <a:p>
            <a:pPr lvl="0"/>
            <a:endParaRPr lang="id-ID" noProof="0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0"/>
          </p:nvPr>
        </p:nvSpPr>
        <p:spPr>
          <a:xfrm>
            <a:off x="4678364" y="3768654"/>
            <a:ext cx="1377880" cy="1550642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none"/>
        </p:style>
        <p:txBody>
          <a:bodyPr rtlCol="0">
            <a:normAutofit/>
          </a:bodyPr>
          <a:lstStyle/>
          <a:p>
            <a:pPr lvl="0"/>
            <a:endParaRPr lang="id-ID" noProof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6222242" y="2027444"/>
            <a:ext cx="1377880" cy="1550642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none"/>
        </p:style>
        <p:txBody>
          <a:bodyPr rtlCol="0">
            <a:normAutofit/>
          </a:bodyPr>
          <a:lstStyle/>
          <a:p>
            <a:pPr lvl="0"/>
            <a:endParaRPr lang="id-ID" noProof="0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6222242" y="3768654"/>
            <a:ext cx="1377880" cy="1550642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none"/>
        </p:style>
        <p:txBody>
          <a:bodyPr rtlCol="0">
            <a:normAutofit/>
          </a:bodyPr>
          <a:lstStyle/>
          <a:p>
            <a:pPr lvl="0"/>
            <a:endParaRPr lang="id-ID" noProof="0"/>
          </a:p>
        </p:txBody>
      </p:sp>
    </p:spTree>
    <p:extLst>
      <p:ext uri="{BB962C8B-B14F-4D97-AF65-F5344CB8AC3E}">
        <p14:creationId xmlns:p14="http://schemas.microsoft.com/office/powerpoint/2010/main" val="143425577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4 rounded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3"/>
          <p:cNvSpPr>
            <a:spLocks noChangeArrowheads="1"/>
          </p:cNvSpPr>
          <p:nvPr userDrawn="1"/>
        </p:nvSpPr>
        <p:spPr bwMode="auto">
          <a:xfrm>
            <a:off x="2371725" y="2027238"/>
            <a:ext cx="53975" cy="1550987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Open Sans Light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Open Sans Light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Open Sans Light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Open Sans Light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Open Sans Light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Open Sans Light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Open Sans Light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Open Sans Light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Open Sans Light" pitchFamily="34" charset="0"/>
              </a:defRPr>
            </a:lvl9pPr>
          </a:lstStyle>
          <a:p>
            <a:pPr algn="ctr" eaLnBrk="1" hangingPunct="1"/>
            <a:endParaRPr lang="en-US" altLang="en-US"/>
          </a:p>
        </p:txBody>
      </p:sp>
      <p:sp>
        <p:nvSpPr>
          <p:cNvPr id="15" name="Rectangle 4"/>
          <p:cNvSpPr>
            <a:spLocks noChangeArrowheads="1"/>
          </p:cNvSpPr>
          <p:nvPr userDrawn="1"/>
        </p:nvSpPr>
        <p:spPr bwMode="auto">
          <a:xfrm>
            <a:off x="2355850" y="3768725"/>
            <a:ext cx="52388" cy="1550988"/>
          </a:xfrm>
          <a:prstGeom prst="rect">
            <a:avLst/>
          </a:pr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Open Sans Light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Open Sans Light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Open Sans Light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Open Sans Light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Open Sans Light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Open Sans Light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Open Sans Light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Open Sans Light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Open Sans Light" pitchFamily="34" charset="0"/>
              </a:defRPr>
            </a:lvl9pPr>
          </a:lstStyle>
          <a:p>
            <a:pPr algn="ctr" eaLnBrk="1" hangingPunct="1"/>
            <a:endParaRPr lang="en-US" altLang="en-US"/>
          </a:p>
        </p:txBody>
      </p:sp>
      <p:sp>
        <p:nvSpPr>
          <p:cNvPr id="16" name="Rectangle 15"/>
          <p:cNvSpPr/>
          <p:nvPr userDrawn="1"/>
        </p:nvSpPr>
        <p:spPr bwMode="auto">
          <a:xfrm>
            <a:off x="7732713" y="2027238"/>
            <a:ext cx="52387" cy="1550987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id-ID">
              <a:latin typeface="+mn-lt"/>
            </a:endParaRPr>
          </a:p>
        </p:txBody>
      </p:sp>
      <p:sp>
        <p:nvSpPr>
          <p:cNvPr id="17" name="Rectangle 16"/>
          <p:cNvSpPr/>
          <p:nvPr userDrawn="1"/>
        </p:nvSpPr>
        <p:spPr bwMode="auto">
          <a:xfrm>
            <a:off x="7732713" y="3768725"/>
            <a:ext cx="52387" cy="1550988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id-ID">
              <a:latin typeface="+mn-lt"/>
            </a:endParaRPr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642040"/>
          </a:xfrm>
          <a:prstGeom prst="rect">
            <a:avLst/>
          </a:prstGeom>
        </p:spPr>
        <p:txBody>
          <a:bodyPr/>
          <a:lstStyle>
            <a:lvl1pPr algn="ctr">
              <a:defRPr sz="3200">
                <a:solidFill>
                  <a:schemeClr val="tx2"/>
                </a:solidFill>
                <a:latin typeface="+mn-lt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id-ID"/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18"/>
          </p:nvPr>
        </p:nvSpPr>
        <p:spPr>
          <a:xfrm>
            <a:off x="838200" y="893694"/>
            <a:ext cx="10515600" cy="4064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600" baseline="0">
                <a:solidFill>
                  <a:schemeClr val="tx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838200" y="2027444"/>
            <a:ext cx="1377880" cy="1550642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none"/>
        </p:style>
        <p:txBody>
          <a:bodyPr rtlCol="0">
            <a:normAutofit/>
          </a:bodyPr>
          <a:lstStyle/>
          <a:p>
            <a:pPr lvl="0"/>
            <a:endParaRPr lang="id-ID" noProof="0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0"/>
          </p:nvPr>
        </p:nvSpPr>
        <p:spPr>
          <a:xfrm>
            <a:off x="838200" y="3768654"/>
            <a:ext cx="1377880" cy="1550642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none"/>
        </p:style>
        <p:txBody>
          <a:bodyPr rtlCol="0">
            <a:normAutofit/>
          </a:bodyPr>
          <a:lstStyle/>
          <a:p>
            <a:pPr lvl="0"/>
            <a:endParaRPr lang="id-ID" noProof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6195737" y="2027444"/>
            <a:ext cx="1377880" cy="1550642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none"/>
        </p:style>
        <p:txBody>
          <a:bodyPr rtlCol="0">
            <a:normAutofit/>
          </a:bodyPr>
          <a:lstStyle/>
          <a:p>
            <a:pPr lvl="0"/>
            <a:endParaRPr lang="id-ID" noProof="0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6195737" y="3768654"/>
            <a:ext cx="1377880" cy="1550642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none"/>
        </p:style>
        <p:txBody>
          <a:bodyPr rtlCol="0">
            <a:normAutofit/>
          </a:bodyPr>
          <a:lstStyle/>
          <a:p>
            <a:pPr lvl="0"/>
            <a:endParaRPr lang="id-ID" noProof="0"/>
          </a:p>
        </p:txBody>
      </p:sp>
    </p:spTree>
    <p:extLst>
      <p:ext uri="{BB962C8B-B14F-4D97-AF65-F5344CB8AC3E}">
        <p14:creationId xmlns:p14="http://schemas.microsoft.com/office/powerpoint/2010/main" val="220006619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4 circle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642040"/>
          </a:xfrm>
          <a:prstGeom prst="rect">
            <a:avLst/>
          </a:prstGeom>
        </p:spPr>
        <p:txBody>
          <a:bodyPr/>
          <a:lstStyle>
            <a:lvl1pPr algn="ctr">
              <a:defRPr sz="3200">
                <a:solidFill>
                  <a:schemeClr val="tx2"/>
                </a:solidFill>
                <a:latin typeface="+mn-lt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id-ID"/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18"/>
          </p:nvPr>
        </p:nvSpPr>
        <p:spPr>
          <a:xfrm>
            <a:off x="838200" y="893694"/>
            <a:ext cx="10515600" cy="4064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400" baseline="0">
                <a:solidFill>
                  <a:schemeClr val="tx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Picture Placeholder 3"/>
          <p:cNvSpPr>
            <a:spLocks noGrp="1" noChangeAspect="1"/>
          </p:cNvSpPr>
          <p:nvPr>
            <p:ph type="pic" sz="quarter" idx="10"/>
          </p:nvPr>
        </p:nvSpPr>
        <p:spPr>
          <a:xfrm>
            <a:off x="4288668" y="2054088"/>
            <a:ext cx="1620000" cy="1620000"/>
          </a:xfrm>
          <a:prstGeom prst="ellipse">
            <a:avLst/>
          </a:prstGeom>
        </p:spPr>
        <p:txBody>
          <a:bodyPr lIns="182880" tIns="91440" rIns="182880" bIns="91440" rtlCol="0">
            <a:normAutofit/>
          </a:bodyPr>
          <a:lstStyle>
            <a:lvl1pPr marL="0" indent="0">
              <a:buFontTx/>
              <a:buNone/>
              <a:defRPr/>
            </a:lvl1pPr>
          </a:lstStyle>
          <a:p>
            <a:pPr lvl="0"/>
            <a:endParaRPr lang="en-US" noProof="0"/>
          </a:p>
        </p:txBody>
      </p:sp>
      <p:sp>
        <p:nvSpPr>
          <p:cNvPr id="15" name="Picture Placeholder 3"/>
          <p:cNvSpPr>
            <a:spLocks noGrp="1" noChangeAspect="1"/>
          </p:cNvSpPr>
          <p:nvPr>
            <p:ph type="pic" sz="quarter" idx="19"/>
          </p:nvPr>
        </p:nvSpPr>
        <p:spPr>
          <a:xfrm>
            <a:off x="4288668" y="3803611"/>
            <a:ext cx="1620000" cy="1620000"/>
          </a:xfrm>
          <a:prstGeom prst="ellipse">
            <a:avLst/>
          </a:prstGeom>
        </p:spPr>
        <p:txBody>
          <a:bodyPr lIns="182880" tIns="91440" rIns="182880" bIns="91440" rtlCol="0">
            <a:normAutofit/>
          </a:bodyPr>
          <a:lstStyle>
            <a:lvl1pPr marL="0" indent="0">
              <a:buFontTx/>
              <a:buNone/>
              <a:defRPr/>
            </a:lvl1pPr>
          </a:lstStyle>
          <a:p>
            <a:pPr lvl="0"/>
            <a:endParaRPr lang="en-US" noProof="0"/>
          </a:p>
        </p:txBody>
      </p:sp>
      <p:sp>
        <p:nvSpPr>
          <p:cNvPr id="16" name="Picture Placeholder 3"/>
          <p:cNvSpPr>
            <a:spLocks noGrp="1" noChangeAspect="1"/>
          </p:cNvSpPr>
          <p:nvPr>
            <p:ph type="pic" sz="quarter" idx="20"/>
          </p:nvPr>
        </p:nvSpPr>
        <p:spPr>
          <a:xfrm>
            <a:off x="6090965" y="2054088"/>
            <a:ext cx="1620000" cy="1620000"/>
          </a:xfrm>
          <a:prstGeom prst="ellipse">
            <a:avLst/>
          </a:prstGeom>
        </p:spPr>
        <p:txBody>
          <a:bodyPr lIns="182880" tIns="91440" rIns="182880" bIns="91440" rtlCol="0">
            <a:normAutofit/>
          </a:bodyPr>
          <a:lstStyle>
            <a:lvl1pPr marL="0" indent="0">
              <a:buFontTx/>
              <a:buNone/>
              <a:defRPr/>
            </a:lvl1pPr>
          </a:lstStyle>
          <a:p>
            <a:pPr lvl="0"/>
            <a:endParaRPr lang="en-US" noProof="0"/>
          </a:p>
        </p:txBody>
      </p:sp>
      <p:sp>
        <p:nvSpPr>
          <p:cNvPr id="17" name="Picture Placeholder 3"/>
          <p:cNvSpPr>
            <a:spLocks noGrp="1" noChangeAspect="1"/>
          </p:cNvSpPr>
          <p:nvPr>
            <p:ph type="pic" sz="quarter" idx="21"/>
          </p:nvPr>
        </p:nvSpPr>
        <p:spPr>
          <a:xfrm>
            <a:off x="6090965" y="3803611"/>
            <a:ext cx="1620000" cy="1620000"/>
          </a:xfrm>
          <a:prstGeom prst="ellipse">
            <a:avLst/>
          </a:prstGeom>
        </p:spPr>
        <p:txBody>
          <a:bodyPr lIns="182880" tIns="91440" rIns="182880" bIns="91440" rtlCol="0">
            <a:normAutofit/>
          </a:bodyPr>
          <a:lstStyle>
            <a:lvl1pPr marL="0" indent="0">
              <a:buFontTx/>
              <a:buNone/>
              <a:defRPr/>
            </a:lvl1pPr>
          </a:lstStyle>
          <a:p>
            <a:pPr lvl="0"/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161359245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2  images wit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642040"/>
          </a:xfrm>
          <a:prstGeom prst="rect">
            <a:avLst/>
          </a:prstGeom>
        </p:spPr>
        <p:txBody>
          <a:bodyPr/>
          <a:lstStyle>
            <a:lvl1pPr algn="ctr">
              <a:defRPr sz="3200">
                <a:solidFill>
                  <a:schemeClr val="tx2"/>
                </a:solidFill>
                <a:latin typeface="+mn-lt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id-ID"/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18"/>
          </p:nvPr>
        </p:nvSpPr>
        <p:spPr>
          <a:xfrm>
            <a:off x="838200" y="893694"/>
            <a:ext cx="10515600" cy="4064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600" baseline="0">
                <a:solidFill>
                  <a:schemeClr val="tx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838200" y="2063889"/>
            <a:ext cx="2352260" cy="353568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rtlCol="0" anchor="ctr">
            <a:normAutofit/>
          </a:bodyPr>
          <a:lstStyle>
            <a:lvl1pPr marL="0" indent="0" algn="ctr">
              <a:buNone/>
              <a:defRPr sz="1400"/>
            </a:lvl1pPr>
          </a:lstStyle>
          <a:p>
            <a:pPr lvl="0"/>
            <a:endParaRPr lang="en-US" noProof="0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6181770" y="2063889"/>
            <a:ext cx="2352260" cy="353568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rtlCol="0" anchor="ctr">
            <a:normAutofit/>
          </a:bodyPr>
          <a:lstStyle>
            <a:lvl1pPr marL="0" indent="0" algn="ctr">
              <a:buNone/>
              <a:defRPr sz="1400"/>
            </a:lvl1pPr>
          </a:lstStyle>
          <a:p>
            <a:pPr lvl="0"/>
            <a:endParaRPr lang="en-US" noProof="0"/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3391507" y="2063889"/>
            <a:ext cx="2479811" cy="3535680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400" b="1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buFontTx/>
              <a:buNone/>
              <a:defRPr sz="1400"/>
            </a:lvl2pPr>
            <a:lvl3pPr marL="150813" indent="-150813">
              <a:defRPr sz="1400"/>
            </a:lvl3pPr>
            <a:lvl4pPr marL="401638" indent="-207963">
              <a:defRPr sz="1400"/>
            </a:lvl4pPr>
            <a:lvl5pPr marL="761981" indent="-228594"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7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8721588" y="2063889"/>
            <a:ext cx="2479811" cy="3535680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400" b="1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buFontTx/>
              <a:buNone/>
              <a:defRPr sz="1400"/>
            </a:lvl2pPr>
            <a:lvl3pPr marL="150813" indent="-150813">
              <a:defRPr sz="1400"/>
            </a:lvl3pPr>
            <a:lvl4pPr marL="401638" indent="-207963">
              <a:defRPr sz="1400"/>
            </a:lvl4pPr>
            <a:lvl5pPr marL="761981" indent="-228594"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045354654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one images wit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642040"/>
          </a:xfrm>
          <a:prstGeom prst="rect">
            <a:avLst/>
          </a:prstGeom>
        </p:spPr>
        <p:txBody>
          <a:bodyPr/>
          <a:lstStyle>
            <a:lvl1pPr algn="ctr">
              <a:defRPr sz="3200">
                <a:solidFill>
                  <a:schemeClr val="tx2"/>
                </a:solidFill>
                <a:latin typeface="+mn-lt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id-ID"/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18"/>
          </p:nvPr>
        </p:nvSpPr>
        <p:spPr>
          <a:xfrm>
            <a:off x="838200" y="893694"/>
            <a:ext cx="10515600" cy="4064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400" baseline="0">
                <a:solidFill>
                  <a:schemeClr val="tx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30965" y="1984376"/>
            <a:ext cx="5165035" cy="3535680"/>
          </a:xfrm>
          <a:prstGeom prst="rect">
            <a:avLst/>
          </a:prstGeom>
          <a:noFill/>
        </p:spPr>
        <p:txBody>
          <a:bodyPr rtlCol="0" anchor="ctr">
            <a:normAutofit/>
          </a:bodyPr>
          <a:lstStyle>
            <a:lvl1pPr marL="0" indent="0" algn="ctr">
              <a:buNone/>
              <a:defRPr sz="1400"/>
            </a:lvl1pPr>
          </a:lstStyle>
          <a:p>
            <a:pPr lvl="0"/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19134387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 with half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642040"/>
          </a:xfrm>
          <a:prstGeom prst="rect">
            <a:avLst/>
          </a:prstGeom>
        </p:spPr>
        <p:txBody>
          <a:bodyPr/>
          <a:lstStyle>
            <a:lvl1pPr>
              <a:defRPr sz="320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id-ID"/>
          </a:p>
        </p:txBody>
      </p:sp>
      <p:sp>
        <p:nvSpPr>
          <p:cNvPr id="19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838200" y="867190"/>
            <a:ext cx="10515600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60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11"/>
          </p:nvPr>
        </p:nvSpPr>
        <p:spPr>
          <a:xfrm>
            <a:off x="0" y="2173356"/>
            <a:ext cx="12192000" cy="3273977"/>
          </a:xfrm>
          <a:ln>
            <a:noFill/>
          </a:ln>
        </p:spPr>
        <p:txBody>
          <a:bodyPr rtlCol="0">
            <a:normAutofit/>
          </a:bodyPr>
          <a:lstStyle/>
          <a:p>
            <a:pPr lvl="0"/>
            <a:endParaRPr lang="id-ID" noProof="0"/>
          </a:p>
        </p:txBody>
      </p:sp>
    </p:spTree>
    <p:extLst>
      <p:ext uri="{BB962C8B-B14F-4D97-AF65-F5344CB8AC3E}">
        <p14:creationId xmlns:p14="http://schemas.microsoft.com/office/powerpoint/2010/main" val="992676497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image placeho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642040"/>
          </a:xfrm>
          <a:prstGeom prst="rect">
            <a:avLst/>
          </a:prstGeom>
        </p:spPr>
        <p:txBody>
          <a:bodyPr/>
          <a:lstStyle>
            <a:lvl1pPr algn="ctr">
              <a:defRPr sz="3200">
                <a:solidFill>
                  <a:schemeClr val="tx2"/>
                </a:solidFill>
                <a:latin typeface="+mn-lt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id-ID"/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18"/>
          </p:nvPr>
        </p:nvSpPr>
        <p:spPr>
          <a:xfrm>
            <a:off x="838200" y="893694"/>
            <a:ext cx="10515600" cy="4064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400" baseline="0">
                <a:solidFill>
                  <a:schemeClr val="tx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Picture Placeholder 7"/>
          <p:cNvSpPr>
            <a:spLocks noGrp="1"/>
          </p:cNvSpPr>
          <p:nvPr>
            <p:ph type="pic" sz="quarter" idx="11"/>
          </p:nvPr>
        </p:nvSpPr>
        <p:spPr>
          <a:xfrm>
            <a:off x="838200" y="1881810"/>
            <a:ext cx="3220278" cy="2213112"/>
          </a:xfrm>
          <a:prstGeom prst="rect">
            <a:avLst/>
          </a:prstGeom>
        </p:spPr>
        <p:txBody>
          <a:bodyPr rtlCol="0">
            <a:normAutofit/>
          </a:bodyPr>
          <a:lstStyle/>
          <a:p>
            <a:pPr lvl="0"/>
            <a:endParaRPr lang="id-ID" noProof="0"/>
          </a:p>
        </p:txBody>
      </p:sp>
      <p:sp>
        <p:nvSpPr>
          <p:cNvPr id="6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4485861" y="1881810"/>
            <a:ext cx="3220278" cy="2213112"/>
          </a:xfrm>
          <a:prstGeom prst="rect">
            <a:avLst/>
          </a:prstGeom>
        </p:spPr>
        <p:txBody>
          <a:bodyPr rtlCol="0">
            <a:normAutofit/>
          </a:bodyPr>
          <a:lstStyle/>
          <a:p>
            <a:pPr lvl="0"/>
            <a:endParaRPr lang="id-ID" noProof="0"/>
          </a:p>
        </p:txBody>
      </p:sp>
      <p:sp>
        <p:nvSpPr>
          <p:cNvPr id="7" name="Picture Placeholder 7"/>
          <p:cNvSpPr>
            <a:spLocks noGrp="1"/>
          </p:cNvSpPr>
          <p:nvPr>
            <p:ph type="pic" sz="quarter" idx="14"/>
          </p:nvPr>
        </p:nvSpPr>
        <p:spPr>
          <a:xfrm>
            <a:off x="8133522" y="1881810"/>
            <a:ext cx="3220278" cy="2213112"/>
          </a:xfrm>
          <a:prstGeom prst="rect">
            <a:avLst/>
          </a:prstGeom>
        </p:spPr>
        <p:txBody>
          <a:bodyPr rtlCol="0">
            <a:normAutofit/>
          </a:bodyPr>
          <a:lstStyle/>
          <a:p>
            <a:pPr lvl="0"/>
            <a:endParaRPr lang="id-ID" noProof="0"/>
          </a:p>
        </p:txBody>
      </p:sp>
    </p:spTree>
    <p:extLst>
      <p:ext uri="{BB962C8B-B14F-4D97-AF65-F5344CB8AC3E}">
        <p14:creationId xmlns:p14="http://schemas.microsoft.com/office/powerpoint/2010/main" val="3336005222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Circ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Picture Placeholder 3"/>
          <p:cNvSpPr>
            <a:spLocks noGrp="1" noChangeAspect="1"/>
          </p:cNvSpPr>
          <p:nvPr>
            <p:ph type="pic" sz="quarter" idx="10"/>
          </p:nvPr>
        </p:nvSpPr>
        <p:spPr>
          <a:xfrm>
            <a:off x="1240668" y="1457740"/>
            <a:ext cx="1620000" cy="1620000"/>
          </a:xfrm>
          <a:prstGeom prst="ellipse">
            <a:avLst/>
          </a:prstGeom>
        </p:spPr>
        <p:txBody>
          <a:bodyPr lIns="182880" tIns="91440" rIns="182880" bIns="91440" rtlCol="0">
            <a:normAutofit/>
          </a:bodyPr>
          <a:lstStyle>
            <a:lvl1pPr marL="0" indent="0">
              <a:buFontTx/>
              <a:buNone/>
              <a:defRPr/>
            </a:lvl1pPr>
          </a:lstStyle>
          <a:p>
            <a:pPr lvl="0"/>
            <a:endParaRPr lang="en-US" noProof="0"/>
          </a:p>
        </p:txBody>
      </p:sp>
      <p:sp>
        <p:nvSpPr>
          <p:cNvPr id="10" name="Picture Placeholder 3"/>
          <p:cNvSpPr>
            <a:spLocks noGrp="1" noChangeAspect="1"/>
          </p:cNvSpPr>
          <p:nvPr>
            <p:ph type="pic" sz="quarter" idx="11"/>
          </p:nvPr>
        </p:nvSpPr>
        <p:spPr>
          <a:xfrm>
            <a:off x="3786233" y="1457740"/>
            <a:ext cx="1620000" cy="1620000"/>
          </a:xfrm>
          <a:prstGeom prst="ellipse">
            <a:avLst/>
          </a:prstGeom>
        </p:spPr>
        <p:txBody>
          <a:bodyPr lIns="182880" tIns="91440" rIns="182880" bIns="91440" rtlCol="0">
            <a:normAutofit/>
          </a:bodyPr>
          <a:lstStyle>
            <a:lvl1pPr marL="0" indent="0">
              <a:buFontTx/>
              <a:buNone/>
              <a:defRPr/>
            </a:lvl1pPr>
          </a:lstStyle>
          <a:p>
            <a:pPr lvl="0"/>
            <a:endParaRPr lang="en-US" noProof="0"/>
          </a:p>
        </p:txBody>
      </p:sp>
      <p:sp>
        <p:nvSpPr>
          <p:cNvPr id="11" name="Picture Placeholder 3"/>
          <p:cNvSpPr>
            <a:spLocks noGrp="1" noChangeAspect="1"/>
          </p:cNvSpPr>
          <p:nvPr>
            <p:ph type="pic" sz="quarter" idx="12"/>
          </p:nvPr>
        </p:nvSpPr>
        <p:spPr>
          <a:xfrm>
            <a:off x="9029763" y="1457740"/>
            <a:ext cx="1620000" cy="1620000"/>
          </a:xfrm>
          <a:prstGeom prst="ellipse">
            <a:avLst/>
          </a:prstGeom>
        </p:spPr>
        <p:txBody>
          <a:bodyPr lIns="182880" tIns="91440" rIns="182880" bIns="91440" rtlCol="0">
            <a:normAutofit/>
          </a:bodyPr>
          <a:lstStyle>
            <a:lvl1pPr marL="0" indent="0">
              <a:buFontTx/>
              <a:buNone/>
              <a:defRPr/>
            </a:lvl1pPr>
          </a:lstStyle>
          <a:p>
            <a:pPr lvl="0"/>
            <a:endParaRPr lang="en-US" noProof="0"/>
          </a:p>
        </p:txBody>
      </p:sp>
      <p:sp>
        <p:nvSpPr>
          <p:cNvPr id="5" name="Picture Placeholder 3"/>
          <p:cNvSpPr>
            <a:spLocks noGrp="1" noChangeAspect="1"/>
          </p:cNvSpPr>
          <p:nvPr>
            <p:ph type="pic" sz="quarter" idx="13"/>
          </p:nvPr>
        </p:nvSpPr>
        <p:spPr>
          <a:xfrm>
            <a:off x="6407998" y="1457740"/>
            <a:ext cx="1620000" cy="1620000"/>
          </a:xfrm>
          <a:prstGeom prst="ellipse">
            <a:avLst/>
          </a:prstGeom>
        </p:spPr>
        <p:txBody>
          <a:bodyPr lIns="182880" tIns="91440" rIns="182880" bIns="91440" rtlCol="0">
            <a:normAutofit/>
          </a:bodyPr>
          <a:lstStyle>
            <a:lvl1pPr marL="0" indent="0">
              <a:buFontTx/>
              <a:buNone/>
              <a:defRPr/>
            </a:lvl1pPr>
          </a:lstStyle>
          <a:p>
            <a:pPr lvl="0"/>
            <a:endParaRPr lang="en-US" noProof="0"/>
          </a:p>
        </p:txBody>
      </p:sp>
      <p:sp>
        <p:nvSpPr>
          <p:cNvPr id="12" name="Picture Placeholder 3"/>
          <p:cNvSpPr>
            <a:spLocks noGrp="1" noChangeAspect="1"/>
          </p:cNvSpPr>
          <p:nvPr>
            <p:ph type="pic" sz="quarter" idx="14"/>
          </p:nvPr>
        </p:nvSpPr>
        <p:spPr>
          <a:xfrm>
            <a:off x="1240668" y="3717241"/>
            <a:ext cx="1620000" cy="1620000"/>
          </a:xfrm>
          <a:prstGeom prst="ellipse">
            <a:avLst/>
          </a:prstGeom>
        </p:spPr>
        <p:txBody>
          <a:bodyPr lIns="182880" tIns="91440" rIns="182880" bIns="91440" rtlCol="0">
            <a:normAutofit/>
          </a:bodyPr>
          <a:lstStyle>
            <a:lvl1pPr marL="0" indent="0">
              <a:buFontTx/>
              <a:buNone/>
              <a:defRPr/>
            </a:lvl1pPr>
          </a:lstStyle>
          <a:p>
            <a:pPr lvl="0"/>
            <a:endParaRPr lang="en-US" noProof="0"/>
          </a:p>
        </p:txBody>
      </p:sp>
      <p:sp>
        <p:nvSpPr>
          <p:cNvPr id="13" name="Picture Placeholder 3"/>
          <p:cNvSpPr>
            <a:spLocks noGrp="1" noChangeAspect="1"/>
          </p:cNvSpPr>
          <p:nvPr>
            <p:ph type="pic" sz="quarter" idx="15"/>
          </p:nvPr>
        </p:nvSpPr>
        <p:spPr>
          <a:xfrm>
            <a:off x="3786233" y="3717241"/>
            <a:ext cx="1620000" cy="1620000"/>
          </a:xfrm>
          <a:prstGeom prst="ellipse">
            <a:avLst/>
          </a:prstGeom>
        </p:spPr>
        <p:txBody>
          <a:bodyPr lIns="182880" tIns="91440" rIns="182880" bIns="91440" rtlCol="0">
            <a:normAutofit/>
          </a:bodyPr>
          <a:lstStyle>
            <a:lvl1pPr marL="0" indent="0">
              <a:buFontTx/>
              <a:buNone/>
              <a:defRPr/>
            </a:lvl1pPr>
          </a:lstStyle>
          <a:p>
            <a:pPr lvl="0"/>
            <a:endParaRPr lang="en-US" noProof="0"/>
          </a:p>
        </p:txBody>
      </p:sp>
      <p:sp>
        <p:nvSpPr>
          <p:cNvPr id="14" name="Picture Placeholder 3"/>
          <p:cNvSpPr>
            <a:spLocks noGrp="1" noChangeAspect="1"/>
          </p:cNvSpPr>
          <p:nvPr>
            <p:ph type="pic" sz="quarter" idx="16"/>
          </p:nvPr>
        </p:nvSpPr>
        <p:spPr>
          <a:xfrm>
            <a:off x="9029763" y="3717241"/>
            <a:ext cx="1620000" cy="1620000"/>
          </a:xfrm>
          <a:prstGeom prst="ellipse">
            <a:avLst/>
          </a:prstGeom>
        </p:spPr>
        <p:txBody>
          <a:bodyPr lIns="182880" tIns="91440" rIns="182880" bIns="91440" rtlCol="0">
            <a:normAutofit/>
          </a:bodyPr>
          <a:lstStyle>
            <a:lvl1pPr marL="0" indent="0">
              <a:buFontTx/>
              <a:buNone/>
              <a:defRPr/>
            </a:lvl1pPr>
          </a:lstStyle>
          <a:p>
            <a:pPr lvl="0"/>
            <a:endParaRPr lang="en-US" noProof="0"/>
          </a:p>
        </p:txBody>
      </p:sp>
      <p:sp>
        <p:nvSpPr>
          <p:cNvPr id="15" name="Picture Placeholder 3"/>
          <p:cNvSpPr>
            <a:spLocks noGrp="1" noChangeAspect="1"/>
          </p:cNvSpPr>
          <p:nvPr>
            <p:ph type="pic" sz="quarter" idx="17"/>
          </p:nvPr>
        </p:nvSpPr>
        <p:spPr>
          <a:xfrm>
            <a:off x="6407998" y="3717241"/>
            <a:ext cx="1620000" cy="1620000"/>
          </a:xfrm>
          <a:prstGeom prst="ellipse">
            <a:avLst/>
          </a:prstGeom>
        </p:spPr>
        <p:txBody>
          <a:bodyPr lIns="182880" tIns="91440" rIns="182880" bIns="91440" rtlCol="0">
            <a:normAutofit/>
          </a:bodyPr>
          <a:lstStyle>
            <a:lvl1pPr marL="0" indent="0">
              <a:buFontTx/>
              <a:buNone/>
              <a:defRPr/>
            </a:lvl1pPr>
          </a:lstStyle>
          <a:p>
            <a:pPr lvl="0"/>
            <a:endParaRPr lang="en-US" noProof="0"/>
          </a:p>
        </p:txBody>
      </p:sp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642040"/>
          </a:xfrm>
          <a:prstGeom prst="rect">
            <a:avLst/>
          </a:prstGeom>
        </p:spPr>
        <p:txBody>
          <a:bodyPr/>
          <a:lstStyle>
            <a:lvl1pPr algn="ctr">
              <a:defRPr sz="3200">
                <a:solidFill>
                  <a:schemeClr val="tx2"/>
                </a:solidFill>
                <a:latin typeface="+mn-lt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id-ID"/>
          </a:p>
        </p:txBody>
      </p:sp>
      <p:sp>
        <p:nvSpPr>
          <p:cNvPr id="18" name="Text Placeholder 4"/>
          <p:cNvSpPr>
            <a:spLocks noGrp="1"/>
          </p:cNvSpPr>
          <p:nvPr>
            <p:ph type="body" sz="quarter" idx="18"/>
          </p:nvPr>
        </p:nvSpPr>
        <p:spPr>
          <a:xfrm>
            <a:off x="838200" y="893694"/>
            <a:ext cx="10515600" cy="4064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600" baseline="0">
                <a:solidFill>
                  <a:schemeClr val="tx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718199868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8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Picture Placeholder 3"/>
          <p:cNvSpPr>
            <a:spLocks noGrp="1" noChangeAspect="1"/>
          </p:cNvSpPr>
          <p:nvPr>
            <p:ph type="pic" sz="quarter" idx="10"/>
          </p:nvPr>
        </p:nvSpPr>
        <p:spPr>
          <a:xfrm>
            <a:off x="1240668" y="1457740"/>
            <a:ext cx="1800000" cy="1800000"/>
          </a:xfrm>
          <a:prstGeom prst="rect">
            <a:avLst/>
          </a:prstGeom>
        </p:spPr>
        <p:txBody>
          <a:bodyPr lIns="182880" tIns="91440" rIns="182880" bIns="91440" rtlCol="0">
            <a:normAutofit/>
          </a:bodyPr>
          <a:lstStyle>
            <a:lvl1pPr marL="0" indent="0">
              <a:buFontTx/>
              <a:buNone/>
              <a:defRPr/>
            </a:lvl1pPr>
          </a:lstStyle>
          <a:p>
            <a:pPr lvl="0"/>
            <a:endParaRPr lang="en-US" noProof="0"/>
          </a:p>
        </p:txBody>
      </p:sp>
      <p:sp>
        <p:nvSpPr>
          <p:cNvPr id="10" name="Picture Placeholder 3"/>
          <p:cNvSpPr>
            <a:spLocks noGrp="1" noChangeAspect="1"/>
          </p:cNvSpPr>
          <p:nvPr>
            <p:ph type="pic" sz="quarter" idx="11"/>
          </p:nvPr>
        </p:nvSpPr>
        <p:spPr>
          <a:xfrm>
            <a:off x="3786233" y="1457740"/>
            <a:ext cx="1800000" cy="1800000"/>
          </a:xfrm>
          <a:prstGeom prst="rect">
            <a:avLst/>
          </a:prstGeom>
        </p:spPr>
        <p:txBody>
          <a:bodyPr lIns="182880" tIns="91440" rIns="182880" bIns="91440" rtlCol="0">
            <a:normAutofit/>
          </a:bodyPr>
          <a:lstStyle>
            <a:lvl1pPr marL="0" indent="0">
              <a:buFontTx/>
              <a:buNone/>
              <a:defRPr/>
            </a:lvl1pPr>
          </a:lstStyle>
          <a:p>
            <a:pPr lvl="0"/>
            <a:endParaRPr lang="en-US" noProof="0"/>
          </a:p>
        </p:txBody>
      </p:sp>
      <p:sp>
        <p:nvSpPr>
          <p:cNvPr id="11" name="Picture Placeholder 3"/>
          <p:cNvSpPr>
            <a:spLocks noGrp="1" noChangeAspect="1"/>
          </p:cNvSpPr>
          <p:nvPr>
            <p:ph type="pic" sz="quarter" idx="12"/>
          </p:nvPr>
        </p:nvSpPr>
        <p:spPr>
          <a:xfrm>
            <a:off x="9029763" y="1457740"/>
            <a:ext cx="1800000" cy="1800000"/>
          </a:xfrm>
          <a:prstGeom prst="rect">
            <a:avLst/>
          </a:prstGeom>
        </p:spPr>
        <p:txBody>
          <a:bodyPr lIns="182880" tIns="91440" rIns="182880" bIns="91440" rtlCol="0">
            <a:normAutofit/>
          </a:bodyPr>
          <a:lstStyle>
            <a:lvl1pPr marL="0" indent="0">
              <a:buFontTx/>
              <a:buNone/>
              <a:defRPr/>
            </a:lvl1pPr>
          </a:lstStyle>
          <a:p>
            <a:pPr lvl="0"/>
            <a:endParaRPr lang="en-US" noProof="0"/>
          </a:p>
        </p:txBody>
      </p:sp>
      <p:sp>
        <p:nvSpPr>
          <p:cNvPr id="5" name="Picture Placeholder 3"/>
          <p:cNvSpPr>
            <a:spLocks noGrp="1" noChangeAspect="1"/>
          </p:cNvSpPr>
          <p:nvPr>
            <p:ph type="pic" sz="quarter" idx="13"/>
          </p:nvPr>
        </p:nvSpPr>
        <p:spPr>
          <a:xfrm>
            <a:off x="6407998" y="1457740"/>
            <a:ext cx="1800000" cy="1800000"/>
          </a:xfrm>
          <a:prstGeom prst="rect">
            <a:avLst/>
          </a:prstGeom>
        </p:spPr>
        <p:txBody>
          <a:bodyPr lIns="182880" tIns="91440" rIns="182880" bIns="91440" rtlCol="0">
            <a:normAutofit/>
          </a:bodyPr>
          <a:lstStyle>
            <a:lvl1pPr marL="0" indent="0">
              <a:buFontTx/>
              <a:buNone/>
              <a:defRPr/>
            </a:lvl1pPr>
          </a:lstStyle>
          <a:p>
            <a:pPr lvl="0"/>
            <a:endParaRPr lang="en-US" noProof="0"/>
          </a:p>
        </p:txBody>
      </p:sp>
      <p:sp>
        <p:nvSpPr>
          <p:cNvPr id="12" name="Picture Placeholder 3"/>
          <p:cNvSpPr>
            <a:spLocks noGrp="1" noChangeAspect="1"/>
          </p:cNvSpPr>
          <p:nvPr>
            <p:ph type="pic" sz="quarter" idx="14"/>
          </p:nvPr>
        </p:nvSpPr>
        <p:spPr>
          <a:xfrm>
            <a:off x="1240668" y="3770249"/>
            <a:ext cx="1800000" cy="1800000"/>
          </a:xfrm>
          <a:prstGeom prst="rect">
            <a:avLst/>
          </a:prstGeom>
        </p:spPr>
        <p:txBody>
          <a:bodyPr lIns="182880" tIns="91440" rIns="182880" bIns="91440" rtlCol="0">
            <a:normAutofit/>
          </a:bodyPr>
          <a:lstStyle>
            <a:lvl1pPr marL="0" indent="0">
              <a:buFontTx/>
              <a:buNone/>
              <a:defRPr/>
            </a:lvl1pPr>
          </a:lstStyle>
          <a:p>
            <a:pPr lvl="0"/>
            <a:endParaRPr lang="en-US" noProof="0"/>
          </a:p>
        </p:txBody>
      </p:sp>
      <p:sp>
        <p:nvSpPr>
          <p:cNvPr id="13" name="Picture Placeholder 3"/>
          <p:cNvSpPr>
            <a:spLocks noGrp="1" noChangeAspect="1"/>
          </p:cNvSpPr>
          <p:nvPr>
            <p:ph type="pic" sz="quarter" idx="15"/>
          </p:nvPr>
        </p:nvSpPr>
        <p:spPr>
          <a:xfrm>
            <a:off x="3786233" y="3770249"/>
            <a:ext cx="1800000" cy="1800000"/>
          </a:xfrm>
          <a:prstGeom prst="rect">
            <a:avLst/>
          </a:prstGeom>
        </p:spPr>
        <p:txBody>
          <a:bodyPr lIns="182880" tIns="91440" rIns="182880" bIns="91440" rtlCol="0">
            <a:normAutofit/>
          </a:bodyPr>
          <a:lstStyle>
            <a:lvl1pPr marL="0" indent="0">
              <a:buFontTx/>
              <a:buNone/>
              <a:defRPr/>
            </a:lvl1pPr>
          </a:lstStyle>
          <a:p>
            <a:pPr lvl="0"/>
            <a:endParaRPr lang="en-US" noProof="0"/>
          </a:p>
        </p:txBody>
      </p:sp>
      <p:sp>
        <p:nvSpPr>
          <p:cNvPr id="14" name="Picture Placeholder 3"/>
          <p:cNvSpPr>
            <a:spLocks noGrp="1" noChangeAspect="1"/>
          </p:cNvSpPr>
          <p:nvPr>
            <p:ph type="pic" sz="quarter" idx="16"/>
          </p:nvPr>
        </p:nvSpPr>
        <p:spPr>
          <a:xfrm>
            <a:off x="9029763" y="3770249"/>
            <a:ext cx="1800000" cy="1800000"/>
          </a:xfrm>
          <a:prstGeom prst="rect">
            <a:avLst/>
          </a:prstGeom>
        </p:spPr>
        <p:txBody>
          <a:bodyPr lIns="182880" tIns="91440" rIns="182880" bIns="91440" rtlCol="0">
            <a:normAutofit/>
          </a:bodyPr>
          <a:lstStyle>
            <a:lvl1pPr marL="0" indent="0">
              <a:buFontTx/>
              <a:buNone/>
              <a:defRPr/>
            </a:lvl1pPr>
          </a:lstStyle>
          <a:p>
            <a:pPr lvl="0"/>
            <a:endParaRPr lang="en-US" noProof="0"/>
          </a:p>
        </p:txBody>
      </p:sp>
      <p:sp>
        <p:nvSpPr>
          <p:cNvPr id="15" name="Picture Placeholder 3"/>
          <p:cNvSpPr>
            <a:spLocks noGrp="1" noChangeAspect="1"/>
          </p:cNvSpPr>
          <p:nvPr>
            <p:ph type="pic" sz="quarter" idx="17"/>
          </p:nvPr>
        </p:nvSpPr>
        <p:spPr>
          <a:xfrm>
            <a:off x="6407998" y="3770249"/>
            <a:ext cx="1800000" cy="1800000"/>
          </a:xfrm>
          <a:prstGeom prst="rect">
            <a:avLst/>
          </a:prstGeom>
        </p:spPr>
        <p:txBody>
          <a:bodyPr lIns="182880" tIns="91440" rIns="182880" bIns="91440" rtlCol="0">
            <a:normAutofit/>
          </a:bodyPr>
          <a:lstStyle>
            <a:lvl1pPr marL="0" indent="0">
              <a:buFontTx/>
              <a:buNone/>
              <a:defRPr/>
            </a:lvl1pPr>
          </a:lstStyle>
          <a:p>
            <a:pPr lvl="0"/>
            <a:endParaRPr lang="en-US" noProof="0"/>
          </a:p>
        </p:txBody>
      </p:sp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642040"/>
          </a:xfrm>
          <a:prstGeom prst="rect">
            <a:avLst/>
          </a:prstGeom>
        </p:spPr>
        <p:txBody>
          <a:bodyPr/>
          <a:lstStyle>
            <a:lvl1pPr algn="ctr">
              <a:defRPr sz="3200">
                <a:solidFill>
                  <a:schemeClr val="tx2"/>
                </a:solidFill>
                <a:latin typeface="+mn-lt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id-ID"/>
          </a:p>
        </p:txBody>
      </p:sp>
      <p:sp>
        <p:nvSpPr>
          <p:cNvPr id="18" name="Text Placeholder 4"/>
          <p:cNvSpPr>
            <a:spLocks noGrp="1"/>
          </p:cNvSpPr>
          <p:nvPr>
            <p:ph type="body" sz="quarter" idx="18"/>
          </p:nvPr>
        </p:nvSpPr>
        <p:spPr>
          <a:xfrm>
            <a:off x="838200" y="893694"/>
            <a:ext cx="10515600" cy="4064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600" baseline="0">
                <a:solidFill>
                  <a:schemeClr val="tx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656905238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image box wit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642040"/>
          </a:xfrm>
          <a:prstGeom prst="rect">
            <a:avLst/>
          </a:prstGeom>
        </p:spPr>
        <p:txBody>
          <a:bodyPr/>
          <a:lstStyle>
            <a:lvl1pPr algn="ctr">
              <a:defRPr sz="3200">
                <a:solidFill>
                  <a:schemeClr val="tx2"/>
                </a:solidFill>
                <a:latin typeface="+mn-lt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id-ID"/>
          </a:p>
        </p:txBody>
      </p:sp>
      <p:sp>
        <p:nvSpPr>
          <p:cNvPr id="18" name="Text Placeholder 4"/>
          <p:cNvSpPr>
            <a:spLocks noGrp="1"/>
          </p:cNvSpPr>
          <p:nvPr>
            <p:ph type="body" sz="quarter" idx="18"/>
          </p:nvPr>
        </p:nvSpPr>
        <p:spPr>
          <a:xfrm>
            <a:off x="838200" y="893694"/>
            <a:ext cx="10515600" cy="4064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600" baseline="0">
                <a:solidFill>
                  <a:schemeClr val="tx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Content Placeholder 13"/>
          <p:cNvSpPr>
            <a:spLocks noGrp="1"/>
          </p:cNvSpPr>
          <p:nvPr>
            <p:ph sz="quarter" idx="19"/>
          </p:nvPr>
        </p:nvSpPr>
        <p:spPr>
          <a:xfrm>
            <a:off x="914400" y="3055281"/>
            <a:ext cx="2441448" cy="298833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4" name="Content Placeholder 13"/>
          <p:cNvSpPr>
            <a:spLocks noGrp="1"/>
          </p:cNvSpPr>
          <p:nvPr>
            <p:ph sz="quarter" idx="20"/>
          </p:nvPr>
        </p:nvSpPr>
        <p:spPr>
          <a:xfrm>
            <a:off x="3554984" y="3055281"/>
            <a:ext cx="2441448" cy="298833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5" name="Content Placeholder 13"/>
          <p:cNvSpPr>
            <a:spLocks noGrp="1"/>
          </p:cNvSpPr>
          <p:nvPr>
            <p:ph sz="quarter" idx="21"/>
          </p:nvPr>
        </p:nvSpPr>
        <p:spPr>
          <a:xfrm>
            <a:off x="6195568" y="3055281"/>
            <a:ext cx="2441448" cy="298833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6" name="Content Placeholder 13"/>
          <p:cNvSpPr>
            <a:spLocks noGrp="1"/>
          </p:cNvSpPr>
          <p:nvPr>
            <p:ph sz="quarter" idx="22"/>
          </p:nvPr>
        </p:nvSpPr>
        <p:spPr>
          <a:xfrm>
            <a:off x="8836152" y="3055281"/>
            <a:ext cx="2441448" cy="298833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23"/>
          </p:nvPr>
        </p:nvSpPr>
        <p:spPr>
          <a:xfrm>
            <a:off x="914401" y="1722646"/>
            <a:ext cx="2441448" cy="1193592"/>
          </a:xfrm>
          <a:prstGeom prst="rect">
            <a:avLst/>
          </a:prstGeom>
        </p:spPr>
        <p:txBody>
          <a:bodyPr rtlCol="0">
            <a:normAutofit/>
          </a:bodyPr>
          <a:lstStyle/>
          <a:p>
            <a:pPr lvl="0"/>
            <a:endParaRPr lang="id-ID" noProof="0"/>
          </a:p>
        </p:txBody>
      </p:sp>
      <p:sp>
        <p:nvSpPr>
          <p:cNvPr id="27" name="Picture Placeholder 2"/>
          <p:cNvSpPr>
            <a:spLocks noGrp="1"/>
          </p:cNvSpPr>
          <p:nvPr>
            <p:ph type="pic" sz="quarter" idx="24"/>
          </p:nvPr>
        </p:nvSpPr>
        <p:spPr>
          <a:xfrm>
            <a:off x="3554984" y="1722646"/>
            <a:ext cx="2441448" cy="1193592"/>
          </a:xfrm>
          <a:prstGeom prst="rect">
            <a:avLst/>
          </a:prstGeom>
        </p:spPr>
        <p:txBody>
          <a:bodyPr rtlCol="0">
            <a:normAutofit/>
          </a:bodyPr>
          <a:lstStyle/>
          <a:p>
            <a:pPr lvl="0"/>
            <a:endParaRPr lang="id-ID" noProof="0"/>
          </a:p>
        </p:txBody>
      </p:sp>
      <p:sp>
        <p:nvSpPr>
          <p:cNvPr id="28" name="Picture Placeholder 2"/>
          <p:cNvSpPr>
            <a:spLocks noGrp="1"/>
          </p:cNvSpPr>
          <p:nvPr>
            <p:ph type="pic" sz="quarter" idx="25"/>
          </p:nvPr>
        </p:nvSpPr>
        <p:spPr>
          <a:xfrm>
            <a:off x="6195568" y="1722646"/>
            <a:ext cx="2441448" cy="1193592"/>
          </a:xfrm>
          <a:prstGeom prst="rect">
            <a:avLst/>
          </a:prstGeom>
        </p:spPr>
        <p:txBody>
          <a:bodyPr rtlCol="0">
            <a:normAutofit/>
          </a:bodyPr>
          <a:lstStyle/>
          <a:p>
            <a:pPr lvl="0"/>
            <a:endParaRPr lang="id-ID" noProof="0"/>
          </a:p>
        </p:txBody>
      </p:sp>
      <p:sp>
        <p:nvSpPr>
          <p:cNvPr id="29" name="Picture Placeholder 2"/>
          <p:cNvSpPr>
            <a:spLocks noGrp="1"/>
          </p:cNvSpPr>
          <p:nvPr>
            <p:ph type="pic" sz="quarter" idx="26"/>
          </p:nvPr>
        </p:nvSpPr>
        <p:spPr>
          <a:xfrm>
            <a:off x="8836152" y="1722646"/>
            <a:ext cx="2441448" cy="1193592"/>
          </a:xfrm>
          <a:prstGeom prst="rect">
            <a:avLst/>
          </a:prstGeom>
        </p:spPr>
        <p:txBody>
          <a:bodyPr rtlCol="0">
            <a:normAutofit/>
          </a:bodyPr>
          <a:lstStyle/>
          <a:p>
            <a:pPr lvl="0"/>
            <a:endParaRPr lang="id-ID" noProof="0"/>
          </a:p>
        </p:txBody>
      </p:sp>
    </p:spTree>
    <p:extLst>
      <p:ext uri="{BB962C8B-B14F-4D97-AF65-F5344CB8AC3E}">
        <p14:creationId xmlns:p14="http://schemas.microsoft.com/office/powerpoint/2010/main" val="2404264972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 six image box-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642040"/>
          </a:xfrm>
          <a:prstGeom prst="rect">
            <a:avLst/>
          </a:prstGeom>
        </p:spPr>
        <p:txBody>
          <a:bodyPr/>
          <a:lstStyle>
            <a:lvl1pPr algn="ctr">
              <a:defRPr sz="3200">
                <a:solidFill>
                  <a:schemeClr val="tx2"/>
                </a:solidFill>
                <a:latin typeface="+mn-lt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id-ID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0" y="1397000"/>
            <a:ext cx="3328416" cy="1472184"/>
          </a:xfrm>
          <a:prstGeom prst="rect">
            <a:avLst/>
          </a:prstGeom>
          <a:solidFill>
            <a:schemeClr val="bg1">
              <a:lumMod val="90000"/>
              <a:lumOff val="10000"/>
            </a:schemeClr>
          </a:solidFill>
        </p:spPr>
        <p:txBody>
          <a:bodyPr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lvl="0"/>
            <a:endParaRPr lang="en-US" noProof="0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431792" y="1397000"/>
            <a:ext cx="3328416" cy="1472184"/>
          </a:xfrm>
          <a:prstGeom prst="rect">
            <a:avLst/>
          </a:prstGeom>
          <a:solidFill>
            <a:schemeClr val="bg1">
              <a:lumMod val="90000"/>
              <a:lumOff val="10000"/>
            </a:schemeClr>
          </a:solidFill>
        </p:spPr>
        <p:txBody>
          <a:bodyPr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lvl="0"/>
            <a:endParaRPr lang="en-US" noProof="0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7949184" y="1397000"/>
            <a:ext cx="3328416" cy="1472184"/>
          </a:xfrm>
          <a:prstGeom prst="rect">
            <a:avLst/>
          </a:prstGeom>
          <a:solidFill>
            <a:schemeClr val="bg1">
              <a:lumMod val="90000"/>
              <a:lumOff val="10000"/>
            </a:schemeClr>
          </a:solidFill>
        </p:spPr>
        <p:txBody>
          <a:bodyPr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lvl="0"/>
            <a:endParaRPr lang="en-US" noProof="0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914400" y="3060985"/>
            <a:ext cx="3328416" cy="1472184"/>
          </a:xfrm>
          <a:prstGeom prst="rect">
            <a:avLst/>
          </a:prstGeom>
          <a:solidFill>
            <a:schemeClr val="bg1">
              <a:lumMod val="90000"/>
              <a:lumOff val="10000"/>
            </a:schemeClr>
          </a:solidFill>
        </p:spPr>
        <p:txBody>
          <a:bodyPr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lvl="0"/>
            <a:endParaRPr lang="en-US" noProof="0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431792" y="3060985"/>
            <a:ext cx="3328416" cy="1472184"/>
          </a:xfrm>
          <a:prstGeom prst="rect">
            <a:avLst/>
          </a:prstGeom>
          <a:solidFill>
            <a:schemeClr val="bg1">
              <a:lumMod val="90000"/>
              <a:lumOff val="10000"/>
            </a:schemeClr>
          </a:solidFill>
        </p:spPr>
        <p:txBody>
          <a:bodyPr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lvl="0"/>
            <a:endParaRPr lang="en-US" noProof="0"/>
          </a:p>
        </p:txBody>
      </p:sp>
      <p:sp>
        <p:nvSpPr>
          <p:cNvPr id="19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7949184" y="3060985"/>
            <a:ext cx="3328416" cy="1472184"/>
          </a:xfrm>
          <a:prstGeom prst="rect">
            <a:avLst/>
          </a:prstGeom>
          <a:solidFill>
            <a:schemeClr val="bg1">
              <a:lumMod val="90000"/>
              <a:lumOff val="10000"/>
            </a:schemeClr>
          </a:solidFill>
        </p:spPr>
        <p:txBody>
          <a:bodyPr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lvl="0"/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2558297849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_Cover color">
    <p:bg>
      <p:bgPr>
        <a:solidFill>
          <a:srgbClr val="ED423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4921243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5090" y="1060366"/>
            <a:ext cx="11480800" cy="5257800"/>
          </a:xfrm>
        </p:spPr>
        <p:txBody>
          <a:bodyPr/>
          <a:lstStyle>
            <a:lvl1pPr marL="609616" indent="-609616">
              <a:spcBef>
                <a:spcPts val="1600"/>
              </a:spcBef>
              <a:buSzPct val="100000"/>
              <a:buFont typeface="Wingdings" pitchFamily="2" charset="2"/>
              <a:buChar char="§"/>
              <a:defRPr sz="2800">
                <a:latin typeface="+mj-lt"/>
              </a:defRPr>
            </a:lvl1pPr>
            <a:lvl2pPr marL="990625" indent="-381010">
              <a:buFont typeface="Wingdings" pitchFamily="2" charset="2"/>
              <a:buChar char="ü"/>
              <a:defRPr sz="2800">
                <a:latin typeface="+mj-lt"/>
              </a:defRPr>
            </a:lvl2pPr>
            <a:lvl3pPr>
              <a:defRPr sz="2000">
                <a:latin typeface="+mj-lt"/>
              </a:defRPr>
            </a:lvl3pPr>
            <a:lvl4pPr>
              <a:defRPr sz="1600">
                <a:latin typeface="+mj-lt"/>
              </a:defRPr>
            </a:lvl4pPr>
            <a:lvl5pPr>
              <a:defRPr sz="1600">
                <a:latin typeface="+mj-lt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6DB17873-F013-9E44-98F1-557A3C054686}"/>
              </a:ext>
            </a:extLst>
          </p:cNvPr>
          <p:cNvSpPr/>
          <p:nvPr userDrawn="1"/>
        </p:nvSpPr>
        <p:spPr>
          <a:xfrm>
            <a:off x="-12880" y="0"/>
            <a:ext cx="12194847" cy="2447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41476FD9-30DA-474B-A4EB-893963ECEC13}"/>
              </a:ext>
            </a:extLst>
          </p:cNvPr>
          <p:cNvSpPr/>
          <p:nvPr userDrawn="1"/>
        </p:nvSpPr>
        <p:spPr>
          <a:xfrm>
            <a:off x="0" y="6617715"/>
            <a:ext cx="12192000" cy="2447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9128157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40"/>
            <a:ext cx="10972801" cy="711081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09600" y="6356352"/>
            <a:ext cx="2844800" cy="365125"/>
          </a:xfrm>
          <a:prstGeom prst="rect">
            <a:avLst/>
          </a:prstGeom>
        </p:spPr>
        <p:txBody>
          <a:bodyPr/>
          <a:lstStyle/>
          <a:p>
            <a:fld id="{425404F2-BE9A-4460-8815-8F645183555F}" type="datetimeFigureOut">
              <a:rPr lang="en-US" smtClean="0"/>
              <a:pPr/>
              <a:t>7/8/2020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165601" y="6356352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737601" y="6356352"/>
            <a:ext cx="2844800" cy="365125"/>
          </a:xfrm>
          <a:prstGeom prst="rect">
            <a:avLst/>
          </a:prstGeom>
        </p:spPr>
        <p:txBody>
          <a:bodyPr/>
          <a:lstStyle/>
          <a:p>
            <a:fld id="{96E69268-9C8B-4EBF-A9EE-DC5DC2D48DC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4032885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olourful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 rot="16200000">
            <a:off x="-2413000" y="2413000"/>
            <a:ext cx="6858000" cy="2032000"/>
          </a:xfrm>
          <a:prstGeom prst="rect">
            <a:avLst/>
          </a:prstGeom>
          <a:gradFill flip="none" rotWithShape="1">
            <a:gsLst>
              <a:gs pos="0">
                <a:schemeClr val="accent1">
                  <a:shade val="30000"/>
                  <a:satMod val="11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id-ID"/>
          </a:p>
        </p:txBody>
      </p:sp>
      <p:sp>
        <p:nvSpPr>
          <p:cNvPr id="3" name="Rectangle 2"/>
          <p:cNvSpPr/>
          <p:nvPr userDrawn="1"/>
        </p:nvSpPr>
        <p:spPr>
          <a:xfrm rot="16200000">
            <a:off x="-381000" y="2413000"/>
            <a:ext cx="6858000" cy="2032000"/>
          </a:xfrm>
          <a:prstGeom prst="rect">
            <a:avLst/>
          </a:prstGeom>
          <a:gradFill flip="none" rotWithShape="1">
            <a:gsLst>
              <a:gs pos="0">
                <a:schemeClr val="accent2">
                  <a:shade val="30000"/>
                  <a:satMod val="115000"/>
                </a:schemeClr>
              </a:gs>
              <a:gs pos="50000">
                <a:schemeClr val="accent2">
                  <a:shade val="67500"/>
                  <a:satMod val="115000"/>
                </a:schemeClr>
              </a:gs>
              <a:gs pos="100000">
                <a:schemeClr val="accent2">
                  <a:shade val="100000"/>
                  <a:satMod val="115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id-ID"/>
          </a:p>
        </p:txBody>
      </p:sp>
      <p:sp>
        <p:nvSpPr>
          <p:cNvPr id="4" name="Rectangle 3"/>
          <p:cNvSpPr/>
          <p:nvPr userDrawn="1"/>
        </p:nvSpPr>
        <p:spPr>
          <a:xfrm rot="16200000">
            <a:off x="1651000" y="2413000"/>
            <a:ext cx="6858000" cy="2032000"/>
          </a:xfrm>
          <a:prstGeom prst="rect">
            <a:avLst/>
          </a:prstGeom>
          <a:gradFill flip="none" rotWithShape="1">
            <a:gsLst>
              <a:gs pos="0">
                <a:schemeClr val="accent3">
                  <a:shade val="30000"/>
                  <a:satMod val="115000"/>
                </a:schemeClr>
              </a:gs>
              <a:gs pos="50000">
                <a:schemeClr val="accent3">
                  <a:shade val="67500"/>
                  <a:satMod val="115000"/>
                </a:schemeClr>
              </a:gs>
              <a:gs pos="100000">
                <a:schemeClr val="accent3">
                  <a:shade val="100000"/>
                  <a:satMod val="115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id-ID"/>
          </a:p>
        </p:txBody>
      </p:sp>
      <p:sp>
        <p:nvSpPr>
          <p:cNvPr id="5" name="Rectangle 4"/>
          <p:cNvSpPr/>
          <p:nvPr userDrawn="1"/>
        </p:nvSpPr>
        <p:spPr>
          <a:xfrm rot="16200000">
            <a:off x="3683000" y="2413000"/>
            <a:ext cx="6858000" cy="2032000"/>
          </a:xfrm>
          <a:prstGeom prst="rect">
            <a:avLst/>
          </a:prstGeom>
          <a:gradFill flip="none" rotWithShape="1">
            <a:gsLst>
              <a:gs pos="0">
                <a:schemeClr val="accent4">
                  <a:shade val="30000"/>
                  <a:satMod val="115000"/>
                </a:schemeClr>
              </a:gs>
              <a:gs pos="50000">
                <a:schemeClr val="accent4">
                  <a:shade val="67500"/>
                  <a:satMod val="115000"/>
                </a:schemeClr>
              </a:gs>
              <a:gs pos="100000">
                <a:schemeClr val="accent4">
                  <a:shade val="100000"/>
                  <a:satMod val="115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id-ID"/>
          </a:p>
        </p:txBody>
      </p:sp>
      <p:sp>
        <p:nvSpPr>
          <p:cNvPr id="6" name="Rectangle 5"/>
          <p:cNvSpPr/>
          <p:nvPr userDrawn="1"/>
        </p:nvSpPr>
        <p:spPr>
          <a:xfrm rot="16200000">
            <a:off x="5715000" y="2413000"/>
            <a:ext cx="6858000" cy="2032000"/>
          </a:xfrm>
          <a:prstGeom prst="rect">
            <a:avLst/>
          </a:prstGeom>
          <a:gradFill flip="none" rotWithShape="1">
            <a:gsLst>
              <a:gs pos="0">
                <a:schemeClr val="accent5">
                  <a:shade val="30000"/>
                  <a:satMod val="115000"/>
                </a:schemeClr>
              </a:gs>
              <a:gs pos="50000">
                <a:schemeClr val="accent5">
                  <a:shade val="67500"/>
                  <a:satMod val="115000"/>
                </a:schemeClr>
              </a:gs>
              <a:gs pos="100000">
                <a:schemeClr val="accent5">
                  <a:shade val="100000"/>
                  <a:satMod val="115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id-ID"/>
          </a:p>
        </p:txBody>
      </p:sp>
      <p:sp>
        <p:nvSpPr>
          <p:cNvPr id="7" name="Rectangle 6"/>
          <p:cNvSpPr/>
          <p:nvPr userDrawn="1"/>
        </p:nvSpPr>
        <p:spPr>
          <a:xfrm rot="16200000">
            <a:off x="7747000" y="2413000"/>
            <a:ext cx="6858000" cy="2032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0796044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37" presetClass="entr" presetSubtype="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9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37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9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37" presetClass="entr" presetSubtype="0" fill="hold" grpId="0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9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37" presetClass="entr" presetSubtype="0" fill="hold" grpId="0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9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37" presetClass="entr" presetSubtype="0" fill="hold" grpId="0" nodeType="withEffect">
                                  <p:stCondLst>
                                    <p:cond delay="11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9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  <p:bldP spid="6" grpId="0" animBg="1"/>
      <p:bldP spid="7" grpId="0" animBg="1"/>
    </p:bldLst>
  </p:timing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olourful Titl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6"/>
          <p:cNvGrpSpPr>
            <a:grpSpLocks/>
          </p:cNvGrpSpPr>
          <p:nvPr userDrawn="1"/>
        </p:nvGrpSpPr>
        <p:grpSpPr bwMode="auto">
          <a:xfrm>
            <a:off x="0" y="0"/>
            <a:ext cx="12192000" cy="6858000"/>
            <a:chOff x="1" y="-2"/>
            <a:chExt cx="12191999" cy="6858002"/>
          </a:xfrm>
        </p:grpSpPr>
        <p:sp>
          <p:nvSpPr>
            <p:cNvPr id="4" name="Rectangle 3"/>
            <p:cNvSpPr/>
            <p:nvPr userDrawn="1"/>
          </p:nvSpPr>
          <p:spPr>
            <a:xfrm rot="16200000">
              <a:off x="-2413000" y="2412999"/>
              <a:ext cx="6858002" cy="2032000"/>
            </a:xfrm>
            <a:prstGeom prst="rect">
              <a:avLst/>
            </a:prstGeom>
            <a:gradFill flip="none" rotWithShape="1">
              <a:gsLst>
                <a:gs pos="0">
                  <a:schemeClr val="accent1">
                    <a:shade val="30000"/>
                    <a:satMod val="115000"/>
                    <a:alpha val="57000"/>
                  </a:schemeClr>
                </a:gs>
                <a:gs pos="50000">
                  <a:schemeClr val="accent1">
                    <a:shade val="67500"/>
                    <a:satMod val="115000"/>
                  </a:schemeClr>
                </a:gs>
                <a:gs pos="100000">
                  <a:schemeClr val="accent1">
                    <a:shade val="100000"/>
                    <a:satMod val="115000"/>
                  </a:scheme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/>
            </a:p>
          </p:txBody>
        </p:sp>
        <p:sp>
          <p:nvSpPr>
            <p:cNvPr id="5" name="Rectangle 4"/>
            <p:cNvSpPr/>
            <p:nvPr userDrawn="1"/>
          </p:nvSpPr>
          <p:spPr>
            <a:xfrm rot="16200000">
              <a:off x="-381000" y="2412999"/>
              <a:ext cx="6858002" cy="2032000"/>
            </a:xfrm>
            <a:prstGeom prst="rect">
              <a:avLst/>
            </a:prstGeom>
            <a:gradFill flip="none" rotWithShape="1">
              <a:gsLst>
                <a:gs pos="0">
                  <a:schemeClr val="accent2">
                    <a:shade val="30000"/>
                    <a:satMod val="115000"/>
                    <a:alpha val="70000"/>
                  </a:schemeClr>
                </a:gs>
                <a:gs pos="50000">
                  <a:schemeClr val="accent2">
                    <a:shade val="67500"/>
                    <a:satMod val="115000"/>
                  </a:schemeClr>
                </a:gs>
                <a:gs pos="100000">
                  <a:schemeClr val="accent2">
                    <a:shade val="100000"/>
                    <a:satMod val="115000"/>
                  </a:scheme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/>
            </a:p>
          </p:txBody>
        </p:sp>
        <p:sp>
          <p:nvSpPr>
            <p:cNvPr id="6" name="Rectangle 5"/>
            <p:cNvSpPr/>
            <p:nvPr userDrawn="1"/>
          </p:nvSpPr>
          <p:spPr>
            <a:xfrm rot="16200000">
              <a:off x="1651000" y="2412999"/>
              <a:ext cx="6858002" cy="2032000"/>
            </a:xfrm>
            <a:prstGeom prst="rect">
              <a:avLst/>
            </a:prstGeom>
            <a:gradFill flip="none" rotWithShape="1">
              <a:gsLst>
                <a:gs pos="0">
                  <a:schemeClr val="accent3">
                    <a:shade val="30000"/>
                    <a:satMod val="115000"/>
                    <a:alpha val="66000"/>
                  </a:schemeClr>
                </a:gs>
                <a:gs pos="50000">
                  <a:schemeClr val="accent3">
                    <a:shade val="67500"/>
                    <a:satMod val="115000"/>
                  </a:schemeClr>
                </a:gs>
                <a:gs pos="100000">
                  <a:schemeClr val="accent3">
                    <a:shade val="100000"/>
                    <a:satMod val="115000"/>
                  </a:scheme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/>
            </a:p>
          </p:txBody>
        </p:sp>
        <p:sp>
          <p:nvSpPr>
            <p:cNvPr id="7" name="Rectangle 6"/>
            <p:cNvSpPr/>
            <p:nvPr userDrawn="1"/>
          </p:nvSpPr>
          <p:spPr>
            <a:xfrm rot="16200000">
              <a:off x="3682999" y="2412999"/>
              <a:ext cx="6858002" cy="2032000"/>
            </a:xfrm>
            <a:prstGeom prst="rect">
              <a:avLst/>
            </a:prstGeom>
            <a:gradFill flip="none" rotWithShape="1">
              <a:gsLst>
                <a:gs pos="0">
                  <a:schemeClr val="accent4">
                    <a:shade val="30000"/>
                    <a:satMod val="115000"/>
                    <a:alpha val="60000"/>
                  </a:schemeClr>
                </a:gs>
                <a:gs pos="50000">
                  <a:schemeClr val="accent4">
                    <a:shade val="67500"/>
                    <a:satMod val="115000"/>
                  </a:schemeClr>
                </a:gs>
                <a:gs pos="100000">
                  <a:schemeClr val="accent4">
                    <a:shade val="100000"/>
                    <a:satMod val="115000"/>
                  </a:scheme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/>
            </a:p>
          </p:txBody>
        </p:sp>
        <p:sp>
          <p:nvSpPr>
            <p:cNvPr id="8" name="Rectangle 7"/>
            <p:cNvSpPr/>
            <p:nvPr userDrawn="1"/>
          </p:nvSpPr>
          <p:spPr>
            <a:xfrm rot="16200000">
              <a:off x="5714999" y="2412999"/>
              <a:ext cx="6858002" cy="2032000"/>
            </a:xfrm>
            <a:prstGeom prst="rect">
              <a:avLst/>
            </a:prstGeom>
            <a:gradFill flip="none" rotWithShape="1">
              <a:gsLst>
                <a:gs pos="0">
                  <a:schemeClr val="accent5">
                    <a:shade val="30000"/>
                    <a:satMod val="115000"/>
                    <a:alpha val="71000"/>
                  </a:schemeClr>
                </a:gs>
                <a:gs pos="50000">
                  <a:schemeClr val="accent5">
                    <a:shade val="67500"/>
                    <a:satMod val="115000"/>
                  </a:schemeClr>
                </a:gs>
                <a:gs pos="100000">
                  <a:schemeClr val="accent5">
                    <a:shade val="100000"/>
                    <a:satMod val="115000"/>
                  </a:scheme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/>
            </a:p>
          </p:txBody>
        </p:sp>
        <p:sp>
          <p:nvSpPr>
            <p:cNvPr id="9" name="Rectangle 8"/>
            <p:cNvSpPr/>
            <p:nvPr userDrawn="1"/>
          </p:nvSpPr>
          <p:spPr>
            <a:xfrm rot="16200000">
              <a:off x="7746999" y="2412999"/>
              <a:ext cx="6858002" cy="2032000"/>
            </a:xfrm>
            <a:prstGeom prst="rect">
              <a:avLst/>
            </a:prstGeom>
            <a:solidFill>
              <a:schemeClr val="accent6">
                <a:alpha val="78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/>
            </a:p>
          </p:txBody>
        </p:sp>
      </p:grpSp>
      <p:sp>
        <p:nvSpPr>
          <p:cNvPr id="10" name="Picture Placeholder 9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6858000"/>
          </a:xfrm>
        </p:spPr>
        <p:txBody>
          <a:bodyPr rtlCol="0">
            <a:normAutofit/>
          </a:bodyPr>
          <a:lstStyle/>
          <a:p>
            <a:pPr lvl="0"/>
            <a:endParaRPr lang="id-ID" noProof="0"/>
          </a:p>
        </p:txBody>
      </p:sp>
    </p:spTree>
    <p:extLst>
      <p:ext uri="{BB962C8B-B14F-4D97-AF65-F5344CB8AC3E}">
        <p14:creationId xmlns:p14="http://schemas.microsoft.com/office/powerpoint/2010/main" val="12296270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_o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642040"/>
          </a:xfrm>
          <a:prstGeom prst="rect">
            <a:avLst/>
          </a:prstGeom>
        </p:spPr>
        <p:txBody>
          <a:bodyPr/>
          <a:lstStyle>
            <a:lvl1pPr>
              <a:defRPr sz="320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541946927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over color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90261260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Cover color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16532695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Cover color">
    <p:bg>
      <p:bgPr>
        <a:solidFill>
          <a:srgbClr val="8BC24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49961296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Cover color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38097977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Cover color">
    <p:bg>
      <p:bgPr>
        <a:solidFill>
          <a:srgbClr val="EF952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47333411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Cover color">
    <p:bg>
      <p:bgPr>
        <a:solidFill>
          <a:srgbClr val="ED423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31604891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Cover color1">
    <p:bg>
      <p:bgPr>
        <a:solidFill>
          <a:srgbClr val="202F3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07260531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Cover color1">
    <p:bg>
      <p:bgPr>
        <a:solidFill>
          <a:srgbClr val="6AC0D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643229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Slide_option with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642040"/>
          </a:xfrm>
          <a:prstGeom prst="rect">
            <a:avLst/>
          </a:prstGeom>
        </p:spPr>
        <p:txBody>
          <a:bodyPr/>
          <a:lstStyle>
            <a:lvl1pPr>
              <a:defRPr sz="320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id-ID"/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10"/>
          </p:nvPr>
        </p:nvSpPr>
        <p:spPr>
          <a:xfrm>
            <a:off x="2213768" y="1338815"/>
            <a:ext cx="7764463" cy="1258611"/>
          </a:xfrm>
        </p:spPr>
        <p:txBody>
          <a:bodyPr rtlCol="0">
            <a:normAutofit/>
          </a:bodyPr>
          <a:lstStyle/>
          <a:p>
            <a:pPr lvl="0"/>
            <a:endParaRPr lang="id-ID" noProof="0"/>
          </a:p>
        </p:txBody>
      </p:sp>
    </p:spTree>
    <p:extLst>
      <p:ext uri="{BB962C8B-B14F-4D97-AF65-F5344CB8AC3E}">
        <p14:creationId xmlns:p14="http://schemas.microsoft.com/office/powerpoint/2010/main" val="17749140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_o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44562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2_Clos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6858000"/>
          </a:xfrm>
        </p:spPr>
        <p:txBody>
          <a:bodyPr rtlCol="0">
            <a:normAutofit/>
          </a:bodyPr>
          <a:lstStyle>
            <a:lvl1pPr>
              <a:defRPr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endParaRPr lang="id-ID" noProof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642040"/>
          </a:xfrm>
          <a:prstGeom prst="rect">
            <a:avLst/>
          </a:prstGeom>
        </p:spPr>
        <p:txBody>
          <a:bodyPr/>
          <a:lstStyle>
            <a:lvl1pPr>
              <a:defRPr sz="3200">
                <a:solidFill>
                  <a:schemeClr val="bg1">
                    <a:lumMod val="50000"/>
                  </a:schemeClr>
                </a:solidFill>
                <a:latin typeface="+mn-lt"/>
              </a:defRPr>
            </a:lvl1pPr>
          </a:lstStyle>
          <a:p>
            <a:r>
              <a:rPr lang="en-US"/>
              <a:t>Click to edit Master title style</a:t>
            </a:r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5496520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image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6858000"/>
          </a:xfrm>
        </p:spPr>
        <p:txBody>
          <a:bodyPr rtlCol="0">
            <a:normAutofit/>
          </a:bodyPr>
          <a:lstStyle>
            <a:lvl1pPr>
              <a:defRPr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endParaRPr lang="id-ID" noProof="0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642040"/>
          </a:xfrm>
          <a:prstGeom prst="rect">
            <a:avLst/>
          </a:prstGeom>
        </p:spPr>
        <p:txBody>
          <a:bodyPr/>
          <a:lstStyle>
            <a:lvl1pPr algn="ctr">
              <a:defRPr sz="3200">
                <a:solidFill>
                  <a:schemeClr val="tx1"/>
                </a:solidFill>
                <a:latin typeface="+mn-lt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id-ID"/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838200" y="893694"/>
            <a:ext cx="10515600" cy="4064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600" baseline="0">
                <a:solidFill>
                  <a:schemeClr val="tx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7225886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losing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521793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5.xml"/><Relationship Id="rId3" Type="http://schemas.openxmlformats.org/officeDocument/2006/relationships/slideLayout" Target="../slideLayouts/slideLayout40.xml"/><Relationship Id="rId7" Type="http://schemas.openxmlformats.org/officeDocument/2006/relationships/slideLayout" Target="../slideLayouts/slideLayout44.xml"/><Relationship Id="rId2" Type="http://schemas.openxmlformats.org/officeDocument/2006/relationships/slideLayout" Target="../slideLayouts/slideLayout39.xml"/><Relationship Id="rId1" Type="http://schemas.openxmlformats.org/officeDocument/2006/relationships/slideLayout" Target="../slideLayouts/slideLayout38.xml"/><Relationship Id="rId6" Type="http://schemas.openxmlformats.org/officeDocument/2006/relationships/slideLayout" Target="../slideLayouts/slideLayout43.xml"/><Relationship Id="rId11" Type="http://schemas.openxmlformats.org/officeDocument/2006/relationships/theme" Target="../theme/theme2.xml"/><Relationship Id="rId5" Type="http://schemas.openxmlformats.org/officeDocument/2006/relationships/slideLayout" Target="../slideLayouts/slideLayout42.xml"/><Relationship Id="rId10" Type="http://schemas.openxmlformats.org/officeDocument/2006/relationships/slideLayout" Target="../slideLayouts/slideLayout47.xml"/><Relationship Id="rId4" Type="http://schemas.openxmlformats.org/officeDocument/2006/relationships/slideLayout" Target="../slideLayouts/slideLayout41.xml"/><Relationship Id="rId9" Type="http://schemas.openxmlformats.org/officeDocument/2006/relationships/slideLayout" Target="../slideLayouts/slideLayout4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838200" y="1825625"/>
            <a:ext cx="10515600" cy="4017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  <a:endParaRPr lang="id-ID" altLang="en-US"/>
          </a:p>
        </p:txBody>
      </p:sp>
      <p:sp>
        <p:nvSpPr>
          <p:cNvPr id="7" name="Slide Number Placeholder 5"/>
          <p:cNvSpPr txBox="1">
            <a:spLocks/>
          </p:cNvSpPr>
          <p:nvPr userDrawn="1"/>
        </p:nvSpPr>
        <p:spPr>
          <a:xfrm>
            <a:off x="11576050" y="498475"/>
            <a:ext cx="139700" cy="328613"/>
          </a:xfrm>
          <a:prstGeom prst="rect">
            <a:avLst/>
          </a:prstGeom>
        </p:spPr>
        <p:txBody>
          <a:bodyPr wrap="none" lIns="121920" tIns="60960" rIns="121920" bIns="60960" anchor="ctr"/>
          <a:lstStyle>
            <a:lvl1pPr>
              <a:defRPr>
                <a:solidFill>
                  <a:schemeClr val="tx1"/>
                </a:solidFill>
                <a:latin typeface="Open Sans Light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Open Sans Light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Open Sans Light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Open Sans Light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Open Sans Light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Open Sans Light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Open Sans Light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Open Sans Light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Open Sans Light" pitchFamily="34" charset="0"/>
              </a:defRPr>
            </a:lvl9pPr>
          </a:lstStyle>
          <a:p>
            <a:pPr algn="ctr" eaLnBrk="1" hangingPunct="1"/>
            <a:endParaRPr lang="en-US" altLang="en-US" sz="1600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71" r:id="rId1"/>
    <p:sldLayoutId id="2147483772" r:id="rId2"/>
    <p:sldLayoutId id="2147483773" r:id="rId3"/>
    <p:sldLayoutId id="2147483774" r:id="rId4"/>
    <p:sldLayoutId id="2147483775" r:id="rId5"/>
    <p:sldLayoutId id="2147483776" r:id="rId6"/>
    <p:sldLayoutId id="2147483777" r:id="rId7"/>
    <p:sldLayoutId id="2147483778" r:id="rId8"/>
    <p:sldLayoutId id="2147483779" r:id="rId9"/>
    <p:sldLayoutId id="2147483780" r:id="rId10"/>
    <p:sldLayoutId id="2147483781" r:id="rId11"/>
    <p:sldLayoutId id="2147483782" r:id="rId12"/>
    <p:sldLayoutId id="2147483783" r:id="rId13"/>
    <p:sldLayoutId id="2147483784" r:id="rId14"/>
    <p:sldLayoutId id="2147483785" r:id="rId15"/>
    <p:sldLayoutId id="2147483786" r:id="rId16"/>
    <p:sldLayoutId id="2147483787" r:id="rId17"/>
    <p:sldLayoutId id="2147483788" r:id="rId18"/>
    <p:sldLayoutId id="2147483789" r:id="rId19"/>
    <p:sldLayoutId id="2147483790" r:id="rId20"/>
    <p:sldLayoutId id="2147483791" r:id="rId21"/>
    <p:sldLayoutId id="2147483792" r:id="rId22"/>
    <p:sldLayoutId id="2147483793" r:id="rId23"/>
    <p:sldLayoutId id="2147483794" r:id="rId24"/>
    <p:sldLayoutId id="2147483795" r:id="rId25"/>
    <p:sldLayoutId id="2147483805" r:id="rId26"/>
    <p:sldLayoutId id="2147483796" r:id="rId27"/>
    <p:sldLayoutId id="2147483797" r:id="rId28"/>
    <p:sldLayoutId id="2147483798" r:id="rId29"/>
    <p:sldLayoutId id="2147483799" r:id="rId30"/>
    <p:sldLayoutId id="2147483800" r:id="rId31"/>
    <p:sldLayoutId id="2147483801" r:id="rId32"/>
    <p:sldLayoutId id="2147483802" r:id="rId33"/>
    <p:sldLayoutId id="2147483803" r:id="rId34"/>
    <p:sldLayoutId id="2147483818" r:id="rId35"/>
    <p:sldLayoutId id="2147483819" r:id="rId36"/>
    <p:sldLayoutId id="2147483820" r:id="rId37"/>
  </p:sldLayoutIdLst>
  <p:txStyles>
    <p:titleStyle>
      <a:lvl1pPr algn="ctr" rtl="0" fontAlgn="base">
        <a:lnSpc>
          <a:spcPct val="90000"/>
        </a:lnSpc>
        <a:spcBef>
          <a:spcPct val="0"/>
        </a:spcBef>
        <a:spcAft>
          <a:spcPct val="0"/>
        </a:spcAft>
        <a:defRPr sz="2800" kern="1200">
          <a:solidFill>
            <a:schemeClr val="tx1"/>
          </a:solidFill>
          <a:latin typeface="Bebas Neue" panose="020B0606020202050201" pitchFamily="34" charset="0"/>
          <a:ea typeface="+mj-ea"/>
          <a:cs typeface="+mj-cs"/>
        </a:defRPr>
      </a:lvl1pPr>
      <a:lvl2pPr algn="ctr" rtl="0" fontAlgn="base">
        <a:lnSpc>
          <a:spcPct val="90000"/>
        </a:lnSpc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Bebas Neue" pitchFamily="34" charset="0"/>
        </a:defRPr>
      </a:lvl2pPr>
      <a:lvl3pPr algn="ctr" rtl="0" fontAlgn="base">
        <a:lnSpc>
          <a:spcPct val="90000"/>
        </a:lnSpc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Bebas Neue" pitchFamily="34" charset="0"/>
        </a:defRPr>
      </a:lvl3pPr>
      <a:lvl4pPr algn="ctr" rtl="0" fontAlgn="base">
        <a:lnSpc>
          <a:spcPct val="90000"/>
        </a:lnSpc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Bebas Neue" pitchFamily="34" charset="0"/>
        </a:defRPr>
      </a:lvl4pPr>
      <a:lvl5pPr algn="ctr" rtl="0" fontAlgn="base">
        <a:lnSpc>
          <a:spcPct val="90000"/>
        </a:lnSpc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Bebas Neue" pitchFamily="34" charset="0"/>
        </a:defRPr>
      </a:lvl5pPr>
      <a:lvl6pPr marL="457200" algn="ctr" rtl="0" fontAlgn="base">
        <a:lnSpc>
          <a:spcPct val="90000"/>
        </a:lnSpc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Bebas Neue" pitchFamily="34" charset="0"/>
        </a:defRPr>
      </a:lvl6pPr>
      <a:lvl7pPr marL="914400" algn="ctr" rtl="0" fontAlgn="base">
        <a:lnSpc>
          <a:spcPct val="90000"/>
        </a:lnSpc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Bebas Neue" pitchFamily="34" charset="0"/>
        </a:defRPr>
      </a:lvl7pPr>
      <a:lvl8pPr marL="1371600" algn="ctr" rtl="0" fontAlgn="base">
        <a:lnSpc>
          <a:spcPct val="90000"/>
        </a:lnSpc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Bebas Neue" pitchFamily="34" charset="0"/>
        </a:defRPr>
      </a:lvl8pPr>
      <a:lvl9pPr marL="1828800" algn="ctr" rtl="0" fontAlgn="base">
        <a:lnSpc>
          <a:spcPct val="90000"/>
        </a:lnSpc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Bebas Neue" pitchFamily="34" charset="0"/>
        </a:defRPr>
      </a:lvl9pPr>
    </p:titleStyle>
    <p:bodyStyle>
      <a:lvl1pPr marL="228600" indent="-228600" algn="l" rtl="0" fontAlgn="base">
        <a:lnSpc>
          <a:spcPct val="90000"/>
        </a:lnSpc>
        <a:spcBef>
          <a:spcPts val="1000"/>
        </a:spcBef>
        <a:spcAft>
          <a:spcPct val="0"/>
        </a:spcAft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d-ID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dirty="0"/>
              <a:t>Click to edit Master text styles</a:t>
            </a:r>
          </a:p>
          <a:p>
            <a:pPr lvl="1"/>
            <a:r>
              <a:rPr lang="en-US" altLang="en-US" dirty="0"/>
              <a:t>Second level</a:t>
            </a:r>
          </a:p>
          <a:p>
            <a:pPr lvl="2"/>
            <a:r>
              <a:rPr lang="en-US" altLang="en-US" dirty="0"/>
              <a:t>Third level</a:t>
            </a:r>
          </a:p>
          <a:p>
            <a:pPr lvl="3"/>
            <a:r>
              <a:rPr lang="en-US" altLang="en-US" dirty="0"/>
              <a:t>Fourth level</a:t>
            </a:r>
          </a:p>
          <a:p>
            <a:pPr lvl="4"/>
            <a:r>
              <a:rPr lang="en-US" altLang="en-US" dirty="0"/>
              <a:t>Fifth level</a:t>
            </a:r>
            <a:endParaRPr lang="id-ID" alt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C432713-EA9D-2B4E-8808-77D2FEE6A15D}"/>
              </a:ext>
            </a:extLst>
          </p:cNvPr>
          <p:cNvSpPr/>
          <p:nvPr userDrawn="1"/>
        </p:nvSpPr>
        <p:spPr>
          <a:xfrm>
            <a:off x="-55781" y="-3031"/>
            <a:ext cx="12247781" cy="267319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489DA784-9AAC-E64C-9625-B53AFE67A1DB}"/>
              </a:ext>
            </a:extLst>
          </p:cNvPr>
          <p:cNvSpPr/>
          <p:nvPr userDrawn="1"/>
        </p:nvSpPr>
        <p:spPr>
          <a:xfrm>
            <a:off x="0" y="6597997"/>
            <a:ext cx="12247781" cy="267319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FDD8524-86CB-AE4A-A145-344ECFB547A2}"/>
              </a:ext>
            </a:extLst>
          </p:cNvPr>
          <p:cNvSpPr txBox="1"/>
          <p:nvPr userDrawn="1"/>
        </p:nvSpPr>
        <p:spPr>
          <a:xfrm>
            <a:off x="4428523" y="280927"/>
            <a:ext cx="7763477" cy="800219"/>
          </a:xfrm>
          <a:prstGeom prst="rect">
            <a:avLst/>
          </a:prstGeom>
          <a:solidFill>
            <a:schemeClr val="bg1">
              <a:lumMod val="85000"/>
              <a:alpha val="75000"/>
            </a:schemeClr>
          </a:solidFill>
        </p:spPr>
        <p:txBody>
          <a:bodyPr wrap="square" lIns="268224" tIns="182880" rIns="853440" bIns="18288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b="1" dirty="0">
                <a:solidFill>
                  <a:schemeClr val="tx1">
                    <a:lumMod val="50000"/>
                  </a:schemeClr>
                </a:solidFill>
                <a:latin typeface="+mn-lt"/>
              </a:rPr>
              <a:t>New  Uses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06" r:id="rId1"/>
    <p:sldLayoutId id="2147483807" r:id="rId2"/>
    <p:sldLayoutId id="2147483808" r:id="rId3"/>
    <p:sldLayoutId id="2147483809" r:id="rId4"/>
    <p:sldLayoutId id="2147483810" r:id="rId5"/>
    <p:sldLayoutId id="2147483811" r:id="rId6"/>
    <p:sldLayoutId id="2147483812" r:id="rId7"/>
    <p:sldLayoutId id="2147483813" r:id="rId8"/>
    <p:sldLayoutId id="2147483814" r:id="rId9"/>
    <p:sldLayoutId id="2147483815" r:id="rId10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9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9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  <p:txStyles>
    <p:titleStyle>
      <a:lvl1pPr algn="l" rtl="0" fontAlgn="base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Open Sans Light" pitchFamily="34" charset="0"/>
        </a:defRPr>
      </a:lvl2pPr>
      <a:lvl3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Open Sans Light" pitchFamily="34" charset="0"/>
        </a:defRPr>
      </a:lvl3pPr>
      <a:lvl4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Open Sans Light" pitchFamily="34" charset="0"/>
        </a:defRPr>
      </a:lvl4pPr>
      <a:lvl5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Open Sans Light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Open Sans Light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Open Sans Light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Open Sans Light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Open Sans Light" pitchFamily="34" charset="0"/>
        </a:defRPr>
      </a:lvl9pPr>
    </p:titleStyle>
    <p:bodyStyle>
      <a:lvl1pPr marL="228600" indent="-228600" algn="l" rtl="0" fontAlgn="base">
        <a:lnSpc>
          <a:spcPct val="90000"/>
        </a:lnSpc>
        <a:spcBef>
          <a:spcPts val="1000"/>
        </a:spcBef>
        <a:spcAft>
          <a:spcPct val="0"/>
        </a:spcAft>
        <a:buFont typeface="Arial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d-ID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7.xml"/><Relationship Id="rId4" Type="http://schemas.openxmlformats.org/officeDocument/2006/relationships/chart" Target="../charts/chart2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microsoft.com/office/2007/relationships/media" Target="../media/media2.m4a"/><Relationship Id="rId7" Type="http://schemas.openxmlformats.org/officeDocument/2006/relationships/image" Target="../media/image8.jpg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6" Type="http://schemas.openxmlformats.org/officeDocument/2006/relationships/notesSlide" Target="../notesSlides/notesSlide5.xml"/><Relationship Id="rId5" Type="http://schemas.openxmlformats.org/officeDocument/2006/relationships/slideLayout" Target="../slideLayouts/slideLayout36.xml"/><Relationship Id="rId4" Type="http://schemas.openxmlformats.org/officeDocument/2006/relationships/audio" Target="../media/media2.m4a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statutes.capitol.texas.gov/Docs/UT/htm/UT.39.htm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Relationship Id="rId6" Type="http://schemas.openxmlformats.org/officeDocument/2006/relationships/hyperlink" Target="mailto:paul.g.humphrey@citigroup.com" TargetMode="External"/><Relationship Id="rId5" Type="http://schemas.openxmlformats.org/officeDocument/2006/relationships/hyperlink" Target="mailto:jfichera@saberpartners.com" TargetMode="External"/><Relationship Id="rId4" Type="http://schemas.openxmlformats.org/officeDocument/2006/relationships/hyperlink" Target="mailto:marina.donskaya@citigroup.com" TargetMode="Externa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tif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3.tiff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6.xml"/><Relationship Id="rId5" Type="http://schemas.openxmlformats.org/officeDocument/2006/relationships/image" Target="../media/image7.jpeg"/><Relationship Id="rId4" Type="http://schemas.openxmlformats.org/officeDocument/2006/relationships/image" Target="../media/image6.sv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www.sec.gov/Archives/edgar/data/18734/000090514812000765/efc12-292_ex11.htm" TargetMode="External"/><Relationship Id="rId5" Type="http://schemas.openxmlformats.org/officeDocument/2006/relationships/image" Target="../media/image7.jpeg"/><Relationship Id="rId4" Type="http://schemas.openxmlformats.org/officeDocument/2006/relationships/image" Target="../media/image6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Chart 8">
            <a:extLst>
              <a:ext uri="{FF2B5EF4-FFF2-40B4-BE49-F238E27FC236}">
                <a16:creationId xmlns:a16="http://schemas.microsoft.com/office/drawing/2014/main" id="{00000000-0008-0000-0600-000003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244433288"/>
              </p:ext>
            </p:extLst>
          </p:nvPr>
        </p:nvGraphicFramePr>
        <p:xfrm>
          <a:off x="6096000" y="1631852"/>
          <a:ext cx="6088714" cy="441356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" name="Rectangle 3"/>
          <p:cNvSpPr/>
          <p:nvPr/>
        </p:nvSpPr>
        <p:spPr>
          <a:xfrm>
            <a:off x="-55781" y="-3031"/>
            <a:ext cx="12247781" cy="288488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-29347" y="6590681"/>
            <a:ext cx="12247781" cy="267319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3080825" y="454217"/>
            <a:ext cx="9103889" cy="738664"/>
          </a:xfrm>
          <a:prstGeom prst="rect">
            <a:avLst/>
          </a:prstGeom>
          <a:solidFill>
            <a:schemeClr val="bg1">
              <a:lumMod val="85000"/>
              <a:alpha val="75000"/>
            </a:schemeClr>
          </a:solidFill>
        </p:spPr>
        <p:txBody>
          <a:bodyPr wrap="square" lIns="268224" tIns="182880" rIns="853440" bIns="18288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 dirty="0">
                <a:solidFill>
                  <a:schemeClr val="tx1">
                    <a:lumMod val="50000"/>
                  </a:schemeClr>
                </a:solidFill>
              </a:rPr>
              <a:t>Sources of Utility Securitization Ratepayer NPV Savings </a:t>
            </a:r>
            <a:endParaRPr lang="en-US" sz="2400" b="1" dirty="0">
              <a:solidFill>
                <a:schemeClr val="tx1">
                  <a:lumMod val="50000"/>
                </a:schemeClr>
              </a:solidFill>
              <a:latin typeface="+mn-lt"/>
            </a:endParaRPr>
          </a:p>
        </p:txBody>
      </p:sp>
      <p:graphicFrame>
        <p:nvGraphicFramePr>
          <p:cNvPr id="7" name="Chart 6">
            <a:extLst>
              <a:ext uri="{FF2B5EF4-FFF2-40B4-BE49-F238E27FC236}">
                <a16:creationId xmlns:a16="http://schemas.microsoft.com/office/drawing/2014/main" id="{F9DF6B1D-2FE8-1543-B431-88D9B06FF37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001904389"/>
              </p:ext>
            </p:extLst>
          </p:nvPr>
        </p:nvGraphicFramePr>
        <p:xfrm>
          <a:off x="1019" y="1491175"/>
          <a:ext cx="6341661" cy="482253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4084402204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9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9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900"/>
                            </p:stCondLst>
                            <p:childTnLst>
                              <p:par>
                                <p:cTn id="10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9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chart seriesIdx="-4" categoryIdx="0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>
                                            <p:graphicEl>
                                              <a:chart seriesIdx="-4" categoryIdx="0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chart seriesIdx="-4" categoryIdx="1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9">
                                            <p:graphicEl>
                                              <a:chart seriesIdx="-4" categoryIdx="1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chart seriesIdx="-4" categoryIdx="2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9">
                                            <p:graphicEl>
                                              <a:chart seriesIdx="-4" categoryIdx="2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chart seriesIdx="-4" categoryIdx="3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">
                                            <p:graphicEl>
                                              <a:chart seriesIdx="-4" categoryIdx="3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chart seriesIdx="-4" categoryIdx="4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9">
                                            <p:graphicEl>
                                              <a:chart seriesIdx="-4" categoryIdx="4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9" grpId="0" uiExpand="1">
        <p:bldSub>
          <a:bldChart bld="category"/>
        </p:bldSub>
      </p:bldGraphic>
      <p:bldP spid="6" grpId="0" animBg="1"/>
      <p:bldGraphic spid="7" grpId="0">
        <p:bldAsOne/>
      </p:bldGraphic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Placeholder 3">
            <a:extLst>
              <a:ext uri="{FF2B5EF4-FFF2-40B4-BE49-F238E27FC236}">
                <a16:creationId xmlns:a16="http://schemas.microsoft.com/office/drawing/2014/main" id="{3217FF6E-1C35-3C41-9BB7-C3B1CE6796E4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571" y="1555220"/>
            <a:ext cx="5335126" cy="3836906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5614988" y="1538829"/>
            <a:ext cx="6293442" cy="984885"/>
          </a:xfrm>
          <a:prstGeom prst="rect">
            <a:avLst/>
          </a:prstGeom>
          <a:solidFill>
            <a:schemeClr val="accent5"/>
          </a:solidFill>
        </p:spPr>
        <p:txBody>
          <a:bodyPr wrap="square" lIns="268224" tIns="182880" rIns="853440" bIns="182880" rtlCol="0">
            <a:spAutoFit/>
          </a:bodyPr>
          <a:lstStyle/>
          <a:p>
            <a:r>
              <a:rPr lang="en-US" altLang="en-US" sz="2000" dirty="0">
                <a:solidFill>
                  <a:schemeClr val="bg1"/>
                </a:solidFill>
              </a:rPr>
              <a:t>Underwriter Objectives vs. Ratepayer Interests – Need for Checks and Balances.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F283247A-C01D-9B47-972F-D5772F523F82}"/>
              </a:ext>
            </a:extLst>
          </p:cNvPr>
          <p:cNvSpPr txBox="1"/>
          <p:nvPr/>
        </p:nvSpPr>
        <p:spPr>
          <a:xfrm>
            <a:off x="5614987" y="2570016"/>
            <a:ext cx="6293442" cy="677108"/>
          </a:xfrm>
          <a:prstGeom prst="rect">
            <a:avLst/>
          </a:prstGeom>
          <a:solidFill>
            <a:schemeClr val="accent5"/>
          </a:solidFill>
        </p:spPr>
        <p:txBody>
          <a:bodyPr wrap="square" lIns="268224" tIns="182880" rIns="853440" bIns="182880" rtlCol="0">
            <a:spAutoFit/>
          </a:bodyPr>
          <a:lstStyle/>
          <a:p>
            <a:r>
              <a:rPr lang="id-ID" sz="2000" dirty="0">
                <a:solidFill>
                  <a:schemeClr val="bg1"/>
                </a:solidFill>
                <a:ea typeface="Roboto" panose="02000000000000000000" pitchFamily="2" charset="0"/>
                <a:cs typeface="Lato" panose="020F0502020204030203" pitchFamily="34" charset="0"/>
              </a:rPr>
              <a:t>Underwriters “</a:t>
            </a:r>
            <a:r>
              <a:rPr lang="en-US" sz="2000" dirty="0">
                <a:solidFill>
                  <a:schemeClr val="bg1"/>
                </a:solidFill>
                <a:ea typeface="Roboto" panose="02000000000000000000" pitchFamily="2" charset="0"/>
                <a:cs typeface="Lato" panose="020F0502020204030203" pitchFamily="34" charset="0"/>
              </a:rPr>
              <a:t>Price it to sell quickly, move on”</a:t>
            </a:r>
            <a:endParaRPr lang="en-US" sz="2000" dirty="0">
              <a:solidFill>
                <a:schemeClr val="bg1"/>
              </a:solidFill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D2B88C3B-393C-2241-8F7F-2AAAD5715FED}"/>
              </a:ext>
            </a:extLst>
          </p:cNvPr>
          <p:cNvSpPr txBox="1"/>
          <p:nvPr/>
        </p:nvSpPr>
        <p:spPr>
          <a:xfrm>
            <a:off x="5614986" y="3289821"/>
            <a:ext cx="6293443" cy="1292662"/>
          </a:xfrm>
          <a:prstGeom prst="rect">
            <a:avLst/>
          </a:prstGeom>
          <a:solidFill>
            <a:schemeClr val="accent5"/>
          </a:solidFill>
        </p:spPr>
        <p:txBody>
          <a:bodyPr wrap="square" lIns="268224" tIns="182880" rIns="853440" bIns="182880" rtlCol="0">
            <a:spAutoFit/>
          </a:bodyPr>
          <a:lstStyle/>
          <a:p>
            <a:r>
              <a:rPr lang="en-US" sz="2000" dirty="0">
                <a:solidFill>
                  <a:schemeClr val="bg1"/>
                </a:solidFill>
                <a:ea typeface="Roboto" panose="02000000000000000000" pitchFamily="2" charset="0"/>
                <a:cs typeface="Lato" panose="020F0502020204030203" pitchFamily="34" charset="0"/>
              </a:rPr>
              <a:t>Little investor education on the unique securitization credit, true-up, charge on essential commodity</a:t>
            </a:r>
            <a:endParaRPr lang="en-US" sz="2000" dirty="0">
              <a:solidFill>
                <a:schemeClr val="bg1"/>
              </a:solidFill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903E7A12-C2A2-BC43-BC86-48CF1E8CF20F}"/>
              </a:ext>
            </a:extLst>
          </p:cNvPr>
          <p:cNvSpPr txBox="1"/>
          <p:nvPr/>
        </p:nvSpPr>
        <p:spPr>
          <a:xfrm>
            <a:off x="5614986" y="4635754"/>
            <a:ext cx="6293443" cy="1723549"/>
          </a:xfrm>
          <a:prstGeom prst="rect">
            <a:avLst/>
          </a:prstGeom>
          <a:solidFill>
            <a:schemeClr val="accent5"/>
          </a:solidFill>
        </p:spPr>
        <p:txBody>
          <a:bodyPr wrap="square" lIns="268224" tIns="182880" rIns="548640" bIns="182880" rtlCol="0">
            <a:spAutoFit/>
          </a:bodyPr>
          <a:lstStyle/>
          <a:p>
            <a:r>
              <a:rPr lang="id-ID" sz="2000" dirty="0">
                <a:solidFill>
                  <a:schemeClr val="bg1"/>
                </a:solidFill>
                <a:ea typeface="Roboto" panose="02000000000000000000" pitchFamily="2" charset="0"/>
                <a:cs typeface="Lato" panose="020F0502020204030203" pitchFamily="34" charset="0"/>
              </a:rPr>
              <a:t>Investor and underwriter misperceptions of utility securitization credit and liquidity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en-US" sz="1600" dirty="0">
                <a:solidFill>
                  <a:schemeClr val="bg1"/>
                </a:solidFill>
              </a:rPr>
              <a:t>Mispricing of bond credit and “relative value” to other investments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en-US" sz="1600" dirty="0">
                <a:solidFill>
                  <a:schemeClr val="bg1"/>
                </a:solidFill>
              </a:rPr>
              <a:t>Higher cost to ratepayers.</a:t>
            </a:r>
          </a:p>
        </p:txBody>
      </p:sp>
      <p:sp>
        <p:nvSpPr>
          <p:cNvPr id="13" name="Rectangle 12"/>
          <p:cNvSpPr/>
          <p:nvPr/>
        </p:nvSpPr>
        <p:spPr>
          <a:xfrm>
            <a:off x="-55781" y="-3031"/>
            <a:ext cx="12247781" cy="267319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4" name="Rectangle 13"/>
          <p:cNvSpPr/>
          <p:nvPr/>
        </p:nvSpPr>
        <p:spPr>
          <a:xfrm>
            <a:off x="-29347" y="6590681"/>
            <a:ext cx="12247781" cy="267319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4" name="Rectangle 3"/>
          <p:cNvSpPr/>
          <p:nvPr/>
        </p:nvSpPr>
        <p:spPr bwMode="auto">
          <a:xfrm>
            <a:off x="0" y="368329"/>
            <a:ext cx="12192000" cy="203171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endParaRPr lang="en-US"/>
          </a:p>
        </p:txBody>
      </p:sp>
      <p:sp>
        <p:nvSpPr>
          <p:cNvPr id="15" name="TextBox 14"/>
          <p:cNvSpPr txBox="1"/>
          <p:nvPr/>
        </p:nvSpPr>
        <p:spPr>
          <a:xfrm>
            <a:off x="636495" y="368329"/>
            <a:ext cx="11555506" cy="1107996"/>
          </a:xfrm>
          <a:prstGeom prst="rect">
            <a:avLst/>
          </a:prstGeom>
          <a:solidFill>
            <a:schemeClr val="bg1">
              <a:lumMod val="85000"/>
              <a:alpha val="75000"/>
            </a:schemeClr>
          </a:solidFill>
        </p:spPr>
        <p:txBody>
          <a:bodyPr wrap="square" lIns="268224" tIns="182880" rIns="853440" bIns="182880">
            <a:spAutoFit/>
          </a:bodyPr>
          <a:lstStyle/>
          <a:p>
            <a:r>
              <a:rPr lang="en-US" sz="2400" b="1" dirty="0">
                <a:solidFill>
                  <a:schemeClr val="tx1">
                    <a:lumMod val="50000"/>
                  </a:schemeClr>
                </a:solidFill>
              </a:rPr>
              <a:t>In Utility Securitization, </a:t>
            </a:r>
            <a:r>
              <a:rPr lang="id-ID" sz="2400" b="1" dirty="0">
                <a:solidFill>
                  <a:schemeClr val="tx1">
                    <a:lumMod val="50000"/>
                  </a:schemeClr>
                </a:solidFill>
              </a:rPr>
              <a:t>Conflicting Economic Interests Are Not Balanced </a:t>
            </a:r>
            <a:r>
              <a:rPr lang="en-US" sz="2400" b="1" dirty="0">
                <a:solidFill>
                  <a:schemeClr val="tx1">
                    <a:lumMod val="50000"/>
                  </a:schemeClr>
                </a:solidFill>
              </a:rPr>
              <a:t>or Checked and </a:t>
            </a:r>
            <a:r>
              <a:rPr lang="id-ID" sz="2400" b="1" dirty="0">
                <a:solidFill>
                  <a:schemeClr val="tx1">
                    <a:lumMod val="50000"/>
                  </a:schemeClr>
                </a:solidFill>
              </a:rPr>
              <a:t>Create Hurdles to Lowest Cost Financing for Ratepayers</a:t>
            </a:r>
            <a:endParaRPr lang="en-US" sz="2400" b="1" dirty="0">
              <a:solidFill>
                <a:schemeClr val="tx1">
                  <a:lumMod val="50000"/>
                </a:schemeClr>
              </a:solidFill>
            </a:endParaRPr>
          </a:p>
        </p:txBody>
      </p:sp>
      <p:pic>
        <p:nvPicPr>
          <p:cNvPr id="16" name="Picture 4">
            <a:hlinkClick r:id="" action="ppaction://media"/>
            <a:hlinkHover r:id="" action="ppaction://ole?verb=0"/>
            <a:extLst>
              <a:ext uri="{FF2B5EF4-FFF2-40B4-BE49-F238E27FC236}">
                <a16:creationId xmlns:a16="http://schemas.microsoft.com/office/drawing/2014/main" id="{95A1F8C8-014E-854C-945C-CD38067823EA}"/>
              </a:ext>
            </a:extLst>
          </p:cNvPr>
          <p:cNvPicPr>
            <a:picLocks noChangeAspect="1" noChangeArrowheads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85870" y="6465412"/>
            <a:ext cx="346033" cy="3460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5">
            <a:hlinkClick r:id="" action="ppaction://media"/>
            <a:hlinkHover r:id="" action="ppaction://ole?verb=0"/>
            <a:extLst>
              <a:ext uri="{FF2B5EF4-FFF2-40B4-BE49-F238E27FC236}">
                <a16:creationId xmlns:a16="http://schemas.microsoft.com/office/drawing/2014/main" id="{12D6188B-A94F-C243-88DF-D1B0ADCC5C85}"/>
              </a:ext>
            </a:extLst>
          </p:cNvPr>
          <p:cNvPicPr>
            <a:picLocks noChangeAspect="1" noChangeArrowheads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0739" y="6447819"/>
            <a:ext cx="346033" cy="3460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47172664"/>
      </p:ext>
    </p:extLst>
  </p:cSld>
  <p:clrMapOvr>
    <a:masterClrMapping/>
  </p:clrMapOvr>
  <p:transition spd="slow">
    <p:push dir="u"/>
  </p:transition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2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9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9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" fill="hold">
                          <p:stCondLst>
                            <p:cond delay="indefinite"/>
                          </p:stCondLst>
                          <p:childTnLst>
                            <p:par>
                              <p:cTn id="1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1" presetID="2" presetClass="entr" presetSubtype="2" fill="hold" grpId="0" nodeType="clickEffect" p14:presetBounceEnd="66667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6667">
                                          <p:cBhvr additive="base">
                                            <p:cTn id="13" dur="9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6667">
                                          <p:cBhvr additive="base">
                                            <p:cTn id="14" dur="9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5" fill="hold">
                          <p:stCondLst>
                            <p:cond delay="indefinite"/>
                          </p:stCondLst>
                          <p:childTnLst>
                            <p:par>
                              <p:cTn id="1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7" presetID="1" presetClass="mediacall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cmd type="call" cmd="playFrom(0.0)">
                                          <p:cBhvr>
                                            <p:cTn id="18" dur="8776" fill="hold"/>
                                            <p:tgtEl>
                                              <p:spTgt spid="16"/>
                                            </p:tgtEl>
                                          </p:cBhvr>
                                        </p:cmd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9" fill="hold">
                          <p:stCondLst>
                            <p:cond delay="indefinite"/>
                          </p:stCondLst>
                          <p:childTnLst>
                            <p:par>
                              <p:cTn id="2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1" presetID="2" presetClass="entr" presetSubtype="2" fill="hold" grpId="0" nodeType="clickEffect" p14:presetBounceEnd="66667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6667">
                                          <p:cBhvr additive="base">
                                            <p:cTn id="23" dur="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6667">
                                          <p:cBhvr additive="base">
                                            <p:cTn id="24" dur="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5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26" presetID="2" presetClass="entr" presetSubtype="2" fill="hold" grpId="0" nodeType="afterEffect" p14:presetBounceEnd="66667">
                                      <p:stCondLst>
                                        <p:cond delay="900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6667">
                                          <p:cBhvr additive="base">
                                            <p:cTn id="28" dur="10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6667">
                                          <p:cBhvr additive="base">
                                            <p:cTn id="29" dur="10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0" fill="hold">
                          <p:stCondLst>
                            <p:cond delay="indefinite"/>
                          </p:stCondLst>
                          <p:childTnLst>
                            <p:par>
                              <p:cTn id="3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2" presetID="22" presetClass="entr" presetSubtype="4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34" dur="500"/>
                                            <p:tgtEl>
                                              <p:spTgt spid="1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5" fill="hold">
                          <p:stCondLst>
                            <p:cond delay="indefinite"/>
                          </p:stCondLst>
                          <p:childTnLst>
                            <p:par>
                              <p:cTn id="3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7" presetID="1" presetClass="mediacall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cmd type="call" cmd="playFrom(0.0)">
                                          <p:cBhvr>
                                            <p:cTn id="38" dur="3446" fill="hold"/>
                                            <p:tgtEl>
                                              <p:spTgt spid="18"/>
                                            </p:tgtEl>
                                          </p:cBhvr>
                                        </p:cmd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  <p:audio>
                  <p:cMediaNode vol="83333">
                    <p:cTn id="39" fill="hold" display="0">
                      <p:stCondLst>
                        <p:cond delay="indefinite"/>
                      </p:stCondLst>
                      <p:endCondLst>
                        <p:cond evt="onNext" delay="0">
                          <p:tgtEl>
                            <p:sldTgt/>
                          </p:tgtEl>
                        </p:cond>
                        <p:cond evt="onPrev" delay="0">
                          <p:tgtEl>
                            <p:sldTgt/>
                          </p:tgtEl>
                        </p:cond>
                        <p:cond evt="onStopAudio" delay="0">
                          <p:tgtEl>
                            <p:sldTgt/>
                          </p:tgtEl>
                        </p:cond>
                      </p:endCondLst>
                    </p:cTn>
                    <p:tgtEl>
                      <p:spTgt spid="16"/>
                    </p:tgtEl>
                  </p:cMediaNode>
                </p:audio>
                <p:audio>
                  <p:cMediaNode vol="86364">
                    <p:cTn id="40" fill="hold" display="0">
                      <p:stCondLst>
                        <p:cond delay="indefinite"/>
                      </p:stCondLst>
                      <p:endCondLst>
                        <p:cond evt="onNext" delay="0">
                          <p:tgtEl>
                            <p:sldTgt/>
                          </p:tgtEl>
                        </p:cond>
                        <p:cond evt="onPrev" delay="0">
                          <p:tgtEl>
                            <p:sldTgt/>
                          </p:tgtEl>
                        </p:cond>
                        <p:cond evt="onStopAudio" delay="0">
                          <p:tgtEl>
                            <p:sldTgt/>
                          </p:tgtEl>
                        </p:cond>
                      </p:endCondLst>
                    </p:cTn>
                    <p:tgtEl>
                      <p:spTgt spid="18"/>
                    </p:tgtEl>
                  </p:cMediaNode>
                </p:audio>
              </p:childTnLst>
            </p:cTn>
          </p:par>
        </p:tnLst>
        <p:bldLst>
          <p:bldP spid="9" grpId="0" animBg="1"/>
          <p:bldP spid="10" grpId="0" animBg="1"/>
          <p:bldP spid="11" grpId="0" animBg="1"/>
          <p:bldP spid="12" grpId="0" animBg="1"/>
          <p:bldP spid="15" grpId="0" animBg="1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2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9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9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" fill="hold">
                          <p:stCondLst>
                            <p:cond delay="indefinite"/>
                          </p:stCondLst>
                          <p:childTnLst>
                            <p:par>
                              <p:cTn id="1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1" presetID="2" presetClass="entr" presetSubtype="2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3" dur="9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4" dur="9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5" fill="hold">
                          <p:stCondLst>
                            <p:cond delay="indefinite"/>
                          </p:stCondLst>
                          <p:childTnLst>
                            <p:par>
                              <p:cTn id="1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7" presetID="1" presetClass="mediacall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cmd type="call" cmd="playFrom(0.0)">
                                          <p:cBhvr>
                                            <p:cTn id="18" dur="8776" fill="hold"/>
                                            <p:tgtEl>
                                              <p:spTgt spid="16"/>
                                            </p:tgtEl>
                                          </p:cBhvr>
                                        </p:cmd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9" fill="hold">
                          <p:stCondLst>
                            <p:cond delay="indefinite"/>
                          </p:stCondLst>
                          <p:childTnLst>
                            <p:par>
                              <p:cTn id="2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1" presetID="2" presetClass="entr" presetSubtype="2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3" dur="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4" dur="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5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26" presetID="2" presetClass="entr" presetSubtype="2" fill="hold" grpId="0" nodeType="afterEffect">
                                      <p:stCondLst>
                                        <p:cond delay="900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8" dur="10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9" dur="10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0" fill="hold">
                          <p:stCondLst>
                            <p:cond delay="indefinite"/>
                          </p:stCondLst>
                          <p:childTnLst>
                            <p:par>
                              <p:cTn id="3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2" presetID="22" presetClass="entr" presetSubtype="4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34" dur="500"/>
                                            <p:tgtEl>
                                              <p:spTgt spid="1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5" fill="hold">
                          <p:stCondLst>
                            <p:cond delay="indefinite"/>
                          </p:stCondLst>
                          <p:childTnLst>
                            <p:par>
                              <p:cTn id="3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7" presetID="1" presetClass="mediacall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cmd type="call" cmd="playFrom(0.0)">
                                          <p:cBhvr>
                                            <p:cTn id="38" dur="3446" fill="hold"/>
                                            <p:tgtEl>
                                              <p:spTgt spid="18"/>
                                            </p:tgtEl>
                                          </p:cBhvr>
                                        </p:cmd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  <p:audio>
                  <p:cMediaNode vol="83333">
                    <p:cTn id="39" fill="hold" display="0">
                      <p:stCondLst>
                        <p:cond delay="indefinite"/>
                      </p:stCondLst>
                      <p:endCondLst>
                        <p:cond evt="onNext" delay="0">
                          <p:tgtEl>
                            <p:sldTgt/>
                          </p:tgtEl>
                        </p:cond>
                        <p:cond evt="onPrev" delay="0">
                          <p:tgtEl>
                            <p:sldTgt/>
                          </p:tgtEl>
                        </p:cond>
                        <p:cond evt="onStopAudio" delay="0">
                          <p:tgtEl>
                            <p:sldTgt/>
                          </p:tgtEl>
                        </p:cond>
                      </p:endCondLst>
                    </p:cTn>
                    <p:tgtEl>
                      <p:spTgt spid="16"/>
                    </p:tgtEl>
                  </p:cMediaNode>
                </p:audio>
                <p:audio>
                  <p:cMediaNode vol="86364">
                    <p:cTn id="40" fill="hold" display="0">
                      <p:stCondLst>
                        <p:cond delay="indefinite"/>
                      </p:stCondLst>
                      <p:endCondLst>
                        <p:cond evt="onNext" delay="0">
                          <p:tgtEl>
                            <p:sldTgt/>
                          </p:tgtEl>
                        </p:cond>
                        <p:cond evt="onPrev" delay="0">
                          <p:tgtEl>
                            <p:sldTgt/>
                          </p:tgtEl>
                        </p:cond>
                        <p:cond evt="onStopAudio" delay="0">
                          <p:tgtEl>
                            <p:sldTgt/>
                          </p:tgtEl>
                        </p:cond>
                      </p:endCondLst>
                    </p:cTn>
                    <p:tgtEl>
                      <p:spTgt spid="18"/>
                    </p:tgtEl>
                  </p:cMediaNode>
                </p:audio>
              </p:childTnLst>
            </p:cTn>
          </p:par>
        </p:tnLst>
        <p:bldLst>
          <p:bldP spid="9" grpId="0" animBg="1"/>
          <p:bldP spid="10" grpId="0" animBg="1"/>
          <p:bldP spid="11" grpId="0" animBg="1"/>
          <p:bldP spid="12" grpId="0" animBg="1"/>
          <p:bldP spid="15" grpId="0" animBg="1"/>
        </p:bldLst>
      </p:timing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3" descr="C:\Users\ekarcher\Desktop\iStock-624031578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78" t="6970" b="11423"/>
          <a:stretch/>
        </p:blipFill>
        <p:spPr bwMode="auto">
          <a:xfrm>
            <a:off x="3175" y="0"/>
            <a:ext cx="12188824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Rectangle 14"/>
          <p:cNvSpPr/>
          <p:nvPr/>
        </p:nvSpPr>
        <p:spPr>
          <a:xfrm>
            <a:off x="3175" y="2173184"/>
            <a:ext cx="12192000" cy="3241964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6387" name="Text Placeholder 5"/>
          <p:cNvSpPr txBox="1">
            <a:spLocks/>
          </p:cNvSpPr>
          <p:nvPr/>
        </p:nvSpPr>
        <p:spPr bwMode="auto">
          <a:xfrm>
            <a:off x="1178666" y="4186836"/>
            <a:ext cx="9640888" cy="622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itchFamily="34" charset="0"/>
              <a:buChar char="•"/>
              <a:defRPr sz="2800">
                <a:solidFill>
                  <a:schemeClr val="tx1"/>
                </a:solidFill>
                <a:latin typeface="Open Sans Light" pitchFamily="34" charset="0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Open Sans Light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Open Sans Light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>
                <a:solidFill>
                  <a:schemeClr val="tx1"/>
                </a:solidFill>
                <a:latin typeface="Open Sans Light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>
                <a:solidFill>
                  <a:schemeClr val="tx1"/>
                </a:solidFill>
                <a:latin typeface="Open Sans Light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Open Sans Light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Open Sans Light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Open Sans Light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Open Sans Light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Aft>
                <a:spcPts val="700"/>
              </a:spcAft>
              <a:buFont typeface="Arial" pitchFamily="34" charset="0"/>
              <a:buNone/>
            </a:pPr>
            <a:endParaRPr lang="id-ID" altLang="en-US" sz="1400" dirty="0">
              <a:solidFill>
                <a:schemeClr val="bg1"/>
              </a:solidFill>
            </a:endParaRPr>
          </a:p>
        </p:txBody>
      </p:sp>
      <p:sp>
        <p:nvSpPr>
          <p:cNvPr id="6" name="TextBox 8"/>
          <p:cNvSpPr>
            <a:spLocks noChangeArrowheads="1"/>
          </p:cNvSpPr>
          <p:nvPr/>
        </p:nvSpPr>
        <p:spPr bwMode="auto">
          <a:xfrm>
            <a:off x="6870850" y="3079916"/>
            <a:ext cx="5032116" cy="1333500"/>
          </a:xfrm>
          <a:prstGeom prst="roundRect">
            <a:avLst>
              <a:gd name="adj" fmla="val 16667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Open Sans Light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Open Sans Light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Open Sans Light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Open Sans Light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Open Sans Light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Open Sans Light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Open Sans Light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Open Sans Light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Open Sans Light" pitchFamily="34" charset="0"/>
              </a:defRPr>
            </a:lvl9pPr>
          </a:lstStyle>
          <a:p>
            <a:r>
              <a:rPr lang="en-US" sz="3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Active Commission Oversight with Utility Cooperation Have Produced Better Market Results</a:t>
            </a:r>
          </a:p>
        </p:txBody>
      </p:sp>
    </p:spTree>
    <p:extLst>
      <p:ext uri="{BB962C8B-B14F-4D97-AF65-F5344CB8AC3E}">
        <p14:creationId xmlns:p14="http://schemas.microsoft.com/office/powerpoint/2010/main" val="37496078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/>
          <p:cNvSpPr/>
          <p:nvPr/>
        </p:nvSpPr>
        <p:spPr>
          <a:xfrm>
            <a:off x="-55781" y="-3031"/>
            <a:ext cx="12247781" cy="267319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2" name="Rectangle 21"/>
          <p:cNvSpPr/>
          <p:nvPr/>
        </p:nvSpPr>
        <p:spPr>
          <a:xfrm>
            <a:off x="-55782" y="6590681"/>
            <a:ext cx="12247781" cy="267319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409431" y="522926"/>
            <a:ext cx="11791667" cy="1107996"/>
          </a:xfrm>
          <a:prstGeom prst="rect">
            <a:avLst/>
          </a:prstGeom>
          <a:solidFill>
            <a:schemeClr val="bg1">
              <a:lumMod val="85000"/>
              <a:alpha val="75000"/>
            </a:schemeClr>
          </a:solidFill>
        </p:spPr>
        <p:txBody>
          <a:bodyPr wrap="square" lIns="268224" tIns="182880" rIns="853440" bIns="182880">
            <a:sp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2400" b="1" dirty="0">
                <a:solidFill>
                  <a:schemeClr val="tx1">
                    <a:lumMod val="50000"/>
                  </a:schemeClr>
                </a:solidFill>
              </a:rPr>
              <a:t>The 1999 Texas Public Utilities Regulatory Act (PURA) Mandate – 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US" sz="2400" b="1" dirty="0">
                <a:solidFill>
                  <a:schemeClr val="tx1">
                    <a:lumMod val="50000"/>
                  </a:schemeClr>
                </a:solidFill>
              </a:rPr>
              <a:t>Began the “Active Commission Involvement” Practice - A Best Practice</a:t>
            </a:r>
            <a:endParaRPr lang="id-ID" sz="2400" b="1" dirty="0">
              <a:solidFill>
                <a:schemeClr val="tx1">
                  <a:lumMod val="50000"/>
                </a:schemeClr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428097" y="2020348"/>
            <a:ext cx="5486400" cy="37548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chemeClr val="tx1">
                    <a:lumMod val="50000"/>
                  </a:schemeClr>
                </a:solidFill>
              </a:rPr>
              <a:t>“The </a:t>
            </a:r>
            <a:r>
              <a:rPr lang="en-US" sz="2000" b="1" dirty="0">
                <a:solidFill>
                  <a:schemeClr val="tx1">
                    <a:lumMod val="50000"/>
                  </a:schemeClr>
                </a:solidFill>
              </a:rPr>
              <a:t>commission shall ensure</a:t>
            </a:r>
            <a:r>
              <a:rPr lang="en-US" sz="2000" dirty="0">
                <a:solidFill>
                  <a:schemeClr val="tx1">
                    <a:lumMod val="50000"/>
                  </a:schemeClr>
                </a:solidFill>
              </a:rPr>
              <a:t> that securitization provides tangible and quantifiable benefits to ratepayers, greater than would have been achieved absent the issuance of transition bonds.”</a:t>
            </a:r>
          </a:p>
          <a:p>
            <a:endParaRPr lang="en-US" sz="2000" dirty="0">
              <a:solidFill>
                <a:schemeClr val="tx1">
                  <a:lumMod val="50000"/>
                </a:schemeClr>
              </a:solidFill>
            </a:endParaRPr>
          </a:p>
          <a:p>
            <a:r>
              <a:rPr lang="en-US" sz="2000" dirty="0">
                <a:solidFill>
                  <a:schemeClr val="tx1">
                    <a:lumMod val="50000"/>
                  </a:schemeClr>
                </a:solidFill>
              </a:rPr>
              <a:t>“The </a:t>
            </a:r>
            <a:r>
              <a:rPr lang="en-US" sz="2000" b="1" dirty="0">
                <a:solidFill>
                  <a:schemeClr val="tx1">
                    <a:lumMod val="50000"/>
                  </a:schemeClr>
                </a:solidFill>
              </a:rPr>
              <a:t>commission shall ensure</a:t>
            </a:r>
            <a:r>
              <a:rPr lang="en-US" sz="2000" dirty="0">
                <a:solidFill>
                  <a:schemeClr val="tx1">
                    <a:lumMod val="50000"/>
                  </a:schemeClr>
                </a:solidFill>
              </a:rPr>
              <a:t> that the </a:t>
            </a:r>
            <a:r>
              <a:rPr lang="en-US" sz="2000" b="1" dirty="0">
                <a:solidFill>
                  <a:schemeClr val="tx1">
                    <a:lumMod val="50000"/>
                  </a:schemeClr>
                </a:solidFill>
              </a:rPr>
              <a:t>structuring and pricing</a:t>
            </a:r>
            <a:r>
              <a:rPr lang="en-US" sz="2000" dirty="0">
                <a:solidFill>
                  <a:schemeClr val="tx1">
                    <a:lumMod val="50000"/>
                  </a:schemeClr>
                </a:solidFill>
              </a:rPr>
              <a:t> of the transition bonds result in the </a:t>
            </a:r>
            <a:r>
              <a:rPr lang="en-US" sz="2000" b="1" dirty="0">
                <a:solidFill>
                  <a:schemeClr val="tx1">
                    <a:lumMod val="50000"/>
                  </a:schemeClr>
                </a:solidFill>
              </a:rPr>
              <a:t>lowest transition bond charges </a:t>
            </a:r>
            <a:r>
              <a:rPr lang="en-US" sz="2000" dirty="0">
                <a:solidFill>
                  <a:schemeClr val="tx1">
                    <a:lumMod val="50000"/>
                  </a:schemeClr>
                </a:solidFill>
              </a:rPr>
              <a:t>consistent with market conditions and the terms of the financing order.” </a:t>
            </a:r>
          </a:p>
          <a:p>
            <a:endParaRPr lang="en-US" sz="2000" dirty="0"/>
          </a:p>
        </p:txBody>
      </p:sp>
      <p:sp>
        <p:nvSpPr>
          <p:cNvPr id="49" name="Shape 1682"/>
          <p:cNvSpPr/>
          <p:nvPr/>
        </p:nvSpPr>
        <p:spPr>
          <a:xfrm>
            <a:off x="2040673" y="2287283"/>
            <a:ext cx="2158376" cy="116014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3034"/>
                </a:moveTo>
                <a:cubicBezTo>
                  <a:pt x="0" y="3398"/>
                  <a:pt x="0" y="3398"/>
                  <a:pt x="0" y="3398"/>
                </a:cubicBezTo>
                <a:cubicBezTo>
                  <a:pt x="0" y="3034"/>
                  <a:pt x="0" y="3034"/>
                  <a:pt x="0" y="3034"/>
                </a:cubicBezTo>
                <a:cubicBezTo>
                  <a:pt x="7677" y="3883"/>
                  <a:pt x="7677" y="3883"/>
                  <a:pt x="7677" y="3883"/>
                </a:cubicBezTo>
                <a:cubicBezTo>
                  <a:pt x="7352" y="14926"/>
                  <a:pt x="7352" y="14926"/>
                  <a:pt x="7352" y="14926"/>
                </a:cubicBezTo>
                <a:cubicBezTo>
                  <a:pt x="7872" y="15897"/>
                  <a:pt x="7872" y="15897"/>
                  <a:pt x="7872" y="15897"/>
                </a:cubicBezTo>
                <a:cubicBezTo>
                  <a:pt x="8067" y="16261"/>
                  <a:pt x="8067" y="16261"/>
                  <a:pt x="8067" y="16261"/>
                </a:cubicBezTo>
                <a:cubicBezTo>
                  <a:pt x="8263" y="16261"/>
                  <a:pt x="8263" y="16261"/>
                  <a:pt x="8263" y="16261"/>
                </a:cubicBezTo>
                <a:cubicBezTo>
                  <a:pt x="8523" y="16139"/>
                  <a:pt x="8523" y="16139"/>
                  <a:pt x="8523" y="16139"/>
                </a:cubicBezTo>
                <a:cubicBezTo>
                  <a:pt x="8718" y="16261"/>
                  <a:pt x="8718" y="16261"/>
                  <a:pt x="8718" y="16261"/>
                </a:cubicBezTo>
                <a:cubicBezTo>
                  <a:pt x="8913" y="16139"/>
                  <a:pt x="8913" y="16139"/>
                  <a:pt x="8913" y="16139"/>
                </a:cubicBezTo>
                <a:cubicBezTo>
                  <a:pt x="9173" y="16382"/>
                  <a:pt x="9173" y="16382"/>
                  <a:pt x="9173" y="16382"/>
                </a:cubicBezTo>
                <a:cubicBezTo>
                  <a:pt x="9369" y="17474"/>
                  <a:pt x="9369" y="17474"/>
                  <a:pt x="9369" y="17474"/>
                </a:cubicBezTo>
                <a:cubicBezTo>
                  <a:pt x="9954" y="17474"/>
                  <a:pt x="9954" y="17474"/>
                  <a:pt x="9954" y="17474"/>
                </a:cubicBezTo>
                <a:cubicBezTo>
                  <a:pt x="10410" y="17960"/>
                  <a:pt x="10410" y="17960"/>
                  <a:pt x="10410" y="17960"/>
                </a:cubicBezTo>
                <a:cubicBezTo>
                  <a:pt x="10800" y="17838"/>
                  <a:pt x="10800" y="17838"/>
                  <a:pt x="10800" y="17838"/>
                </a:cubicBezTo>
                <a:cubicBezTo>
                  <a:pt x="10865" y="17838"/>
                  <a:pt x="10865" y="17838"/>
                  <a:pt x="10865" y="17838"/>
                </a:cubicBezTo>
                <a:cubicBezTo>
                  <a:pt x="11125" y="18324"/>
                  <a:pt x="11125" y="18324"/>
                  <a:pt x="11125" y="18324"/>
                </a:cubicBezTo>
                <a:cubicBezTo>
                  <a:pt x="11386" y="17960"/>
                  <a:pt x="11386" y="17960"/>
                  <a:pt x="11386" y="17960"/>
                </a:cubicBezTo>
                <a:cubicBezTo>
                  <a:pt x="11971" y="18081"/>
                  <a:pt x="11971" y="18081"/>
                  <a:pt x="11971" y="18081"/>
                </a:cubicBezTo>
                <a:cubicBezTo>
                  <a:pt x="12231" y="18930"/>
                  <a:pt x="12231" y="18930"/>
                  <a:pt x="12231" y="18930"/>
                </a:cubicBezTo>
                <a:cubicBezTo>
                  <a:pt x="12427" y="18930"/>
                  <a:pt x="12427" y="18930"/>
                  <a:pt x="12427" y="18930"/>
                </a:cubicBezTo>
                <a:cubicBezTo>
                  <a:pt x="12492" y="19658"/>
                  <a:pt x="12492" y="19658"/>
                  <a:pt x="12492" y="19658"/>
                </a:cubicBezTo>
                <a:cubicBezTo>
                  <a:pt x="12752" y="19780"/>
                  <a:pt x="12752" y="19780"/>
                  <a:pt x="12752" y="19780"/>
                </a:cubicBezTo>
                <a:cubicBezTo>
                  <a:pt x="13012" y="19416"/>
                  <a:pt x="13012" y="19416"/>
                  <a:pt x="13012" y="19416"/>
                </a:cubicBezTo>
                <a:cubicBezTo>
                  <a:pt x="13142" y="19052"/>
                  <a:pt x="13142" y="19052"/>
                  <a:pt x="13142" y="19052"/>
                </a:cubicBezTo>
                <a:cubicBezTo>
                  <a:pt x="13272" y="19052"/>
                  <a:pt x="13272" y="19052"/>
                  <a:pt x="13272" y="19052"/>
                </a:cubicBezTo>
                <a:cubicBezTo>
                  <a:pt x="13728" y="19658"/>
                  <a:pt x="13728" y="19658"/>
                  <a:pt x="13728" y="19658"/>
                </a:cubicBezTo>
                <a:cubicBezTo>
                  <a:pt x="13858" y="20144"/>
                  <a:pt x="13858" y="20144"/>
                  <a:pt x="13858" y="20144"/>
                </a:cubicBezTo>
                <a:cubicBezTo>
                  <a:pt x="14313" y="19658"/>
                  <a:pt x="14313" y="19658"/>
                  <a:pt x="14313" y="19658"/>
                </a:cubicBezTo>
                <a:cubicBezTo>
                  <a:pt x="14443" y="19901"/>
                  <a:pt x="14443" y="19901"/>
                  <a:pt x="14443" y="19901"/>
                </a:cubicBezTo>
                <a:cubicBezTo>
                  <a:pt x="14508" y="20629"/>
                  <a:pt x="14508" y="20629"/>
                  <a:pt x="14508" y="20629"/>
                </a:cubicBezTo>
                <a:cubicBezTo>
                  <a:pt x="14639" y="20508"/>
                  <a:pt x="14639" y="20508"/>
                  <a:pt x="14639" y="20508"/>
                </a:cubicBezTo>
                <a:cubicBezTo>
                  <a:pt x="14834" y="19901"/>
                  <a:pt x="14834" y="19901"/>
                  <a:pt x="14834" y="19901"/>
                </a:cubicBezTo>
                <a:cubicBezTo>
                  <a:pt x="15159" y="19780"/>
                  <a:pt x="15159" y="19780"/>
                  <a:pt x="15159" y="19780"/>
                </a:cubicBezTo>
                <a:cubicBezTo>
                  <a:pt x="15549" y="20144"/>
                  <a:pt x="15549" y="20144"/>
                  <a:pt x="15549" y="20144"/>
                </a:cubicBezTo>
                <a:cubicBezTo>
                  <a:pt x="16135" y="20022"/>
                  <a:pt x="16135" y="20022"/>
                  <a:pt x="16135" y="20022"/>
                </a:cubicBezTo>
                <a:cubicBezTo>
                  <a:pt x="16395" y="20508"/>
                  <a:pt x="16395" y="20508"/>
                  <a:pt x="16395" y="20508"/>
                </a:cubicBezTo>
                <a:cubicBezTo>
                  <a:pt x="16525" y="20872"/>
                  <a:pt x="16525" y="20872"/>
                  <a:pt x="16525" y="20872"/>
                </a:cubicBezTo>
                <a:cubicBezTo>
                  <a:pt x="16851" y="20751"/>
                  <a:pt x="16851" y="20751"/>
                  <a:pt x="16851" y="20751"/>
                </a:cubicBezTo>
                <a:cubicBezTo>
                  <a:pt x="17176" y="20265"/>
                  <a:pt x="17176" y="20265"/>
                  <a:pt x="17176" y="20265"/>
                </a:cubicBezTo>
                <a:cubicBezTo>
                  <a:pt x="17371" y="19901"/>
                  <a:pt x="17371" y="19901"/>
                  <a:pt x="17371" y="19901"/>
                </a:cubicBezTo>
                <a:cubicBezTo>
                  <a:pt x="17631" y="19901"/>
                  <a:pt x="17631" y="19901"/>
                  <a:pt x="17631" y="19901"/>
                </a:cubicBezTo>
                <a:cubicBezTo>
                  <a:pt x="17892" y="20144"/>
                  <a:pt x="17892" y="20144"/>
                  <a:pt x="17892" y="20144"/>
                </a:cubicBezTo>
                <a:cubicBezTo>
                  <a:pt x="18087" y="20022"/>
                  <a:pt x="18087" y="20022"/>
                  <a:pt x="18087" y="20022"/>
                </a:cubicBezTo>
                <a:cubicBezTo>
                  <a:pt x="18347" y="19658"/>
                  <a:pt x="18347" y="19658"/>
                  <a:pt x="18347" y="19658"/>
                </a:cubicBezTo>
                <a:cubicBezTo>
                  <a:pt x="18737" y="19780"/>
                  <a:pt x="18737" y="19780"/>
                  <a:pt x="18737" y="19780"/>
                </a:cubicBezTo>
                <a:cubicBezTo>
                  <a:pt x="18933" y="19901"/>
                  <a:pt x="18933" y="19901"/>
                  <a:pt x="18933" y="19901"/>
                </a:cubicBezTo>
                <a:cubicBezTo>
                  <a:pt x="19518" y="19537"/>
                  <a:pt x="19518" y="19537"/>
                  <a:pt x="19518" y="19537"/>
                </a:cubicBezTo>
                <a:cubicBezTo>
                  <a:pt x="19908" y="19780"/>
                  <a:pt x="19908" y="19780"/>
                  <a:pt x="19908" y="19780"/>
                </a:cubicBezTo>
                <a:cubicBezTo>
                  <a:pt x="20234" y="20387"/>
                  <a:pt x="20234" y="20387"/>
                  <a:pt x="20234" y="20387"/>
                </a:cubicBezTo>
                <a:cubicBezTo>
                  <a:pt x="20689" y="20993"/>
                  <a:pt x="20689" y="20993"/>
                  <a:pt x="20689" y="20993"/>
                </a:cubicBezTo>
                <a:cubicBezTo>
                  <a:pt x="21080" y="20993"/>
                  <a:pt x="21080" y="20993"/>
                  <a:pt x="21080" y="20993"/>
                </a:cubicBezTo>
                <a:cubicBezTo>
                  <a:pt x="21340" y="21357"/>
                  <a:pt x="21340" y="21357"/>
                  <a:pt x="21340" y="21357"/>
                </a:cubicBezTo>
                <a:cubicBezTo>
                  <a:pt x="21535" y="21600"/>
                  <a:pt x="21535" y="21600"/>
                  <a:pt x="21535" y="21600"/>
                </a:cubicBezTo>
                <a:cubicBezTo>
                  <a:pt x="21600" y="10679"/>
                  <a:pt x="21600" y="10679"/>
                  <a:pt x="21600" y="10679"/>
                </a:cubicBezTo>
                <a:cubicBezTo>
                  <a:pt x="21080" y="4490"/>
                  <a:pt x="21080" y="4490"/>
                  <a:pt x="21080" y="4490"/>
                </a:cubicBezTo>
                <a:cubicBezTo>
                  <a:pt x="21080" y="1456"/>
                  <a:pt x="21080" y="1456"/>
                  <a:pt x="21080" y="1456"/>
                </a:cubicBezTo>
                <a:cubicBezTo>
                  <a:pt x="21080" y="1456"/>
                  <a:pt x="13728" y="1213"/>
                  <a:pt x="11386" y="1092"/>
                </a:cubicBezTo>
                <a:cubicBezTo>
                  <a:pt x="8523" y="849"/>
                  <a:pt x="260" y="0"/>
                  <a:pt x="260" y="0"/>
                </a:cubicBezTo>
                <a:cubicBezTo>
                  <a:pt x="195" y="3034"/>
                  <a:pt x="195" y="3034"/>
                  <a:pt x="195" y="3034"/>
                </a:cubicBezTo>
                <a:lnTo>
                  <a:pt x="0" y="3034"/>
                </a:lnTo>
                <a:close/>
              </a:path>
            </a:pathLst>
          </a:custGeom>
          <a:solidFill>
            <a:srgbClr val="1D647D"/>
          </a:solidFill>
          <a:ln w="3175" cap="flat">
            <a:solidFill>
              <a:srgbClr val="BFBFBF"/>
            </a:solidFill>
            <a:prstDash val="solid"/>
            <a:miter lim="800000"/>
          </a:ln>
          <a:effectLst/>
        </p:spPr>
        <p:txBody>
          <a:bodyPr wrap="square" lIns="45719" tIns="45719" rIns="45719" bIns="45719" numCol="1" anchor="t">
            <a:noAutofit/>
          </a:bodyPr>
          <a:lstStyle/>
          <a:p>
            <a:pPr algn="l" defTabSz="914400">
              <a:defRPr sz="1800"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sp>
        <p:nvSpPr>
          <p:cNvPr id="50" name="Shape 1706"/>
          <p:cNvSpPr/>
          <p:nvPr/>
        </p:nvSpPr>
        <p:spPr>
          <a:xfrm>
            <a:off x="4314264" y="3608763"/>
            <a:ext cx="1397954" cy="123697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481" y="19990"/>
                </a:moveTo>
                <a:lnTo>
                  <a:pt x="21244" y="19990"/>
                </a:lnTo>
                <a:lnTo>
                  <a:pt x="20888" y="19722"/>
                </a:lnTo>
                <a:lnTo>
                  <a:pt x="20532" y="19722"/>
                </a:lnTo>
                <a:lnTo>
                  <a:pt x="20295" y="19588"/>
                </a:lnTo>
                <a:lnTo>
                  <a:pt x="19701" y="19185"/>
                </a:lnTo>
                <a:lnTo>
                  <a:pt x="19582" y="19185"/>
                </a:lnTo>
                <a:lnTo>
                  <a:pt x="18989" y="18648"/>
                </a:lnTo>
                <a:lnTo>
                  <a:pt x="18752" y="18380"/>
                </a:lnTo>
                <a:lnTo>
                  <a:pt x="18396" y="18246"/>
                </a:lnTo>
                <a:lnTo>
                  <a:pt x="18040" y="17978"/>
                </a:lnTo>
                <a:lnTo>
                  <a:pt x="17802" y="17709"/>
                </a:lnTo>
                <a:lnTo>
                  <a:pt x="18158" y="17709"/>
                </a:lnTo>
                <a:lnTo>
                  <a:pt x="18396" y="17441"/>
                </a:lnTo>
                <a:lnTo>
                  <a:pt x="18989" y="17441"/>
                </a:lnTo>
                <a:lnTo>
                  <a:pt x="19108" y="17173"/>
                </a:lnTo>
                <a:lnTo>
                  <a:pt x="19701" y="17173"/>
                </a:lnTo>
                <a:lnTo>
                  <a:pt x="19938" y="16904"/>
                </a:lnTo>
                <a:lnTo>
                  <a:pt x="19582" y="16234"/>
                </a:lnTo>
                <a:lnTo>
                  <a:pt x="19226" y="15831"/>
                </a:lnTo>
                <a:lnTo>
                  <a:pt x="19108" y="15831"/>
                </a:lnTo>
                <a:lnTo>
                  <a:pt x="17921" y="16234"/>
                </a:lnTo>
                <a:lnTo>
                  <a:pt x="17565" y="16368"/>
                </a:lnTo>
                <a:lnTo>
                  <a:pt x="17209" y="16368"/>
                </a:lnTo>
                <a:lnTo>
                  <a:pt x="17209" y="16234"/>
                </a:lnTo>
                <a:lnTo>
                  <a:pt x="17565" y="15965"/>
                </a:lnTo>
                <a:lnTo>
                  <a:pt x="17921" y="15831"/>
                </a:lnTo>
                <a:lnTo>
                  <a:pt x="18277" y="15563"/>
                </a:lnTo>
                <a:lnTo>
                  <a:pt x="18277" y="14758"/>
                </a:lnTo>
                <a:lnTo>
                  <a:pt x="18158" y="13819"/>
                </a:lnTo>
                <a:lnTo>
                  <a:pt x="17802" y="13282"/>
                </a:lnTo>
                <a:lnTo>
                  <a:pt x="17565" y="12745"/>
                </a:lnTo>
                <a:lnTo>
                  <a:pt x="17684" y="10599"/>
                </a:lnTo>
                <a:lnTo>
                  <a:pt x="9969" y="11001"/>
                </a:lnTo>
                <a:lnTo>
                  <a:pt x="9851" y="10465"/>
                </a:lnTo>
                <a:lnTo>
                  <a:pt x="9851" y="10062"/>
                </a:lnTo>
                <a:lnTo>
                  <a:pt x="9969" y="9794"/>
                </a:lnTo>
                <a:lnTo>
                  <a:pt x="10325" y="9525"/>
                </a:lnTo>
                <a:lnTo>
                  <a:pt x="10325" y="8586"/>
                </a:lnTo>
                <a:lnTo>
                  <a:pt x="10444" y="8184"/>
                </a:lnTo>
                <a:lnTo>
                  <a:pt x="10563" y="8050"/>
                </a:lnTo>
                <a:lnTo>
                  <a:pt x="10681" y="7781"/>
                </a:lnTo>
                <a:lnTo>
                  <a:pt x="10800" y="6842"/>
                </a:lnTo>
                <a:lnTo>
                  <a:pt x="11037" y="6574"/>
                </a:lnTo>
                <a:lnTo>
                  <a:pt x="11512" y="5769"/>
                </a:lnTo>
                <a:lnTo>
                  <a:pt x="11631" y="5501"/>
                </a:lnTo>
                <a:lnTo>
                  <a:pt x="11631" y="4964"/>
                </a:lnTo>
                <a:lnTo>
                  <a:pt x="11749" y="4964"/>
                </a:lnTo>
                <a:lnTo>
                  <a:pt x="12105" y="4561"/>
                </a:lnTo>
                <a:lnTo>
                  <a:pt x="12224" y="3488"/>
                </a:lnTo>
                <a:lnTo>
                  <a:pt x="12105" y="3086"/>
                </a:lnTo>
                <a:lnTo>
                  <a:pt x="11749" y="2817"/>
                </a:lnTo>
                <a:lnTo>
                  <a:pt x="11749" y="2549"/>
                </a:lnTo>
                <a:lnTo>
                  <a:pt x="11631" y="1878"/>
                </a:lnTo>
                <a:lnTo>
                  <a:pt x="11631" y="1744"/>
                </a:lnTo>
                <a:lnTo>
                  <a:pt x="11512" y="1476"/>
                </a:lnTo>
                <a:lnTo>
                  <a:pt x="11156" y="1207"/>
                </a:lnTo>
                <a:lnTo>
                  <a:pt x="11631" y="939"/>
                </a:lnTo>
                <a:lnTo>
                  <a:pt x="11631" y="671"/>
                </a:lnTo>
                <a:lnTo>
                  <a:pt x="11512" y="268"/>
                </a:lnTo>
                <a:lnTo>
                  <a:pt x="11156" y="0"/>
                </a:lnTo>
                <a:lnTo>
                  <a:pt x="0" y="402"/>
                </a:lnTo>
                <a:lnTo>
                  <a:pt x="0" y="6306"/>
                </a:lnTo>
                <a:lnTo>
                  <a:pt x="831" y="7111"/>
                </a:lnTo>
                <a:lnTo>
                  <a:pt x="831" y="7379"/>
                </a:lnTo>
                <a:lnTo>
                  <a:pt x="1305" y="8586"/>
                </a:lnTo>
                <a:lnTo>
                  <a:pt x="1424" y="8855"/>
                </a:lnTo>
                <a:lnTo>
                  <a:pt x="1424" y="9660"/>
                </a:lnTo>
                <a:lnTo>
                  <a:pt x="1543" y="10062"/>
                </a:lnTo>
                <a:lnTo>
                  <a:pt x="1780" y="11135"/>
                </a:lnTo>
                <a:lnTo>
                  <a:pt x="2018" y="11940"/>
                </a:lnTo>
                <a:lnTo>
                  <a:pt x="1543" y="12611"/>
                </a:lnTo>
                <a:lnTo>
                  <a:pt x="1305" y="13684"/>
                </a:lnTo>
                <a:lnTo>
                  <a:pt x="1305" y="14087"/>
                </a:lnTo>
                <a:lnTo>
                  <a:pt x="1068" y="14758"/>
                </a:lnTo>
                <a:lnTo>
                  <a:pt x="1424" y="15697"/>
                </a:lnTo>
                <a:lnTo>
                  <a:pt x="1424" y="16234"/>
                </a:lnTo>
                <a:lnTo>
                  <a:pt x="1068" y="17575"/>
                </a:lnTo>
                <a:lnTo>
                  <a:pt x="712" y="18246"/>
                </a:lnTo>
                <a:lnTo>
                  <a:pt x="1780" y="18246"/>
                </a:lnTo>
                <a:lnTo>
                  <a:pt x="2136" y="17978"/>
                </a:lnTo>
                <a:lnTo>
                  <a:pt x="2967" y="17978"/>
                </a:lnTo>
                <a:lnTo>
                  <a:pt x="4035" y="18246"/>
                </a:lnTo>
                <a:lnTo>
                  <a:pt x="4629" y="18380"/>
                </a:lnTo>
                <a:lnTo>
                  <a:pt x="5222" y="18648"/>
                </a:lnTo>
                <a:lnTo>
                  <a:pt x="6053" y="19051"/>
                </a:lnTo>
                <a:lnTo>
                  <a:pt x="9376" y="19051"/>
                </a:lnTo>
                <a:lnTo>
                  <a:pt x="9495" y="18917"/>
                </a:lnTo>
                <a:lnTo>
                  <a:pt x="9257" y="18514"/>
                </a:lnTo>
                <a:lnTo>
                  <a:pt x="8545" y="18514"/>
                </a:lnTo>
                <a:lnTo>
                  <a:pt x="8308" y="18380"/>
                </a:lnTo>
                <a:lnTo>
                  <a:pt x="8426" y="17978"/>
                </a:lnTo>
                <a:lnTo>
                  <a:pt x="8545" y="17709"/>
                </a:lnTo>
                <a:lnTo>
                  <a:pt x="9138" y="17709"/>
                </a:lnTo>
                <a:lnTo>
                  <a:pt x="9969" y="18112"/>
                </a:lnTo>
                <a:lnTo>
                  <a:pt x="10800" y="18917"/>
                </a:lnTo>
                <a:lnTo>
                  <a:pt x="11512" y="19051"/>
                </a:lnTo>
                <a:lnTo>
                  <a:pt x="11987" y="18783"/>
                </a:lnTo>
                <a:lnTo>
                  <a:pt x="11868" y="19319"/>
                </a:lnTo>
                <a:lnTo>
                  <a:pt x="11631" y="20124"/>
                </a:lnTo>
                <a:lnTo>
                  <a:pt x="11868" y="20527"/>
                </a:lnTo>
                <a:lnTo>
                  <a:pt x="12580" y="20795"/>
                </a:lnTo>
                <a:lnTo>
                  <a:pt x="13174" y="20795"/>
                </a:lnTo>
                <a:lnTo>
                  <a:pt x="13648" y="21198"/>
                </a:lnTo>
                <a:lnTo>
                  <a:pt x="14123" y="21198"/>
                </a:lnTo>
                <a:lnTo>
                  <a:pt x="14360" y="20661"/>
                </a:lnTo>
                <a:lnTo>
                  <a:pt x="14835" y="20124"/>
                </a:lnTo>
                <a:lnTo>
                  <a:pt x="15191" y="19990"/>
                </a:lnTo>
                <a:lnTo>
                  <a:pt x="15666" y="20124"/>
                </a:lnTo>
                <a:lnTo>
                  <a:pt x="16141" y="20795"/>
                </a:lnTo>
                <a:lnTo>
                  <a:pt x="16615" y="20795"/>
                </a:lnTo>
                <a:lnTo>
                  <a:pt x="16853" y="20527"/>
                </a:lnTo>
                <a:lnTo>
                  <a:pt x="16615" y="19453"/>
                </a:lnTo>
                <a:lnTo>
                  <a:pt x="16615" y="19185"/>
                </a:lnTo>
                <a:lnTo>
                  <a:pt x="16853" y="18917"/>
                </a:lnTo>
                <a:lnTo>
                  <a:pt x="17327" y="18917"/>
                </a:lnTo>
                <a:lnTo>
                  <a:pt x="17802" y="19185"/>
                </a:lnTo>
                <a:lnTo>
                  <a:pt x="17802" y="19722"/>
                </a:lnTo>
                <a:lnTo>
                  <a:pt x="18752" y="19856"/>
                </a:lnTo>
                <a:lnTo>
                  <a:pt x="19582" y="20258"/>
                </a:lnTo>
                <a:lnTo>
                  <a:pt x="19938" y="20661"/>
                </a:lnTo>
                <a:lnTo>
                  <a:pt x="19701" y="21063"/>
                </a:lnTo>
                <a:lnTo>
                  <a:pt x="19582" y="21600"/>
                </a:lnTo>
                <a:lnTo>
                  <a:pt x="20057" y="21600"/>
                </a:lnTo>
                <a:lnTo>
                  <a:pt x="20295" y="21198"/>
                </a:lnTo>
                <a:lnTo>
                  <a:pt x="20532" y="20929"/>
                </a:lnTo>
                <a:lnTo>
                  <a:pt x="20888" y="21198"/>
                </a:lnTo>
                <a:lnTo>
                  <a:pt x="20888" y="21466"/>
                </a:lnTo>
                <a:lnTo>
                  <a:pt x="21125" y="21063"/>
                </a:lnTo>
                <a:lnTo>
                  <a:pt x="21600" y="20527"/>
                </a:lnTo>
                <a:lnTo>
                  <a:pt x="21481" y="19990"/>
                </a:lnTo>
                <a:close/>
              </a:path>
            </a:pathLst>
          </a:custGeom>
          <a:solidFill>
            <a:srgbClr val="1D647D"/>
          </a:solidFill>
          <a:ln w="3175" cap="flat">
            <a:solidFill>
              <a:srgbClr val="BFBFBF"/>
            </a:solidFill>
            <a:prstDash val="solid"/>
            <a:miter lim="800000"/>
          </a:ln>
          <a:effectLst/>
        </p:spPr>
        <p:txBody>
          <a:bodyPr wrap="square" lIns="45719" tIns="45719" rIns="45719" bIns="45719" numCol="1" anchor="t">
            <a:noAutofit/>
          </a:bodyPr>
          <a:lstStyle/>
          <a:p>
            <a:endParaRPr>
              <a:latin typeface="Calibri"/>
              <a:ea typeface="Calibri"/>
              <a:cs typeface="Calibri"/>
            </a:endParaRPr>
          </a:p>
        </p:txBody>
      </p:sp>
      <p:sp>
        <p:nvSpPr>
          <p:cNvPr id="51" name="Shape 1707"/>
          <p:cNvSpPr/>
          <p:nvPr/>
        </p:nvSpPr>
        <p:spPr>
          <a:xfrm>
            <a:off x="4145281" y="2502408"/>
            <a:ext cx="1252013" cy="112941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795" y="18073"/>
                </a:moveTo>
                <a:lnTo>
                  <a:pt x="530" y="17780"/>
                </a:lnTo>
                <a:lnTo>
                  <a:pt x="928" y="18220"/>
                </a:lnTo>
                <a:lnTo>
                  <a:pt x="1325" y="18367"/>
                </a:lnTo>
                <a:lnTo>
                  <a:pt x="1590" y="18073"/>
                </a:lnTo>
                <a:lnTo>
                  <a:pt x="2915" y="18220"/>
                </a:lnTo>
                <a:lnTo>
                  <a:pt x="2915" y="21600"/>
                </a:lnTo>
                <a:lnTo>
                  <a:pt x="15372" y="21159"/>
                </a:lnTo>
                <a:lnTo>
                  <a:pt x="15504" y="21159"/>
                </a:lnTo>
                <a:lnTo>
                  <a:pt x="15769" y="20424"/>
                </a:lnTo>
                <a:lnTo>
                  <a:pt x="15902" y="19984"/>
                </a:lnTo>
                <a:lnTo>
                  <a:pt x="15769" y="19543"/>
                </a:lnTo>
                <a:lnTo>
                  <a:pt x="15769" y="18367"/>
                </a:lnTo>
                <a:lnTo>
                  <a:pt x="15504" y="17927"/>
                </a:lnTo>
                <a:lnTo>
                  <a:pt x="15372" y="17780"/>
                </a:lnTo>
                <a:lnTo>
                  <a:pt x="15372" y="17486"/>
                </a:lnTo>
                <a:lnTo>
                  <a:pt x="15504" y="17192"/>
                </a:lnTo>
                <a:lnTo>
                  <a:pt x="15372" y="17045"/>
                </a:lnTo>
                <a:lnTo>
                  <a:pt x="15637" y="16604"/>
                </a:lnTo>
                <a:lnTo>
                  <a:pt x="16034" y="16016"/>
                </a:lnTo>
                <a:lnTo>
                  <a:pt x="16167" y="16016"/>
                </a:lnTo>
                <a:lnTo>
                  <a:pt x="16034" y="15722"/>
                </a:lnTo>
                <a:lnTo>
                  <a:pt x="16299" y="15135"/>
                </a:lnTo>
                <a:lnTo>
                  <a:pt x="16564" y="14694"/>
                </a:lnTo>
                <a:lnTo>
                  <a:pt x="16299" y="14547"/>
                </a:lnTo>
                <a:lnTo>
                  <a:pt x="16432" y="13959"/>
                </a:lnTo>
                <a:lnTo>
                  <a:pt x="16829" y="13518"/>
                </a:lnTo>
                <a:lnTo>
                  <a:pt x="17492" y="12637"/>
                </a:lnTo>
                <a:lnTo>
                  <a:pt x="17890" y="11902"/>
                </a:lnTo>
                <a:lnTo>
                  <a:pt x="17890" y="11314"/>
                </a:lnTo>
                <a:lnTo>
                  <a:pt x="18155" y="10580"/>
                </a:lnTo>
                <a:lnTo>
                  <a:pt x="18287" y="10580"/>
                </a:lnTo>
                <a:lnTo>
                  <a:pt x="18552" y="10286"/>
                </a:lnTo>
                <a:lnTo>
                  <a:pt x="18685" y="9845"/>
                </a:lnTo>
                <a:lnTo>
                  <a:pt x="18950" y="9551"/>
                </a:lnTo>
                <a:lnTo>
                  <a:pt x="19480" y="9257"/>
                </a:lnTo>
                <a:lnTo>
                  <a:pt x="19347" y="8816"/>
                </a:lnTo>
                <a:lnTo>
                  <a:pt x="19612" y="8522"/>
                </a:lnTo>
                <a:lnTo>
                  <a:pt x="19877" y="7935"/>
                </a:lnTo>
                <a:lnTo>
                  <a:pt x="19877" y="6318"/>
                </a:lnTo>
                <a:lnTo>
                  <a:pt x="20275" y="5731"/>
                </a:lnTo>
                <a:lnTo>
                  <a:pt x="20672" y="5437"/>
                </a:lnTo>
                <a:lnTo>
                  <a:pt x="20672" y="5143"/>
                </a:lnTo>
                <a:lnTo>
                  <a:pt x="20805" y="4849"/>
                </a:lnTo>
                <a:lnTo>
                  <a:pt x="20805" y="4261"/>
                </a:lnTo>
                <a:lnTo>
                  <a:pt x="21202" y="4114"/>
                </a:lnTo>
                <a:lnTo>
                  <a:pt x="21600" y="3233"/>
                </a:lnTo>
                <a:lnTo>
                  <a:pt x="21600" y="2792"/>
                </a:lnTo>
                <a:lnTo>
                  <a:pt x="18287" y="2939"/>
                </a:lnTo>
                <a:lnTo>
                  <a:pt x="19612" y="735"/>
                </a:lnTo>
                <a:lnTo>
                  <a:pt x="19480" y="0"/>
                </a:lnTo>
                <a:lnTo>
                  <a:pt x="0" y="588"/>
                </a:lnTo>
                <a:lnTo>
                  <a:pt x="928" y="6906"/>
                </a:lnTo>
                <a:lnTo>
                  <a:pt x="795" y="18073"/>
                </a:lnTo>
                <a:close/>
              </a:path>
            </a:pathLst>
          </a:custGeom>
          <a:solidFill>
            <a:srgbClr val="1D647D"/>
          </a:solidFill>
          <a:ln w="3175" cap="flat">
            <a:solidFill>
              <a:srgbClr val="BFBFBF"/>
            </a:solidFill>
            <a:prstDash val="solid"/>
            <a:miter lim="800000"/>
          </a:ln>
          <a:effectLst/>
        </p:spPr>
        <p:txBody>
          <a:bodyPr wrap="square" lIns="45719" tIns="45719" rIns="45719" bIns="45719" numCol="1" anchor="t">
            <a:noAutofit/>
          </a:bodyPr>
          <a:lstStyle/>
          <a:p>
            <a:endParaRPr>
              <a:latin typeface="Calibri"/>
              <a:ea typeface="Calibri"/>
              <a:cs typeface="Calibri"/>
            </a:endParaRPr>
          </a:p>
        </p:txBody>
      </p:sp>
      <p:sp>
        <p:nvSpPr>
          <p:cNvPr id="53" name="Shape 1678"/>
          <p:cNvSpPr/>
          <p:nvPr/>
        </p:nvSpPr>
        <p:spPr>
          <a:xfrm>
            <a:off x="306469" y="2110570"/>
            <a:ext cx="1751281" cy="179783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3221" y="0"/>
                </a:moveTo>
                <a:lnTo>
                  <a:pt x="21600" y="2123"/>
                </a:lnTo>
                <a:lnTo>
                  <a:pt x="21505" y="4062"/>
                </a:lnTo>
                <a:lnTo>
                  <a:pt x="21221" y="4062"/>
                </a:lnTo>
                <a:lnTo>
                  <a:pt x="19895" y="20862"/>
                </a:lnTo>
                <a:lnTo>
                  <a:pt x="8621" y="19846"/>
                </a:lnTo>
                <a:lnTo>
                  <a:pt x="8526" y="20677"/>
                </a:lnTo>
                <a:lnTo>
                  <a:pt x="3032" y="20123"/>
                </a:lnTo>
                <a:lnTo>
                  <a:pt x="2747" y="21600"/>
                </a:lnTo>
                <a:lnTo>
                  <a:pt x="0" y="21231"/>
                </a:lnTo>
                <a:lnTo>
                  <a:pt x="3221" y="0"/>
                </a:lnTo>
                <a:close/>
              </a:path>
            </a:pathLst>
          </a:custGeom>
          <a:solidFill>
            <a:srgbClr val="1D647D"/>
          </a:solidFill>
          <a:ln w="3175" cap="flat">
            <a:solidFill>
              <a:srgbClr val="BFBFBF"/>
            </a:solidFill>
            <a:prstDash val="solid"/>
            <a:miter lim="800000"/>
          </a:ln>
          <a:effectLst/>
        </p:spPr>
        <p:txBody>
          <a:bodyPr wrap="square" lIns="45719" tIns="45719" rIns="45719" bIns="45719" numCol="1" anchor="t">
            <a:noAutofit/>
          </a:bodyPr>
          <a:lstStyle/>
          <a:p>
            <a:pPr algn="l" defTabSz="914400">
              <a:defRPr sz="1800"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sp>
        <p:nvSpPr>
          <p:cNvPr id="56" name="Shape 1679"/>
          <p:cNvSpPr/>
          <p:nvPr/>
        </p:nvSpPr>
        <p:spPr>
          <a:xfrm>
            <a:off x="967092" y="2443033"/>
            <a:ext cx="3471837" cy="342663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313" y="12253"/>
                </a:moveTo>
                <a:lnTo>
                  <a:pt x="21409" y="11865"/>
                </a:lnTo>
                <a:lnTo>
                  <a:pt x="21600" y="11623"/>
                </a:lnTo>
                <a:lnTo>
                  <a:pt x="21504" y="11333"/>
                </a:lnTo>
                <a:lnTo>
                  <a:pt x="21409" y="10945"/>
                </a:lnTo>
                <a:lnTo>
                  <a:pt x="21361" y="10800"/>
                </a:lnTo>
                <a:lnTo>
                  <a:pt x="21361" y="10509"/>
                </a:lnTo>
                <a:lnTo>
                  <a:pt x="21313" y="10413"/>
                </a:lnTo>
                <a:lnTo>
                  <a:pt x="21122" y="9977"/>
                </a:lnTo>
                <a:lnTo>
                  <a:pt x="21122" y="9880"/>
                </a:lnTo>
                <a:lnTo>
                  <a:pt x="20788" y="9589"/>
                </a:lnTo>
                <a:lnTo>
                  <a:pt x="20788" y="6344"/>
                </a:lnTo>
                <a:lnTo>
                  <a:pt x="20310" y="6296"/>
                </a:lnTo>
                <a:lnTo>
                  <a:pt x="20214" y="6393"/>
                </a:lnTo>
                <a:lnTo>
                  <a:pt x="20071" y="6344"/>
                </a:lnTo>
                <a:lnTo>
                  <a:pt x="19927" y="6199"/>
                </a:lnTo>
                <a:lnTo>
                  <a:pt x="19736" y="6102"/>
                </a:lnTo>
                <a:lnTo>
                  <a:pt x="19497" y="6102"/>
                </a:lnTo>
                <a:lnTo>
                  <a:pt x="19211" y="5909"/>
                </a:lnTo>
                <a:lnTo>
                  <a:pt x="19019" y="5666"/>
                </a:lnTo>
                <a:lnTo>
                  <a:pt x="18781" y="5618"/>
                </a:lnTo>
                <a:lnTo>
                  <a:pt x="18398" y="5715"/>
                </a:lnTo>
                <a:lnTo>
                  <a:pt x="18303" y="5666"/>
                </a:lnTo>
                <a:lnTo>
                  <a:pt x="18064" y="5618"/>
                </a:lnTo>
                <a:lnTo>
                  <a:pt x="17873" y="5763"/>
                </a:lnTo>
                <a:lnTo>
                  <a:pt x="17777" y="5812"/>
                </a:lnTo>
                <a:lnTo>
                  <a:pt x="17634" y="5715"/>
                </a:lnTo>
                <a:lnTo>
                  <a:pt x="17442" y="5715"/>
                </a:lnTo>
                <a:lnTo>
                  <a:pt x="17347" y="5860"/>
                </a:lnTo>
                <a:lnTo>
                  <a:pt x="17108" y="6005"/>
                </a:lnTo>
                <a:lnTo>
                  <a:pt x="16917" y="6054"/>
                </a:lnTo>
                <a:lnTo>
                  <a:pt x="16821" y="5909"/>
                </a:lnTo>
                <a:lnTo>
                  <a:pt x="16678" y="5763"/>
                </a:lnTo>
                <a:lnTo>
                  <a:pt x="16296" y="5812"/>
                </a:lnTo>
                <a:lnTo>
                  <a:pt x="16057" y="5666"/>
                </a:lnTo>
                <a:lnTo>
                  <a:pt x="15865" y="5715"/>
                </a:lnTo>
                <a:lnTo>
                  <a:pt x="15770" y="5909"/>
                </a:lnTo>
                <a:lnTo>
                  <a:pt x="15674" y="5957"/>
                </a:lnTo>
                <a:lnTo>
                  <a:pt x="15627" y="5715"/>
                </a:lnTo>
                <a:lnTo>
                  <a:pt x="15531" y="5618"/>
                </a:lnTo>
                <a:lnTo>
                  <a:pt x="15244" y="5812"/>
                </a:lnTo>
                <a:lnTo>
                  <a:pt x="15196" y="5618"/>
                </a:lnTo>
                <a:lnTo>
                  <a:pt x="14910" y="5424"/>
                </a:lnTo>
                <a:lnTo>
                  <a:pt x="14814" y="5424"/>
                </a:lnTo>
                <a:lnTo>
                  <a:pt x="14719" y="5570"/>
                </a:lnTo>
                <a:lnTo>
                  <a:pt x="14575" y="5666"/>
                </a:lnTo>
                <a:lnTo>
                  <a:pt x="14432" y="5618"/>
                </a:lnTo>
                <a:lnTo>
                  <a:pt x="14384" y="5376"/>
                </a:lnTo>
                <a:lnTo>
                  <a:pt x="14241" y="5376"/>
                </a:lnTo>
                <a:lnTo>
                  <a:pt x="14097" y="5085"/>
                </a:lnTo>
                <a:lnTo>
                  <a:pt x="13715" y="5085"/>
                </a:lnTo>
                <a:lnTo>
                  <a:pt x="13572" y="5182"/>
                </a:lnTo>
                <a:lnTo>
                  <a:pt x="13428" y="5037"/>
                </a:lnTo>
                <a:lnTo>
                  <a:pt x="13381" y="5037"/>
                </a:lnTo>
                <a:lnTo>
                  <a:pt x="13142" y="5085"/>
                </a:lnTo>
                <a:lnTo>
                  <a:pt x="12855" y="4891"/>
                </a:lnTo>
                <a:lnTo>
                  <a:pt x="12473" y="4891"/>
                </a:lnTo>
                <a:lnTo>
                  <a:pt x="12377" y="4552"/>
                </a:lnTo>
                <a:lnTo>
                  <a:pt x="12186" y="4456"/>
                </a:lnTo>
                <a:lnTo>
                  <a:pt x="12090" y="4504"/>
                </a:lnTo>
                <a:lnTo>
                  <a:pt x="11947" y="4456"/>
                </a:lnTo>
                <a:lnTo>
                  <a:pt x="11804" y="4504"/>
                </a:lnTo>
                <a:lnTo>
                  <a:pt x="11660" y="4504"/>
                </a:lnTo>
                <a:lnTo>
                  <a:pt x="11565" y="4359"/>
                </a:lnTo>
                <a:lnTo>
                  <a:pt x="11230" y="4020"/>
                </a:lnTo>
                <a:lnTo>
                  <a:pt x="11421" y="291"/>
                </a:lnTo>
                <a:lnTo>
                  <a:pt x="6642" y="0"/>
                </a:lnTo>
                <a:lnTo>
                  <a:pt x="5973" y="8814"/>
                </a:lnTo>
                <a:lnTo>
                  <a:pt x="287" y="8282"/>
                </a:lnTo>
                <a:lnTo>
                  <a:pt x="239" y="8717"/>
                </a:lnTo>
                <a:lnTo>
                  <a:pt x="0" y="8717"/>
                </a:lnTo>
                <a:lnTo>
                  <a:pt x="96" y="8863"/>
                </a:lnTo>
                <a:lnTo>
                  <a:pt x="335" y="9008"/>
                </a:lnTo>
                <a:lnTo>
                  <a:pt x="478" y="9202"/>
                </a:lnTo>
                <a:lnTo>
                  <a:pt x="526" y="9347"/>
                </a:lnTo>
                <a:lnTo>
                  <a:pt x="621" y="9541"/>
                </a:lnTo>
                <a:lnTo>
                  <a:pt x="717" y="9589"/>
                </a:lnTo>
                <a:lnTo>
                  <a:pt x="1004" y="9783"/>
                </a:lnTo>
                <a:lnTo>
                  <a:pt x="1051" y="9928"/>
                </a:lnTo>
                <a:lnTo>
                  <a:pt x="1242" y="10170"/>
                </a:lnTo>
                <a:lnTo>
                  <a:pt x="1434" y="10316"/>
                </a:lnTo>
                <a:lnTo>
                  <a:pt x="1816" y="10848"/>
                </a:lnTo>
                <a:lnTo>
                  <a:pt x="1959" y="10848"/>
                </a:lnTo>
                <a:lnTo>
                  <a:pt x="2103" y="10994"/>
                </a:lnTo>
                <a:lnTo>
                  <a:pt x="2294" y="11139"/>
                </a:lnTo>
                <a:lnTo>
                  <a:pt x="2533" y="11333"/>
                </a:lnTo>
                <a:lnTo>
                  <a:pt x="2628" y="11526"/>
                </a:lnTo>
                <a:lnTo>
                  <a:pt x="2628" y="11865"/>
                </a:lnTo>
                <a:lnTo>
                  <a:pt x="2819" y="12156"/>
                </a:lnTo>
                <a:lnTo>
                  <a:pt x="2867" y="12350"/>
                </a:lnTo>
                <a:lnTo>
                  <a:pt x="2819" y="12543"/>
                </a:lnTo>
                <a:lnTo>
                  <a:pt x="2819" y="12786"/>
                </a:lnTo>
                <a:lnTo>
                  <a:pt x="2867" y="13076"/>
                </a:lnTo>
                <a:lnTo>
                  <a:pt x="3106" y="13318"/>
                </a:lnTo>
                <a:lnTo>
                  <a:pt x="3154" y="13464"/>
                </a:lnTo>
                <a:lnTo>
                  <a:pt x="3536" y="13851"/>
                </a:lnTo>
                <a:lnTo>
                  <a:pt x="3727" y="13996"/>
                </a:lnTo>
                <a:lnTo>
                  <a:pt x="3871" y="14142"/>
                </a:lnTo>
                <a:lnTo>
                  <a:pt x="4014" y="14190"/>
                </a:lnTo>
                <a:lnTo>
                  <a:pt x="4205" y="14335"/>
                </a:lnTo>
                <a:lnTo>
                  <a:pt x="4492" y="14481"/>
                </a:lnTo>
                <a:lnTo>
                  <a:pt x="4827" y="14723"/>
                </a:lnTo>
                <a:lnTo>
                  <a:pt x="4970" y="14771"/>
                </a:lnTo>
                <a:lnTo>
                  <a:pt x="5209" y="14868"/>
                </a:lnTo>
                <a:lnTo>
                  <a:pt x="5400" y="14868"/>
                </a:lnTo>
                <a:lnTo>
                  <a:pt x="5496" y="14674"/>
                </a:lnTo>
                <a:lnTo>
                  <a:pt x="5735" y="14432"/>
                </a:lnTo>
                <a:lnTo>
                  <a:pt x="5878" y="14384"/>
                </a:lnTo>
                <a:lnTo>
                  <a:pt x="5878" y="14142"/>
                </a:lnTo>
                <a:lnTo>
                  <a:pt x="5973" y="13948"/>
                </a:lnTo>
                <a:lnTo>
                  <a:pt x="6069" y="13706"/>
                </a:lnTo>
                <a:lnTo>
                  <a:pt x="6308" y="13415"/>
                </a:lnTo>
                <a:lnTo>
                  <a:pt x="6642" y="13367"/>
                </a:lnTo>
                <a:lnTo>
                  <a:pt x="6834" y="13318"/>
                </a:lnTo>
                <a:lnTo>
                  <a:pt x="7073" y="13318"/>
                </a:lnTo>
                <a:lnTo>
                  <a:pt x="7312" y="13415"/>
                </a:lnTo>
                <a:lnTo>
                  <a:pt x="7598" y="13464"/>
                </a:lnTo>
                <a:lnTo>
                  <a:pt x="7742" y="13464"/>
                </a:lnTo>
                <a:lnTo>
                  <a:pt x="8124" y="13512"/>
                </a:lnTo>
                <a:lnTo>
                  <a:pt x="8267" y="13609"/>
                </a:lnTo>
                <a:lnTo>
                  <a:pt x="8411" y="13900"/>
                </a:lnTo>
                <a:lnTo>
                  <a:pt x="8506" y="13900"/>
                </a:lnTo>
                <a:lnTo>
                  <a:pt x="8745" y="14142"/>
                </a:lnTo>
                <a:lnTo>
                  <a:pt x="8936" y="14239"/>
                </a:lnTo>
                <a:lnTo>
                  <a:pt x="9080" y="14529"/>
                </a:lnTo>
                <a:lnTo>
                  <a:pt x="9366" y="14917"/>
                </a:lnTo>
                <a:lnTo>
                  <a:pt x="9558" y="15498"/>
                </a:lnTo>
                <a:lnTo>
                  <a:pt x="9701" y="15691"/>
                </a:lnTo>
                <a:lnTo>
                  <a:pt x="9892" y="16079"/>
                </a:lnTo>
                <a:lnTo>
                  <a:pt x="9892" y="16224"/>
                </a:lnTo>
                <a:lnTo>
                  <a:pt x="10035" y="16612"/>
                </a:lnTo>
                <a:lnTo>
                  <a:pt x="10418" y="16951"/>
                </a:lnTo>
                <a:lnTo>
                  <a:pt x="10513" y="17338"/>
                </a:lnTo>
                <a:lnTo>
                  <a:pt x="10991" y="17919"/>
                </a:lnTo>
                <a:lnTo>
                  <a:pt x="11230" y="18016"/>
                </a:lnTo>
                <a:lnTo>
                  <a:pt x="11182" y="18452"/>
                </a:lnTo>
                <a:lnTo>
                  <a:pt x="11087" y="18549"/>
                </a:lnTo>
                <a:lnTo>
                  <a:pt x="11326" y="18791"/>
                </a:lnTo>
                <a:lnTo>
                  <a:pt x="11326" y="19082"/>
                </a:lnTo>
                <a:lnTo>
                  <a:pt x="11612" y="19614"/>
                </a:lnTo>
                <a:lnTo>
                  <a:pt x="11756" y="19905"/>
                </a:lnTo>
                <a:lnTo>
                  <a:pt x="11899" y="20147"/>
                </a:lnTo>
                <a:lnTo>
                  <a:pt x="11995" y="20389"/>
                </a:lnTo>
                <a:lnTo>
                  <a:pt x="12377" y="20438"/>
                </a:lnTo>
                <a:lnTo>
                  <a:pt x="12616" y="20680"/>
                </a:lnTo>
                <a:lnTo>
                  <a:pt x="13046" y="20680"/>
                </a:lnTo>
                <a:lnTo>
                  <a:pt x="13381" y="21019"/>
                </a:lnTo>
                <a:lnTo>
                  <a:pt x="13572" y="21019"/>
                </a:lnTo>
                <a:lnTo>
                  <a:pt x="13667" y="21164"/>
                </a:lnTo>
                <a:lnTo>
                  <a:pt x="13906" y="21213"/>
                </a:lnTo>
                <a:lnTo>
                  <a:pt x="13954" y="21116"/>
                </a:lnTo>
                <a:lnTo>
                  <a:pt x="14432" y="21213"/>
                </a:lnTo>
                <a:lnTo>
                  <a:pt x="14432" y="21261"/>
                </a:lnTo>
                <a:lnTo>
                  <a:pt x="14575" y="21406"/>
                </a:lnTo>
                <a:lnTo>
                  <a:pt x="14814" y="21600"/>
                </a:lnTo>
                <a:lnTo>
                  <a:pt x="14958" y="21503"/>
                </a:lnTo>
                <a:lnTo>
                  <a:pt x="15005" y="21406"/>
                </a:lnTo>
                <a:lnTo>
                  <a:pt x="15340" y="21358"/>
                </a:lnTo>
                <a:lnTo>
                  <a:pt x="15244" y="21116"/>
                </a:lnTo>
                <a:lnTo>
                  <a:pt x="15244" y="20970"/>
                </a:lnTo>
                <a:lnTo>
                  <a:pt x="15149" y="20583"/>
                </a:lnTo>
                <a:lnTo>
                  <a:pt x="15005" y="20486"/>
                </a:lnTo>
                <a:lnTo>
                  <a:pt x="14910" y="20196"/>
                </a:lnTo>
                <a:lnTo>
                  <a:pt x="14862" y="19905"/>
                </a:lnTo>
                <a:lnTo>
                  <a:pt x="14719" y="19566"/>
                </a:lnTo>
                <a:lnTo>
                  <a:pt x="14719" y="19275"/>
                </a:lnTo>
                <a:lnTo>
                  <a:pt x="15005" y="18404"/>
                </a:lnTo>
                <a:lnTo>
                  <a:pt x="15196" y="17919"/>
                </a:lnTo>
                <a:lnTo>
                  <a:pt x="15149" y="17822"/>
                </a:lnTo>
                <a:lnTo>
                  <a:pt x="15005" y="17726"/>
                </a:lnTo>
                <a:lnTo>
                  <a:pt x="14862" y="17580"/>
                </a:lnTo>
                <a:lnTo>
                  <a:pt x="14862" y="17483"/>
                </a:lnTo>
                <a:lnTo>
                  <a:pt x="14958" y="17532"/>
                </a:lnTo>
                <a:lnTo>
                  <a:pt x="15388" y="17483"/>
                </a:lnTo>
                <a:lnTo>
                  <a:pt x="15435" y="17483"/>
                </a:lnTo>
                <a:lnTo>
                  <a:pt x="15579" y="17193"/>
                </a:lnTo>
                <a:lnTo>
                  <a:pt x="15435" y="17193"/>
                </a:lnTo>
                <a:lnTo>
                  <a:pt x="15388" y="17096"/>
                </a:lnTo>
                <a:lnTo>
                  <a:pt x="15388" y="16999"/>
                </a:lnTo>
                <a:lnTo>
                  <a:pt x="15483" y="16951"/>
                </a:lnTo>
                <a:lnTo>
                  <a:pt x="15913" y="16951"/>
                </a:lnTo>
                <a:lnTo>
                  <a:pt x="16009" y="16999"/>
                </a:lnTo>
                <a:lnTo>
                  <a:pt x="16152" y="16951"/>
                </a:lnTo>
                <a:lnTo>
                  <a:pt x="16391" y="16757"/>
                </a:lnTo>
                <a:lnTo>
                  <a:pt x="16296" y="16757"/>
                </a:lnTo>
                <a:lnTo>
                  <a:pt x="16104" y="16902"/>
                </a:lnTo>
                <a:lnTo>
                  <a:pt x="16057" y="16709"/>
                </a:lnTo>
                <a:lnTo>
                  <a:pt x="16152" y="16418"/>
                </a:lnTo>
                <a:lnTo>
                  <a:pt x="16248" y="16515"/>
                </a:lnTo>
                <a:lnTo>
                  <a:pt x="16343" y="16563"/>
                </a:lnTo>
                <a:lnTo>
                  <a:pt x="16582" y="16563"/>
                </a:lnTo>
                <a:lnTo>
                  <a:pt x="16678" y="16466"/>
                </a:lnTo>
                <a:lnTo>
                  <a:pt x="16630" y="16273"/>
                </a:lnTo>
                <a:lnTo>
                  <a:pt x="16487" y="16079"/>
                </a:lnTo>
                <a:lnTo>
                  <a:pt x="16535" y="16030"/>
                </a:lnTo>
                <a:lnTo>
                  <a:pt x="16678" y="16030"/>
                </a:lnTo>
                <a:lnTo>
                  <a:pt x="16821" y="15934"/>
                </a:lnTo>
                <a:lnTo>
                  <a:pt x="16917" y="16030"/>
                </a:lnTo>
                <a:lnTo>
                  <a:pt x="17060" y="15934"/>
                </a:lnTo>
                <a:lnTo>
                  <a:pt x="17108" y="16030"/>
                </a:lnTo>
                <a:lnTo>
                  <a:pt x="17251" y="16127"/>
                </a:lnTo>
                <a:lnTo>
                  <a:pt x="17538" y="15934"/>
                </a:lnTo>
                <a:lnTo>
                  <a:pt x="17873" y="15837"/>
                </a:lnTo>
                <a:lnTo>
                  <a:pt x="18207" y="15788"/>
                </a:lnTo>
                <a:lnTo>
                  <a:pt x="18733" y="15498"/>
                </a:lnTo>
                <a:lnTo>
                  <a:pt x="18876" y="15207"/>
                </a:lnTo>
                <a:lnTo>
                  <a:pt x="18924" y="14965"/>
                </a:lnTo>
                <a:lnTo>
                  <a:pt x="19067" y="14868"/>
                </a:lnTo>
                <a:lnTo>
                  <a:pt x="19211" y="14820"/>
                </a:lnTo>
                <a:lnTo>
                  <a:pt x="19258" y="14771"/>
                </a:lnTo>
                <a:lnTo>
                  <a:pt x="19402" y="14674"/>
                </a:lnTo>
                <a:lnTo>
                  <a:pt x="19306" y="14384"/>
                </a:lnTo>
                <a:lnTo>
                  <a:pt x="19258" y="14335"/>
                </a:lnTo>
                <a:lnTo>
                  <a:pt x="19211" y="14239"/>
                </a:lnTo>
                <a:lnTo>
                  <a:pt x="19258" y="14093"/>
                </a:lnTo>
                <a:lnTo>
                  <a:pt x="19450" y="13948"/>
                </a:lnTo>
                <a:lnTo>
                  <a:pt x="19593" y="13851"/>
                </a:lnTo>
                <a:lnTo>
                  <a:pt x="19688" y="13851"/>
                </a:lnTo>
                <a:lnTo>
                  <a:pt x="19688" y="14481"/>
                </a:lnTo>
                <a:lnTo>
                  <a:pt x="19736" y="14529"/>
                </a:lnTo>
                <a:lnTo>
                  <a:pt x="20023" y="14287"/>
                </a:lnTo>
                <a:lnTo>
                  <a:pt x="20262" y="14239"/>
                </a:lnTo>
                <a:lnTo>
                  <a:pt x="20979" y="13948"/>
                </a:lnTo>
                <a:lnTo>
                  <a:pt x="21074" y="13900"/>
                </a:lnTo>
                <a:lnTo>
                  <a:pt x="21218" y="13657"/>
                </a:lnTo>
                <a:lnTo>
                  <a:pt x="21361" y="13173"/>
                </a:lnTo>
                <a:lnTo>
                  <a:pt x="21361" y="12979"/>
                </a:lnTo>
                <a:lnTo>
                  <a:pt x="21218" y="12640"/>
                </a:lnTo>
                <a:lnTo>
                  <a:pt x="21313" y="12398"/>
                </a:lnTo>
                <a:lnTo>
                  <a:pt x="21313" y="12253"/>
                </a:lnTo>
                <a:close/>
              </a:path>
            </a:pathLst>
          </a:custGeom>
          <a:solidFill>
            <a:srgbClr val="5DB9D9"/>
          </a:solidFill>
          <a:ln w="3175" cap="flat">
            <a:solidFill>
              <a:srgbClr val="BFBFBF"/>
            </a:solidFill>
            <a:prstDash val="solid"/>
            <a:miter lim="800000"/>
          </a:ln>
          <a:effectLst/>
        </p:spPr>
        <p:txBody>
          <a:bodyPr wrap="square" lIns="45719" tIns="45719" rIns="45719" bIns="45719" numCol="1" anchor="t">
            <a:noAutofit/>
          </a:bodyPr>
          <a:lstStyle/>
          <a:p>
            <a:pPr algn="l" defTabSz="914400">
              <a:defRPr sz="1800"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grpSp>
        <p:nvGrpSpPr>
          <p:cNvPr id="59" name="Group 58"/>
          <p:cNvGrpSpPr>
            <a:grpSpLocks/>
          </p:cNvGrpSpPr>
          <p:nvPr/>
        </p:nvGrpSpPr>
        <p:grpSpPr bwMode="auto">
          <a:xfrm>
            <a:off x="3084256" y="4191241"/>
            <a:ext cx="396875" cy="398463"/>
            <a:chOff x="2134497" y="2419863"/>
            <a:chExt cx="346262" cy="346262"/>
          </a:xfrm>
        </p:grpSpPr>
        <p:sp>
          <p:nvSpPr>
            <p:cNvPr id="60" name="Teardrop 59"/>
            <p:cNvSpPr/>
            <p:nvPr/>
          </p:nvSpPr>
          <p:spPr>
            <a:xfrm rot="7994273">
              <a:off x="2134497" y="2419863"/>
              <a:ext cx="346262" cy="346262"/>
            </a:xfrm>
            <a:prstGeom prst="teardrop">
              <a:avLst/>
            </a:prstGeom>
            <a:solidFill>
              <a:schemeClr val="bg2"/>
            </a:solidFill>
            <a:ln>
              <a:solidFill>
                <a:schemeClr val="accent2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3200"/>
            </a:p>
          </p:txBody>
        </p:sp>
        <p:sp>
          <p:nvSpPr>
            <p:cNvPr id="61" name="Oval 60"/>
            <p:cNvSpPr/>
            <p:nvPr/>
          </p:nvSpPr>
          <p:spPr>
            <a:xfrm>
              <a:off x="2174663" y="2459870"/>
              <a:ext cx="265929" cy="266248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chemeClr val="tx2">
                  <a:lumMod val="7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3200" dirty="0"/>
            </a:p>
          </p:txBody>
        </p:sp>
      </p:grpSp>
      <p:grpSp>
        <p:nvGrpSpPr>
          <p:cNvPr id="4" name="Group 3"/>
          <p:cNvGrpSpPr/>
          <p:nvPr/>
        </p:nvGrpSpPr>
        <p:grpSpPr>
          <a:xfrm>
            <a:off x="3435093" y="1666639"/>
            <a:ext cx="3115832" cy="4129850"/>
            <a:chOff x="3352589" y="1666638"/>
            <a:chExt cx="3198336" cy="4270133"/>
          </a:xfrm>
        </p:grpSpPr>
        <p:grpSp>
          <p:nvGrpSpPr>
            <p:cNvPr id="12" name="Group 403"/>
            <p:cNvGrpSpPr>
              <a:grpSpLocks/>
            </p:cNvGrpSpPr>
            <p:nvPr/>
          </p:nvGrpSpPr>
          <p:grpSpPr bwMode="auto">
            <a:xfrm>
              <a:off x="3352589" y="3624069"/>
              <a:ext cx="2672518" cy="854874"/>
              <a:chOff x="7528087" y="2680840"/>
              <a:chExt cx="2803259" cy="316190"/>
            </a:xfrm>
          </p:grpSpPr>
          <p:cxnSp>
            <p:nvCxnSpPr>
              <p:cNvPr id="13" name="Straight Connector 12"/>
              <p:cNvCxnSpPr/>
              <p:nvPr/>
            </p:nvCxnSpPr>
            <p:spPr>
              <a:xfrm flipV="1">
                <a:off x="7528087" y="2680840"/>
                <a:ext cx="496229" cy="316190"/>
              </a:xfrm>
              <a:prstGeom prst="line">
                <a:avLst/>
              </a:prstGeom>
              <a:ln w="28575">
                <a:solidFill>
                  <a:srgbClr val="445469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" name="Straight Connector 13"/>
              <p:cNvCxnSpPr/>
              <p:nvPr/>
            </p:nvCxnSpPr>
            <p:spPr>
              <a:xfrm>
                <a:off x="8024316" y="2680840"/>
                <a:ext cx="2307030" cy="0"/>
              </a:xfrm>
              <a:prstGeom prst="line">
                <a:avLst/>
              </a:prstGeom>
              <a:ln w="28575">
                <a:solidFill>
                  <a:srgbClr val="445469"/>
                </a:solidFill>
                <a:tailEnd type="oval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" name="Group 2"/>
            <p:cNvGrpSpPr/>
            <p:nvPr/>
          </p:nvGrpSpPr>
          <p:grpSpPr>
            <a:xfrm>
              <a:off x="6182437" y="1666638"/>
              <a:ext cx="368488" cy="4270133"/>
              <a:chOff x="6182437" y="1666638"/>
              <a:chExt cx="368488" cy="4270133"/>
            </a:xfrm>
          </p:grpSpPr>
          <p:cxnSp>
            <p:nvCxnSpPr>
              <p:cNvPr id="62" name="Straight Connector 61"/>
              <p:cNvCxnSpPr/>
              <p:nvPr/>
            </p:nvCxnSpPr>
            <p:spPr>
              <a:xfrm flipV="1">
                <a:off x="6196085" y="1666638"/>
                <a:ext cx="0" cy="4270133"/>
              </a:xfrm>
              <a:prstGeom prst="line">
                <a:avLst/>
              </a:prstGeom>
              <a:ln w="28575">
                <a:solidFill>
                  <a:srgbClr val="445469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6" name="Straight Connector 65"/>
              <p:cNvCxnSpPr/>
              <p:nvPr/>
            </p:nvCxnSpPr>
            <p:spPr>
              <a:xfrm flipH="1">
                <a:off x="6198361" y="1684173"/>
                <a:ext cx="352564" cy="0"/>
              </a:xfrm>
              <a:prstGeom prst="line">
                <a:avLst/>
              </a:prstGeom>
              <a:ln w="28575">
                <a:solidFill>
                  <a:srgbClr val="445469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9" name="Straight Connector 68"/>
              <p:cNvCxnSpPr/>
              <p:nvPr/>
            </p:nvCxnSpPr>
            <p:spPr>
              <a:xfrm flipH="1">
                <a:off x="6182437" y="5930896"/>
                <a:ext cx="352564" cy="0"/>
              </a:xfrm>
              <a:prstGeom prst="line">
                <a:avLst/>
              </a:prstGeom>
              <a:ln w="28575">
                <a:solidFill>
                  <a:srgbClr val="445469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24" name="Rectangle 23">
            <a:extLst>
              <a:ext uri="{FF2B5EF4-FFF2-40B4-BE49-F238E27FC236}">
                <a16:creationId xmlns:a16="http://schemas.microsoft.com/office/drawing/2014/main" id="{27BD8928-E7D9-4D47-916E-B97BD294D4C7}"/>
              </a:ext>
            </a:extLst>
          </p:cNvPr>
          <p:cNvSpPr/>
          <p:nvPr/>
        </p:nvSpPr>
        <p:spPr>
          <a:xfrm>
            <a:off x="0" y="6551530"/>
            <a:ext cx="813851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i="1" dirty="0">
                <a:solidFill>
                  <a:schemeClr val="bg1"/>
                </a:solidFill>
              </a:rPr>
              <a:t>See</a:t>
            </a:r>
            <a:r>
              <a:rPr lang="en-US" sz="1200" dirty="0">
                <a:solidFill>
                  <a:schemeClr val="bg1"/>
                </a:solidFill>
              </a:rPr>
              <a:t> </a:t>
            </a:r>
            <a:r>
              <a:rPr lang="en-US" sz="1200" dirty="0">
                <a:solidFill>
                  <a:schemeClr val="bg1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https://statutes.capitol.texas.gov/Docs/UT/htm/UT.39.htm</a:t>
            </a:r>
            <a:r>
              <a:rPr lang="en-US" sz="1200" dirty="0">
                <a:solidFill>
                  <a:schemeClr val="bg1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421248876"/>
      </p:ext>
    </p:extLst>
  </p:cSld>
  <p:clrMapOvr>
    <a:masterClrMapping/>
  </p:clrMapOvr>
  <p:transition spd="slow"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9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9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7" presetClass="emph" presetSubtype="0" fill="remove" grpId="0" nodeType="withEffect">
                                  <p:stCondLst>
                                    <p:cond delay="15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3" dur="500" autoRev="1" fill="remove"/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14" dur="500" autoRev="1" fill="remove"/>
                                        <p:tgtEl>
                                          <p:spTgt spid="5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5" dur="500" autoRev="1" fill="remove"/>
                                        <p:tgtEl>
                                          <p:spTgt spid="5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6" dur="500" autoRev="1" fill="remove"/>
                                        <p:tgtEl>
                                          <p:spTgt spid="5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6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8" name="Rectangle 43"/>
          <p:cNvSpPr>
            <a:spLocks noChangeArrowheads="1"/>
          </p:cNvSpPr>
          <p:nvPr/>
        </p:nvSpPr>
        <p:spPr bwMode="auto">
          <a:xfrm>
            <a:off x="5252484" y="2360553"/>
            <a:ext cx="6816555" cy="30777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Open Sans Light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Open Sans Light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Open Sans Light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Open Sans Light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Open Sans Light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Open Sans Light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Open Sans Light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Open Sans Light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Open Sans Light" pitchFamily="34" charset="0"/>
              </a:defRPr>
            </a:lvl9pPr>
          </a:lstStyle>
          <a:p>
            <a:pPr marL="342900" indent="-342900">
              <a:buFont typeface="Wingdings" panose="05000000000000000000" pitchFamily="2" charset="2"/>
              <a:buChar char="ü"/>
            </a:pPr>
            <a:r>
              <a:rPr lang="en-US" sz="2000" b="1" dirty="0">
                <a:solidFill>
                  <a:schemeClr val="tx1">
                    <a:lumMod val="50000"/>
                  </a:schemeClr>
                </a:solidFill>
              </a:rPr>
              <a:t>Prior to the first Texas securitization bond sale in 2001, </a:t>
            </a:r>
            <a:r>
              <a:rPr lang="en-US" sz="2000" b="1" i="1" dirty="0">
                <a:solidFill>
                  <a:schemeClr val="tx1">
                    <a:lumMod val="50000"/>
                  </a:schemeClr>
                </a:solidFill>
              </a:rPr>
              <a:t>$21 billion utility securitization bonds were sold with no active Commission involvement.  </a:t>
            </a:r>
            <a:r>
              <a:rPr lang="en-US" sz="2000" b="1" dirty="0">
                <a:solidFill>
                  <a:schemeClr val="tx1">
                    <a:lumMod val="50000"/>
                  </a:schemeClr>
                </a:solidFill>
              </a:rPr>
              <a:t>Beginning in 2001 Texas Commission took active role.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endParaRPr lang="en-US" sz="2000" b="1" dirty="0">
              <a:solidFill>
                <a:schemeClr val="tx1">
                  <a:lumMod val="50000"/>
                </a:schemeClr>
              </a:solidFill>
            </a:endParaRP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en-US" sz="2000" b="1" dirty="0">
                <a:solidFill>
                  <a:schemeClr val="tx1">
                    <a:lumMod val="50000"/>
                  </a:schemeClr>
                </a:solidFill>
              </a:rPr>
              <a:t>Citi’s analysis, sent to Texas’s financial advisor Saber Partners (email left) showed $23 million+ </a:t>
            </a:r>
            <a:r>
              <a:rPr lang="en-US" sz="2000" dirty="0">
                <a:solidFill>
                  <a:schemeClr val="tx1">
                    <a:lumMod val="50000"/>
                  </a:schemeClr>
                </a:solidFill>
              </a:rPr>
              <a:t>savings to Texas customers from the active PUC Texas oversight with their advisors on Texas’s first three securitization offerings.</a:t>
            </a:r>
            <a:endParaRPr lang="en-US" sz="2000" b="1" dirty="0">
              <a:solidFill>
                <a:schemeClr val="tx1">
                  <a:lumMod val="50000"/>
                </a:schemeClr>
              </a:solidFill>
            </a:endParaRPr>
          </a:p>
        </p:txBody>
      </p:sp>
      <p:pic>
        <p:nvPicPr>
          <p:cNvPr id="12" name="Picture 3" descr="C:\Users\ekarcher\Desktop\citi-logo-transparent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70419" y="5130542"/>
            <a:ext cx="2232122" cy="14499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TextBox 13"/>
          <p:cNvSpPr txBox="1"/>
          <p:nvPr/>
        </p:nvSpPr>
        <p:spPr>
          <a:xfrm>
            <a:off x="5036022" y="326042"/>
            <a:ext cx="7160324" cy="1846659"/>
          </a:xfrm>
          <a:prstGeom prst="rect">
            <a:avLst/>
          </a:prstGeom>
          <a:solidFill>
            <a:schemeClr val="bg1">
              <a:lumMod val="85000"/>
              <a:alpha val="75000"/>
            </a:schemeClr>
          </a:solidFill>
        </p:spPr>
        <p:txBody>
          <a:bodyPr wrap="square" lIns="268224" tIns="182880" rIns="853440" bIns="18288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dirty="0">
                <a:solidFill>
                  <a:schemeClr val="tx1">
                    <a:lumMod val="50000"/>
                  </a:schemeClr>
                </a:solidFill>
              </a:rPr>
              <a:t>Example: Citigroup and Other Studies* Confirmed Savings </a:t>
            </a:r>
            <a:r>
              <a:rPr lang="en-US" sz="2400" b="1" dirty="0">
                <a:solidFill>
                  <a:schemeClr val="tx1">
                    <a:lumMod val="50000"/>
                  </a:schemeClr>
                </a:solidFill>
              </a:rPr>
              <a:t>From Active Commission Oversight </a:t>
            </a:r>
            <a:r>
              <a:rPr lang="en-US" sz="2400" dirty="0">
                <a:solidFill>
                  <a:schemeClr val="tx1">
                    <a:lumMod val="50000"/>
                  </a:schemeClr>
                </a:solidFill>
              </a:rPr>
              <a:t>– First 3 Texas Deals 2001-2003</a:t>
            </a:r>
          </a:p>
        </p:txBody>
      </p:sp>
      <p:sp>
        <p:nvSpPr>
          <p:cNvPr id="16" name="Rectangle 15"/>
          <p:cNvSpPr/>
          <p:nvPr/>
        </p:nvSpPr>
        <p:spPr>
          <a:xfrm>
            <a:off x="-14837" y="-3031"/>
            <a:ext cx="12247781" cy="267319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7" name="Rectangle 16"/>
          <p:cNvSpPr/>
          <p:nvPr/>
        </p:nvSpPr>
        <p:spPr>
          <a:xfrm>
            <a:off x="-14837" y="6604329"/>
            <a:ext cx="12206836" cy="267319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8" name="Content Placeholder 5">
            <a:extLst>
              <a:ext uri="{FF2B5EF4-FFF2-40B4-BE49-F238E27FC236}">
                <a16:creationId xmlns:a16="http://schemas.microsoft.com/office/drawing/2014/main" id="{91281360-F358-44D8-88B6-2F96F2628CAF}"/>
              </a:ext>
            </a:extLst>
          </p:cNvPr>
          <p:cNvSpPr txBox="1">
            <a:spLocks/>
          </p:cNvSpPr>
          <p:nvPr/>
        </p:nvSpPr>
        <p:spPr>
          <a:xfrm>
            <a:off x="66689" y="313779"/>
            <a:ext cx="4913061" cy="6119677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>
            <a:lvl1pPr marL="228600" indent="-228600" algn="l" rtl="0" fontAlgn="base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eaLnBrk="1" hangingPunct="1">
              <a:buFont typeface="Arial" pitchFamily="34" charset="0"/>
              <a:buNone/>
            </a:pPr>
            <a:r>
              <a:rPr lang="en-US" b="1" i="1" dirty="0"/>
              <a:t>Via Email</a:t>
            </a:r>
          </a:p>
          <a:p>
            <a:pPr marL="0" indent="0" eaLnBrk="1" hangingPunct="1">
              <a:buFont typeface="Arial" pitchFamily="34" charset="0"/>
              <a:buNone/>
            </a:pPr>
            <a:r>
              <a:rPr lang="en-US" b="1" dirty="0"/>
              <a:t>Subject: TX savings summary (revised)</a:t>
            </a:r>
          </a:p>
          <a:p>
            <a:pPr marL="0" indent="0" eaLnBrk="1" hangingPunct="1">
              <a:buFont typeface="Arial" pitchFamily="34" charset="0"/>
              <a:buNone/>
            </a:pPr>
            <a:r>
              <a:rPr lang="en-US" b="1" dirty="0"/>
              <a:t>Date: Fri, 19 Sep 2003 17:44:00 -0400</a:t>
            </a:r>
          </a:p>
          <a:p>
            <a:pPr marL="0" indent="0" eaLnBrk="1" hangingPunct="1">
              <a:buFont typeface="Arial" pitchFamily="34" charset="0"/>
              <a:buNone/>
            </a:pPr>
            <a:r>
              <a:rPr lang="en-US" b="1" dirty="0"/>
              <a:t>From: "</a:t>
            </a:r>
            <a:r>
              <a:rPr lang="en-US" b="1" dirty="0" err="1"/>
              <a:t>Donskaya</a:t>
            </a:r>
            <a:r>
              <a:rPr lang="en-US" b="1" dirty="0"/>
              <a:t>, Marina [FI]" </a:t>
            </a:r>
            <a:r>
              <a:rPr lang="en-US" b="1" dirty="0">
                <a:solidFill>
                  <a:schemeClr val="accent6">
                    <a:lumMod val="75000"/>
                    <a:lumOff val="25000"/>
                  </a:schemeClr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marina.donskaya@citigroup.com</a:t>
            </a:r>
            <a:r>
              <a:rPr lang="en-US" b="1" dirty="0">
                <a:solidFill>
                  <a:schemeClr val="accent6">
                    <a:lumMod val="75000"/>
                    <a:lumOff val="25000"/>
                  </a:schemeClr>
                </a:solidFill>
              </a:rPr>
              <a:t> </a:t>
            </a:r>
          </a:p>
          <a:p>
            <a:pPr marL="0" indent="0" eaLnBrk="1" hangingPunct="1">
              <a:buFont typeface="Arial" pitchFamily="34" charset="0"/>
              <a:buNone/>
            </a:pPr>
            <a:r>
              <a:rPr lang="en-US" dirty="0"/>
              <a:t>To: "Joseph Fichera (E-mail)" </a:t>
            </a:r>
            <a:r>
              <a:rPr lang="en-US" dirty="0">
                <a:solidFill>
                  <a:schemeClr val="accent6">
                    <a:lumMod val="75000"/>
                    <a:lumOff val="25000"/>
                  </a:schemeClr>
                </a:solidFill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jfichera@saberpartners.com</a:t>
            </a:r>
            <a:r>
              <a:rPr lang="en-US" dirty="0">
                <a:solidFill>
                  <a:schemeClr val="accent6">
                    <a:lumMod val="75000"/>
                    <a:lumOff val="25000"/>
                  </a:schemeClr>
                </a:solidFill>
              </a:rPr>
              <a:t> </a:t>
            </a:r>
          </a:p>
          <a:p>
            <a:pPr marL="0" indent="0" eaLnBrk="1" hangingPunct="1">
              <a:buFont typeface="Arial" pitchFamily="34" charset="0"/>
              <a:buNone/>
            </a:pPr>
            <a:r>
              <a:rPr lang="en-US" dirty="0"/>
              <a:t>Cc: "Humphrey, Paul G [FI]" </a:t>
            </a:r>
            <a:r>
              <a:rPr lang="en-US" dirty="0">
                <a:solidFill>
                  <a:schemeClr val="accent6">
                    <a:lumMod val="75000"/>
                    <a:lumOff val="25000"/>
                  </a:schemeClr>
                </a:solidFill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paul.g.humphrey@citigroup.com</a:t>
            </a:r>
            <a:r>
              <a:rPr lang="en-US" dirty="0">
                <a:solidFill>
                  <a:schemeClr val="accent6">
                    <a:lumMod val="75000"/>
                    <a:lumOff val="25000"/>
                  </a:schemeClr>
                </a:solidFill>
              </a:rPr>
              <a:t>...</a:t>
            </a:r>
          </a:p>
          <a:p>
            <a:pPr marL="0" indent="0" eaLnBrk="1" hangingPunct="1">
              <a:buFont typeface="Arial" pitchFamily="34" charset="0"/>
              <a:buNone/>
            </a:pPr>
            <a:endParaRPr lang="en-US" sz="100" dirty="0"/>
          </a:p>
          <a:p>
            <a:pPr marL="0" indent="0" eaLnBrk="1" hangingPunct="1">
              <a:buFont typeface="Arial" pitchFamily="34" charset="0"/>
              <a:buNone/>
            </a:pPr>
            <a:r>
              <a:rPr lang="en-US" b="1" i="1" dirty="0"/>
              <a:t>“To summarize, the difference in total savings vs other transition bonds</a:t>
            </a:r>
          </a:p>
          <a:p>
            <a:pPr marL="302575" indent="-302575" eaLnBrk="1" hangingPunct="1">
              <a:buFont typeface="+mj-lt"/>
              <a:buAutoNum type="arabicPeriod"/>
            </a:pPr>
            <a:r>
              <a:rPr lang="en-US" b="1" i="1" dirty="0"/>
              <a:t>Reliant: $3,773,775 or 6.5 bps/</a:t>
            </a:r>
            <a:r>
              <a:rPr lang="en-US" b="1" i="1" dirty="0" err="1"/>
              <a:t>yr</a:t>
            </a:r>
            <a:r>
              <a:rPr lang="en-US" b="1" i="1" dirty="0"/>
              <a:t> (nominal), $2,955,295 or 5.1 bps/</a:t>
            </a:r>
            <a:r>
              <a:rPr lang="en-US" b="1" i="1" dirty="0" err="1"/>
              <a:t>yr</a:t>
            </a:r>
            <a:r>
              <a:rPr lang="en-US" b="1" i="1" dirty="0"/>
              <a:t> (PV)</a:t>
            </a:r>
          </a:p>
          <a:p>
            <a:pPr marL="302575" indent="-302575" eaLnBrk="1" hangingPunct="1">
              <a:buFont typeface="+mj-lt"/>
              <a:buAutoNum type="arabicPeriod"/>
            </a:pPr>
            <a:r>
              <a:rPr lang="en-US" b="1" i="1" dirty="0" err="1"/>
              <a:t>CPL</a:t>
            </a:r>
            <a:r>
              <a:rPr lang="en-US" b="1" i="1" dirty="0"/>
              <a:t>: $12,951,663 or 20.3 bps/</a:t>
            </a:r>
            <a:r>
              <a:rPr lang="en-US" b="1" i="1" dirty="0" err="1"/>
              <a:t>yr</a:t>
            </a:r>
            <a:r>
              <a:rPr lang="en-US" b="1" i="1" dirty="0"/>
              <a:t> (nominal), $9,748,976 or 15.3 bps/</a:t>
            </a:r>
            <a:r>
              <a:rPr lang="en-US" b="1" i="1" dirty="0" err="1"/>
              <a:t>yr</a:t>
            </a:r>
            <a:r>
              <a:rPr lang="en-US" b="1" i="1" dirty="0"/>
              <a:t> (PV)</a:t>
            </a:r>
          </a:p>
          <a:p>
            <a:pPr marL="302575" indent="-302575" eaLnBrk="1" hangingPunct="1">
              <a:buFont typeface="+mj-lt"/>
              <a:buAutoNum type="arabicPeriod"/>
            </a:pPr>
            <a:r>
              <a:rPr lang="en-US" b="1" i="1" dirty="0"/>
              <a:t>Oncor: $6,629,694 or 19.4 bps/</a:t>
            </a:r>
            <a:r>
              <a:rPr lang="en-US" b="1" i="1" dirty="0" err="1"/>
              <a:t>yr</a:t>
            </a:r>
            <a:r>
              <a:rPr lang="en-US" b="1" i="1" dirty="0"/>
              <a:t> (nominal), $5,278,669 or 15.4 bps/</a:t>
            </a:r>
            <a:r>
              <a:rPr lang="en-US" b="1" i="1" dirty="0" err="1"/>
              <a:t>yr</a:t>
            </a:r>
            <a:r>
              <a:rPr lang="en-US" b="1" i="1" dirty="0"/>
              <a:t> (PV)</a:t>
            </a:r>
          </a:p>
          <a:p>
            <a:pPr marL="0" indent="0" eaLnBrk="1" hangingPunct="1">
              <a:buFont typeface="Arial" pitchFamily="34" charset="0"/>
              <a:buNone/>
            </a:pPr>
            <a:r>
              <a:rPr lang="en-US" b="1" i="1" dirty="0"/>
              <a:t>Total: $23,355,132 (nominal), 17,982,941 (PV)”</a:t>
            </a:r>
          </a:p>
          <a:p>
            <a:pPr eaLnBrk="1" hangingPunct="1"/>
            <a:endParaRPr lang="en-US" sz="1400" dirty="0">
              <a:solidFill>
                <a:schemeClr val="accent3">
                  <a:lumMod val="75000"/>
                </a:schemeClr>
              </a:solidFill>
            </a:endParaRPr>
          </a:p>
          <a:p>
            <a:pPr eaLnBrk="1" hangingPunct="1"/>
            <a:endParaRPr lang="en-US" sz="1800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C80E8FA-BE2B-4B4D-823E-F4185B434352}"/>
              </a:ext>
            </a:extLst>
          </p:cNvPr>
          <p:cNvSpPr txBox="1"/>
          <p:nvPr/>
        </p:nvSpPr>
        <p:spPr>
          <a:xfrm>
            <a:off x="323557" y="6576193"/>
            <a:ext cx="759655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dirty="0">
                <a:solidFill>
                  <a:schemeClr val="bg1"/>
                </a:solidFill>
              </a:rPr>
              <a:t>See State of Wisconsin Public Service Commission at</a:t>
            </a:r>
          </a:p>
        </p:txBody>
      </p:sp>
    </p:spTree>
    <p:extLst>
      <p:ext uri="{BB962C8B-B14F-4D97-AF65-F5344CB8AC3E}">
        <p14:creationId xmlns:p14="http://schemas.microsoft.com/office/powerpoint/2010/main" val="134317637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9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9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2708" grpId="0"/>
      <p:bldP spid="14" grpId="0" animBg="1"/>
      <p:bldP spid="8" grpId="0" uiExpand="1" build="p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-14837" y="-3031"/>
            <a:ext cx="12247781" cy="267319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-14837" y="6604329"/>
            <a:ext cx="12247781" cy="267319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78C4B9E0-63E9-45FD-A8A7-AAF1DE318544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844724475"/>
              </p:ext>
            </p:extLst>
          </p:nvPr>
        </p:nvGraphicFramePr>
        <p:xfrm>
          <a:off x="336050" y="885339"/>
          <a:ext cx="11546006" cy="5257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838BA010-B37B-6343-A687-F4829B50005E}"/>
              </a:ext>
            </a:extLst>
          </p:cNvPr>
          <p:cNvSpPr txBox="1"/>
          <p:nvPr/>
        </p:nvSpPr>
        <p:spPr>
          <a:xfrm>
            <a:off x="665885" y="6154972"/>
            <a:ext cx="282546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chemeClr val="tx1">
                    <a:lumMod val="50000"/>
                  </a:schemeClr>
                </a:solidFill>
              </a:rPr>
              <a:t>Basis points (bps) = .01%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785404" y="563869"/>
            <a:ext cx="9408184" cy="1107996"/>
          </a:xfrm>
          <a:prstGeom prst="rect">
            <a:avLst/>
          </a:prstGeom>
          <a:solidFill>
            <a:schemeClr val="bg1">
              <a:lumMod val="85000"/>
              <a:alpha val="75000"/>
            </a:schemeClr>
          </a:solidFill>
        </p:spPr>
        <p:txBody>
          <a:bodyPr wrap="square" lIns="268224" tIns="182880" rIns="853440" bIns="182880">
            <a:sp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2400" dirty="0">
                <a:solidFill>
                  <a:schemeClr val="tx1">
                    <a:lumMod val="50000"/>
                  </a:schemeClr>
                </a:solidFill>
              </a:rPr>
              <a:t>Best Practice Example: </a:t>
            </a:r>
            <a:r>
              <a:rPr lang="en-US" sz="2400" b="1" dirty="0">
                <a:solidFill>
                  <a:schemeClr val="tx1">
                    <a:lumMod val="50000"/>
                  </a:schemeClr>
                </a:solidFill>
              </a:rPr>
              <a:t>Active</a:t>
            </a:r>
            <a:r>
              <a:rPr lang="en-US" sz="2400" dirty="0">
                <a:solidFill>
                  <a:schemeClr val="tx1">
                    <a:lumMod val="50000"/>
                  </a:schemeClr>
                </a:solidFill>
              </a:rPr>
              <a:t> Commission Ratepayer Savings 2001-2005  </a:t>
            </a:r>
            <a:endParaRPr lang="id-ID" sz="2400" dirty="0">
              <a:solidFill>
                <a:schemeClr val="tx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71346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9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9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AsOne/>
      </p:bldGraphic>
      <p:bldP spid="5" grpId="0"/>
      <p:bldP spid="7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8484" name="Group 1"/>
          <p:cNvGrpSpPr>
            <a:grpSpLocks/>
          </p:cNvGrpSpPr>
          <p:nvPr/>
        </p:nvGrpSpPr>
        <p:grpSpPr bwMode="auto">
          <a:xfrm>
            <a:off x="229540" y="1963737"/>
            <a:ext cx="3822190" cy="4894263"/>
            <a:chOff x="680033" y="1896788"/>
            <a:chExt cx="3186329" cy="4600863"/>
          </a:xfrm>
        </p:grpSpPr>
        <p:sp>
          <p:nvSpPr>
            <p:cNvPr id="24" name="Rectangle 23"/>
            <p:cNvSpPr/>
            <p:nvPr/>
          </p:nvSpPr>
          <p:spPr>
            <a:xfrm>
              <a:off x="680033" y="2660349"/>
              <a:ext cx="3186327" cy="3560314"/>
            </a:xfrm>
            <a:prstGeom prst="rect">
              <a:avLst/>
            </a:prstGeom>
            <a:solidFill>
              <a:schemeClr val="tx1">
                <a:alpha val="10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1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lIns="243840" tIns="243840" rIns="243840" bIns="243840" spcCol="1270"/>
            <a:lstStyle/>
            <a:p>
              <a:pPr defTabSz="888978" eaLnBrk="1" fontAlgn="auto" hangingPunct="1">
                <a:lnSpc>
                  <a:spcPct val="90000"/>
                </a:lnSpc>
                <a:spcAft>
                  <a:spcPts val="267"/>
                </a:spcAft>
                <a:defRPr/>
              </a:pPr>
              <a:endParaRPr lang="en-US" sz="1400" dirty="0">
                <a:solidFill>
                  <a:schemeClr val="tx1"/>
                </a:solidFill>
              </a:endParaRPr>
            </a:p>
          </p:txBody>
        </p:sp>
        <p:sp>
          <p:nvSpPr>
            <p:cNvPr id="25" name="Rectangle 24"/>
            <p:cNvSpPr/>
            <p:nvPr/>
          </p:nvSpPr>
          <p:spPr>
            <a:xfrm>
              <a:off x="680033" y="1896788"/>
              <a:ext cx="3186329" cy="75721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1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lIns="243840" tIns="121920" rIns="243840" bIns="243840" spcCol="1270">
              <a:spAutoFit/>
            </a:bodyPr>
            <a:lstStyle/>
            <a:p>
              <a:pPr algn="r" defTabSz="888978" eaLnBrk="1" fontAlgn="auto" hangingPunct="1">
                <a:lnSpc>
                  <a:spcPct val="90000"/>
                </a:lnSpc>
                <a:spcAft>
                  <a:spcPts val="267"/>
                </a:spcAft>
                <a:defRPr/>
              </a:pPr>
              <a:endParaRPr lang="en-US" sz="2800" dirty="0">
                <a:solidFill>
                  <a:srgbClr val="FFFFFF"/>
                </a:solidFill>
              </a:endParaRPr>
            </a:p>
          </p:txBody>
        </p:sp>
        <p:sp>
          <p:nvSpPr>
            <p:cNvPr id="148502" name="Rectangle 25"/>
            <p:cNvSpPr>
              <a:spLocks noChangeArrowheads="1"/>
            </p:cNvSpPr>
            <p:nvPr/>
          </p:nvSpPr>
          <p:spPr bwMode="auto">
            <a:xfrm>
              <a:off x="783629" y="2698926"/>
              <a:ext cx="3082731" cy="37987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marL="171450" indent="-171450">
                <a:defRPr>
                  <a:solidFill>
                    <a:schemeClr val="tx1"/>
                  </a:solidFill>
                  <a:latin typeface="Open Sans Light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Open Sans Light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Open Sans Light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Open Sans Light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Open Sans Light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Open Sans Light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Open Sans Light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Open Sans Light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Open Sans Light" pitchFamily="34" charset="0"/>
                </a:defRPr>
              </a:lvl9pPr>
            </a:lstStyle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US" dirty="0">
                  <a:solidFill>
                    <a:schemeClr val="tx1">
                      <a:lumMod val="50000"/>
                    </a:schemeClr>
                  </a:solidFill>
                  <a:latin typeface="Open Sans"/>
                </a:rPr>
                <a:t>Established </a:t>
              </a:r>
              <a:r>
                <a:rPr lang="en-US" b="1" dirty="0">
                  <a:solidFill>
                    <a:schemeClr val="tx1">
                      <a:lumMod val="50000"/>
                    </a:schemeClr>
                  </a:solidFill>
                  <a:latin typeface="Open Sans"/>
                </a:rPr>
                <a:t>Lowest Cost Objective in Financing Order.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US" dirty="0">
                  <a:solidFill>
                    <a:schemeClr val="tx1">
                      <a:lumMod val="50000"/>
                    </a:schemeClr>
                  </a:solidFill>
                  <a:latin typeface="Open Sans"/>
                </a:rPr>
                <a:t>Created </a:t>
              </a:r>
              <a:r>
                <a:rPr lang="en-US" b="1" dirty="0">
                  <a:solidFill>
                    <a:schemeClr val="tx1">
                      <a:lumMod val="50000"/>
                    </a:schemeClr>
                  </a:solidFill>
                  <a:latin typeface="Open Sans"/>
                </a:rPr>
                <a:t>Bond Team – Commission and Utility.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US" dirty="0">
                  <a:solidFill>
                    <a:schemeClr val="tx1">
                      <a:lumMod val="50000"/>
                    </a:schemeClr>
                  </a:solidFill>
                  <a:latin typeface="Open Sans"/>
                </a:rPr>
                <a:t>Sold $500+ million LONG Duration 15-20 years .</a:t>
              </a:r>
            </a:p>
            <a:p>
              <a:pPr marL="285750" indent="-285750" eaLnBrk="1" hangingPunct="1">
                <a:lnSpc>
                  <a:spcPct val="94000"/>
                </a:lnSpc>
                <a:spcAft>
                  <a:spcPts val="800"/>
                </a:spcAft>
                <a:buClr>
                  <a:schemeClr val="accent1"/>
                </a:buClr>
                <a:buFont typeface="Arial" panose="020B0604020202020204" pitchFamily="34" charset="0"/>
                <a:buChar char="•"/>
              </a:pPr>
              <a:r>
                <a:rPr lang="en-US" altLang="en-US" dirty="0">
                  <a:latin typeface="Open Sans"/>
                </a:rPr>
                <a:t>Largest offering with longest maturity of its kind to date.</a:t>
              </a:r>
            </a:p>
            <a:p>
              <a:pPr marL="285750" indent="-285750" eaLnBrk="1" hangingPunct="1">
                <a:lnSpc>
                  <a:spcPct val="94000"/>
                </a:lnSpc>
                <a:spcAft>
                  <a:spcPts val="800"/>
                </a:spcAft>
                <a:buClr>
                  <a:schemeClr val="accent1"/>
                </a:buClr>
                <a:buFont typeface="Arial" panose="020B0604020202020204" pitchFamily="34" charset="0"/>
                <a:buChar char="•"/>
              </a:pPr>
              <a:r>
                <a:rPr lang="en-US" altLang="en-US" dirty="0">
                  <a:latin typeface="Open Sans"/>
                </a:rPr>
                <a:t>Offering was in untested long-term (&gt;15 years) market.</a:t>
              </a:r>
            </a:p>
            <a:p>
              <a:pPr marL="285750" indent="-285750" eaLnBrk="1" hangingPunct="1">
                <a:lnSpc>
                  <a:spcPct val="94000"/>
                </a:lnSpc>
                <a:spcAft>
                  <a:spcPts val="800"/>
                </a:spcAft>
                <a:buClr>
                  <a:schemeClr val="accent1"/>
                </a:buClr>
                <a:buFont typeface="Arial" panose="020B0604020202020204" pitchFamily="34" charset="0"/>
                <a:buChar char="•"/>
              </a:pPr>
              <a:r>
                <a:rPr lang="en-US" altLang="en-US" dirty="0">
                  <a:latin typeface="Open Sans"/>
                </a:rPr>
                <a:t>Long maturities are most expensive to ratepayers.</a:t>
              </a:r>
            </a:p>
          </p:txBody>
        </p:sp>
        <p:sp>
          <p:nvSpPr>
            <p:cNvPr id="148504" name="TextBox 27"/>
            <p:cNvSpPr txBox="1">
              <a:spLocks noChangeArrowheads="1"/>
            </p:cNvSpPr>
            <p:nvPr/>
          </p:nvSpPr>
          <p:spPr bwMode="auto">
            <a:xfrm>
              <a:off x="732112" y="1967396"/>
              <a:ext cx="3081394" cy="70786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Open Sans Light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Open Sans Light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Open Sans Light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Open Sans Light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Open Sans Light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Open Sans Light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Open Sans Light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Open Sans Light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Open Sans Light" pitchFamily="34" charset="0"/>
                </a:defRPr>
              </a:lvl9pPr>
            </a:lstStyle>
            <a:p>
              <a:pPr eaLnBrk="1" hangingPunct="1"/>
              <a:r>
                <a:rPr lang="en-US" altLang="en-US" sz="2000" b="1" dirty="0">
                  <a:solidFill>
                    <a:schemeClr val="bg1"/>
                  </a:solidFill>
                </a:rPr>
                <a:t>2016 Florida  Public Service </a:t>
              </a:r>
            </a:p>
            <a:p>
              <a:pPr eaLnBrk="1" hangingPunct="1"/>
              <a:r>
                <a:rPr lang="en-US" altLang="en-US" sz="2000" b="1" dirty="0">
                  <a:solidFill>
                    <a:schemeClr val="bg1"/>
                  </a:solidFill>
                </a:rPr>
                <a:t>Commission Actions</a:t>
              </a:r>
              <a:endParaRPr lang="id-ID" altLang="en-US" sz="1600" b="1" dirty="0">
                <a:solidFill>
                  <a:schemeClr val="bg1"/>
                </a:solidFill>
              </a:endParaRPr>
            </a:p>
          </p:txBody>
        </p:sp>
      </p:grpSp>
      <p:sp>
        <p:nvSpPr>
          <p:cNvPr id="108" name="Shape 1705"/>
          <p:cNvSpPr/>
          <p:nvPr/>
        </p:nvSpPr>
        <p:spPr>
          <a:xfrm>
            <a:off x="887916" y="606830"/>
            <a:ext cx="1972775" cy="114679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4400" y="0"/>
                </a:moveTo>
                <a:lnTo>
                  <a:pt x="14845" y="0"/>
                </a:lnTo>
                <a:lnTo>
                  <a:pt x="15513" y="189"/>
                </a:lnTo>
                <a:lnTo>
                  <a:pt x="15588" y="663"/>
                </a:lnTo>
                <a:lnTo>
                  <a:pt x="15662" y="947"/>
                </a:lnTo>
                <a:lnTo>
                  <a:pt x="15959" y="1137"/>
                </a:lnTo>
                <a:lnTo>
                  <a:pt x="16181" y="1611"/>
                </a:lnTo>
                <a:lnTo>
                  <a:pt x="16553" y="2842"/>
                </a:lnTo>
                <a:lnTo>
                  <a:pt x="16998" y="3789"/>
                </a:lnTo>
                <a:lnTo>
                  <a:pt x="17592" y="5211"/>
                </a:lnTo>
                <a:lnTo>
                  <a:pt x="17889" y="5874"/>
                </a:lnTo>
                <a:lnTo>
                  <a:pt x="18631" y="7295"/>
                </a:lnTo>
                <a:lnTo>
                  <a:pt x="19002" y="7674"/>
                </a:lnTo>
                <a:lnTo>
                  <a:pt x="19225" y="7958"/>
                </a:lnTo>
                <a:lnTo>
                  <a:pt x="19225" y="9095"/>
                </a:lnTo>
                <a:lnTo>
                  <a:pt x="19002" y="8147"/>
                </a:lnTo>
                <a:lnTo>
                  <a:pt x="18928" y="9095"/>
                </a:lnTo>
                <a:lnTo>
                  <a:pt x="19373" y="10042"/>
                </a:lnTo>
                <a:lnTo>
                  <a:pt x="19893" y="10989"/>
                </a:lnTo>
                <a:lnTo>
                  <a:pt x="20412" y="12221"/>
                </a:lnTo>
                <a:lnTo>
                  <a:pt x="20784" y="12979"/>
                </a:lnTo>
                <a:lnTo>
                  <a:pt x="21229" y="13642"/>
                </a:lnTo>
                <a:lnTo>
                  <a:pt x="21452" y="14495"/>
                </a:lnTo>
                <a:lnTo>
                  <a:pt x="21600" y="15916"/>
                </a:lnTo>
                <a:lnTo>
                  <a:pt x="21600" y="18284"/>
                </a:lnTo>
                <a:lnTo>
                  <a:pt x="21377" y="18568"/>
                </a:lnTo>
                <a:lnTo>
                  <a:pt x="21229" y="18947"/>
                </a:lnTo>
                <a:lnTo>
                  <a:pt x="21229" y="19421"/>
                </a:lnTo>
                <a:lnTo>
                  <a:pt x="21303" y="19989"/>
                </a:lnTo>
                <a:lnTo>
                  <a:pt x="21229" y="20653"/>
                </a:lnTo>
                <a:lnTo>
                  <a:pt x="21006" y="21316"/>
                </a:lnTo>
                <a:lnTo>
                  <a:pt x="20784" y="21505"/>
                </a:lnTo>
                <a:lnTo>
                  <a:pt x="20561" y="21600"/>
                </a:lnTo>
                <a:lnTo>
                  <a:pt x="20709" y="21221"/>
                </a:lnTo>
                <a:lnTo>
                  <a:pt x="20858" y="21032"/>
                </a:lnTo>
                <a:lnTo>
                  <a:pt x="20858" y="20558"/>
                </a:lnTo>
                <a:lnTo>
                  <a:pt x="20784" y="20558"/>
                </a:lnTo>
                <a:lnTo>
                  <a:pt x="20338" y="20937"/>
                </a:lnTo>
                <a:lnTo>
                  <a:pt x="20041" y="21032"/>
                </a:lnTo>
                <a:lnTo>
                  <a:pt x="19819" y="20937"/>
                </a:lnTo>
                <a:lnTo>
                  <a:pt x="19596" y="21032"/>
                </a:lnTo>
                <a:lnTo>
                  <a:pt x="19373" y="21221"/>
                </a:lnTo>
                <a:lnTo>
                  <a:pt x="19225" y="21126"/>
                </a:lnTo>
                <a:lnTo>
                  <a:pt x="18928" y="21032"/>
                </a:lnTo>
                <a:lnTo>
                  <a:pt x="18779" y="20747"/>
                </a:lnTo>
                <a:lnTo>
                  <a:pt x="18854" y="20558"/>
                </a:lnTo>
                <a:lnTo>
                  <a:pt x="18928" y="20558"/>
                </a:lnTo>
                <a:lnTo>
                  <a:pt x="19447" y="20653"/>
                </a:lnTo>
                <a:lnTo>
                  <a:pt x="19596" y="20558"/>
                </a:lnTo>
                <a:lnTo>
                  <a:pt x="19522" y="20463"/>
                </a:lnTo>
                <a:lnTo>
                  <a:pt x="19299" y="20274"/>
                </a:lnTo>
                <a:lnTo>
                  <a:pt x="19002" y="20368"/>
                </a:lnTo>
                <a:lnTo>
                  <a:pt x="18779" y="20084"/>
                </a:lnTo>
                <a:lnTo>
                  <a:pt x="18557" y="19611"/>
                </a:lnTo>
                <a:lnTo>
                  <a:pt x="18260" y="19232"/>
                </a:lnTo>
                <a:lnTo>
                  <a:pt x="18186" y="18947"/>
                </a:lnTo>
                <a:lnTo>
                  <a:pt x="17963" y="18568"/>
                </a:lnTo>
                <a:lnTo>
                  <a:pt x="17592" y="18474"/>
                </a:lnTo>
                <a:lnTo>
                  <a:pt x="17295" y="18284"/>
                </a:lnTo>
                <a:lnTo>
                  <a:pt x="16998" y="18189"/>
                </a:lnTo>
                <a:lnTo>
                  <a:pt x="16701" y="17147"/>
                </a:lnTo>
                <a:lnTo>
                  <a:pt x="16553" y="16768"/>
                </a:lnTo>
                <a:lnTo>
                  <a:pt x="16330" y="16484"/>
                </a:lnTo>
                <a:lnTo>
                  <a:pt x="16256" y="16295"/>
                </a:lnTo>
                <a:lnTo>
                  <a:pt x="16033" y="16011"/>
                </a:lnTo>
                <a:lnTo>
                  <a:pt x="15810" y="15821"/>
                </a:lnTo>
                <a:lnTo>
                  <a:pt x="15885" y="15442"/>
                </a:lnTo>
                <a:lnTo>
                  <a:pt x="15959" y="15253"/>
                </a:lnTo>
                <a:lnTo>
                  <a:pt x="15736" y="14684"/>
                </a:lnTo>
                <a:lnTo>
                  <a:pt x="15513" y="14779"/>
                </a:lnTo>
                <a:lnTo>
                  <a:pt x="15513" y="15442"/>
                </a:lnTo>
                <a:lnTo>
                  <a:pt x="15365" y="15442"/>
                </a:lnTo>
                <a:lnTo>
                  <a:pt x="14994" y="14968"/>
                </a:lnTo>
                <a:lnTo>
                  <a:pt x="14623" y="14211"/>
                </a:lnTo>
                <a:lnTo>
                  <a:pt x="14326" y="13832"/>
                </a:lnTo>
                <a:lnTo>
                  <a:pt x="14400" y="13642"/>
                </a:lnTo>
                <a:lnTo>
                  <a:pt x="14252" y="13263"/>
                </a:lnTo>
                <a:lnTo>
                  <a:pt x="14029" y="13168"/>
                </a:lnTo>
                <a:lnTo>
                  <a:pt x="14252" y="12600"/>
                </a:lnTo>
                <a:lnTo>
                  <a:pt x="14400" y="12316"/>
                </a:lnTo>
                <a:lnTo>
                  <a:pt x="14548" y="11747"/>
                </a:lnTo>
                <a:lnTo>
                  <a:pt x="14400" y="11463"/>
                </a:lnTo>
                <a:lnTo>
                  <a:pt x="14326" y="11842"/>
                </a:lnTo>
                <a:lnTo>
                  <a:pt x="14177" y="11747"/>
                </a:lnTo>
                <a:lnTo>
                  <a:pt x="14177" y="11558"/>
                </a:lnTo>
                <a:lnTo>
                  <a:pt x="13955" y="11179"/>
                </a:lnTo>
                <a:lnTo>
                  <a:pt x="13880" y="11179"/>
                </a:lnTo>
                <a:lnTo>
                  <a:pt x="13880" y="11274"/>
                </a:lnTo>
                <a:lnTo>
                  <a:pt x="13955" y="11463"/>
                </a:lnTo>
                <a:lnTo>
                  <a:pt x="14029" y="11747"/>
                </a:lnTo>
                <a:lnTo>
                  <a:pt x="14029" y="12126"/>
                </a:lnTo>
                <a:lnTo>
                  <a:pt x="13880" y="12316"/>
                </a:lnTo>
                <a:lnTo>
                  <a:pt x="13658" y="12032"/>
                </a:lnTo>
                <a:lnTo>
                  <a:pt x="13435" y="11558"/>
                </a:lnTo>
                <a:lnTo>
                  <a:pt x="13361" y="11368"/>
                </a:lnTo>
                <a:lnTo>
                  <a:pt x="13361" y="10421"/>
                </a:lnTo>
                <a:lnTo>
                  <a:pt x="13509" y="10042"/>
                </a:lnTo>
                <a:lnTo>
                  <a:pt x="13584" y="9284"/>
                </a:lnTo>
                <a:lnTo>
                  <a:pt x="13584" y="8811"/>
                </a:lnTo>
                <a:lnTo>
                  <a:pt x="13509" y="8147"/>
                </a:lnTo>
                <a:lnTo>
                  <a:pt x="13361" y="7484"/>
                </a:lnTo>
                <a:lnTo>
                  <a:pt x="13138" y="7295"/>
                </a:lnTo>
                <a:lnTo>
                  <a:pt x="12915" y="6821"/>
                </a:lnTo>
                <a:lnTo>
                  <a:pt x="12470" y="6726"/>
                </a:lnTo>
                <a:lnTo>
                  <a:pt x="12247" y="6726"/>
                </a:lnTo>
                <a:lnTo>
                  <a:pt x="12099" y="6347"/>
                </a:lnTo>
                <a:lnTo>
                  <a:pt x="11876" y="6253"/>
                </a:lnTo>
                <a:lnTo>
                  <a:pt x="11579" y="5779"/>
                </a:lnTo>
                <a:lnTo>
                  <a:pt x="11282" y="5684"/>
                </a:lnTo>
                <a:lnTo>
                  <a:pt x="11208" y="5211"/>
                </a:lnTo>
                <a:lnTo>
                  <a:pt x="11060" y="5021"/>
                </a:lnTo>
                <a:lnTo>
                  <a:pt x="10614" y="4547"/>
                </a:lnTo>
                <a:lnTo>
                  <a:pt x="10243" y="4168"/>
                </a:lnTo>
                <a:lnTo>
                  <a:pt x="9946" y="3979"/>
                </a:lnTo>
                <a:lnTo>
                  <a:pt x="9649" y="3695"/>
                </a:lnTo>
                <a:lnTo>
                  <a:pt x="9427" y="3600"/>
                </a:lnTo>
                <a:lnTo>
                  <a:pt x="9056" y="3600"/>
                </a:lnTo>
                <a:lnTo>
                  <a:pt x="8685" y="3695"/>
                </a:lnTo>
                <a:lnTo>
                  <a:pt x="8610" y="3979"/>
                </a:lnTo>
                <a:lnTo>
                  <a:pt x="8685" y="4263"/>
                </a:lnTo>
                <a:lnTo>
                  <a:pt x="8610" y="4453"/>
                </a:lnTo>
                <a:lnTo>
                  <a:pt x="8462" y="4453"/>
                </a:lnTo>
                <a:lnTo>
                  <a:pt x="8313" y="4263"/>
                </a:lnTo>
                <a:lnTo>
                  <a:pt x="7942" y="4642"/>
                </a:lnTo>
                <a:lnTo>
                  <a:pt x="7497" y="5116"/>
                </a:lnTo>
                <a:lnTo>
                  <a:pt x="6977" y="5305"/>
                </a:lnTo>
                <a:lnTo>
                  <a:pt x="6161" y="5589"/>
                </a:lnTo>
                <a:lnTo>
                  <a:pt x="6161" y="5021"/>
                </a:lnTo>
                <a:lnTo>
                  <a:pt x="5938" y="4737"/>
                </a:lnTo>
                <a:lnTo>
                  <a:pt x="5715" y="4642"/>
                </a:lnTo>
                <a:lnTo>
                  <a:pt x="5344" y="4358"/>
                </a:lnTo>
                <a:lnTo>
                  <a:pt x="5641" y="4168"/>
                </a:lnTo>
                <a:lnTo>
                  <a:pt x="5715" y="4074"/>
                </a:lnTo>
                <a:lnTo>
                  <a:pt x="5196" y="3979"/>
                </a:lnTo>
                <a:lnTo>
                  <a:pt x="5196" y="3695"/>
                </a:lnTo>
                <a:lnTo>
                  <a:pt x="5344" y="3695"/>
                </a:lnTo>
                <a:lnTo>
                  <a:pt x="5419" y="3505"/>
                </a:lnTo>
                <a:lnTo>
                  <a:pt x="5419" y="3316"/>
                </a:lnTo>
                <a:lnTo>
                  <a:pt x="5344" y="3316"/>
                </a:lnTo>
                <a:lnTo>
                  <a:pt x="5196" y="3411"/>
                </a:lnTo>
                <a:lnTo>
                  <a:pt x="5196" y="3505"/>
                </a:lnTo>
                <a:lnTo>
                  <a:pt x="5122" y="3600"/>
                </a:lnTo>
                <a:lnTo>
                  <a:pt x="4973" y="3411"/>
                </a:lnTo>
                <a:lnTo>
                  <a:pt x="4602" y="3411"/>
                </a:lnTo>
                <a:lnTo>
                  <a:pt x="4751" y="3695"/>
                </a:lnTo>
                <a:lnTo>
                  <a:pt x="4825" y="3695"/>
                </a:lnTo>
                <a:lnTo>
                  <a:pt x="4899" y="4074"/>
                </a:lnTo>
                <a:lnTo>
                  <a:pt x="4825" y="4074"/>
                </a:lnTo>
                <a:lnTo>
                  <a:pt x="4528" y="3884"/>
                </a:lnTo>
                <a:lnTo>
                  <a:pt x="4231" y="3600"/>
                </a:lnTo>
                <a:lnTo>
                  <a:pt x="3934" y="3505"/>
                </a:lnTo>
                <a:lnTo>
                  <a:pt x="3266" y="3505"/>
                </a:lnTo>
                <a:lnTo>
                  <a:pt x="3043" y="3316"/>
                </a:lnTo>
                <a:lnTo>
                  <a:pt x="2895" y="3126"/>
                </a:lnTo>
                <a:lnTo>
                  <a:pt x="2672" y="3126"/>
                </a:lnTo>
                <a:lnTo>
                  <a:pt x="1930" y="3316"/>
                </a:lnTo>
                <a:lnTo>
                  <a:pt x="1410" y="3316"/>
                </a:lnTo>
                <a:lnTo>
                  <a:pt x="1039" y="3600"/>
                </a:lnTo>
                <a:lnTo>
                  <a:pt x="816" y="3695"/>
                </a:lnTo>
                <a:lnTo>
                  <a:pt x="520" y="3032"/>
                </a:lnTo>
                <a:lnTo>
                  <a:pt x="445" y="2558"/>
                </a:lnTo>
                <a:lnTo>
                  <a:pt x="148" y="2084"/>
                </a:lnTo>
                <a:lnTo>
                  <a:pt x="0" y="1895"/>
                </a:lnTo>
                <a:lnTo>
                  <a:pt x="0" y="1611"/>
                </a:lnTo>
                <a:lnTo>
                  <a:pt x="223" y="1516"/>
                </a:lnTo>
                <a:lnTo>
                  <a:pt x="742" y="1326"/>
                </a:lnTo>
                <a:lnTo>
                  <a:pt x="1336" y="1137"/>
                </a:lnTo>
                <a:lnTo>
                  <a:pt x="6903" y="568"/>
                </a:lnTo>
                <a:lnTo>
                  <a:pt x="7274" y="1516"/>
                </a:lnTo>
                <a:lnTo>
                  <a:pt x="14029" y="1042"/>
                </a:lnTo>
                <a:lnTo>
                  <a:pt x="14103" y="1800"/>
                </a:lnTo>
                <a:lnTo>
                  <a:pt x="14623" y="1800"/>
                </a:lnTo>
                <a:lnTo>
                  <a:pt x="14400" y="0"/>
                </a:lnTo>
                <a:close/>
              </a:path>
            </a:pathLst>
          </a:custGeom>
          <a:solidFill>
            <a:schemeClr val="bg1">
              <a:lumMod val="65000"/>
            </a:schemeClr>
          </a:solidFill>
          <a:ln w="3175" cap="flat">
            <a:solidFill>
              <a:srgbClr val="BFBFBF"/>
            </a:solidFill>
            <a:prstDash val="solid"/>
            <a:miter lim="800000"/>
          </a:ln>
          <a:effectLst/>
        </p:spPr>
        <p:txBody>
          <a:bodyPr wrap="square" lIns="45719" tIns="45719" rIns="45719" bIns="45719" numCol="1" anchor="t">
            <a:noAutofit/>
          </a:bodyPr>
          <a:lstStyle/>
          <a:p>
            <a:pPr algn="l" defTabSz="914400">
              <a:defRPr sz="1800"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sp>
        <p:nvSpPr>
          <p:cNvPr id="111" name="Rectangle 110"/>
          <p:cNvSpPr/>
          <p:nvPr/>
        </p:nvSpPr>
        <p:spPr>
          <a:xfrm>
            <a:off x="-55781" y="-3031"/>
            <a:ext cx="12247781" cy="267319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12" name="Rectangle 111"/>
          <p:cNvSpPr/>
          <p:nvPr/>
        </p:nvSpPr>
        <p:spPr>
          <a:xfrm>
            <a:off x="0" y="6604750"/>
            <a:ext cx="12191999" cy="25325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CB61578C-59EE-AE4C-B4BB-A5F18CA3B562}"/>
              </a:ext>
            </a:extLst>
          </p:cNvPr>
          <p:cNvGrpSpPr/>
          <p:nvPr/>
        </p:nvGrpSpPr>
        <p:grpSpPr>
          <a:xfrm>
            <a:off x="4051728" y="1963737"/>
            <a:ext cx="7910733" cy="4680117"/>
            <a:chOff x="4051728" y="1568022"/>
            <a:chExt cx="7910733" cy="4680117"/>
          </a:xfrm>
        </p:grpSpPr>
        <p:graphicFrame>
          <p:nvGraphicFramePr>
            <p:cNvPr id="115" name="Content Placeholder 15">
              <a:extLst>
                <a:ext uri="{FF2B5EF4-FFF2-40B4-BE49-F238E27FC236}">
                  <a16:creationId xmlns:a16="http://schemas.microsoft.com/office/drawing/2014/main" id="{00000000-0008-0000-0100-000008000000}"/>
                </a:ext>
              </a:extLst>
            </p:cNvPr>
            <p:cNvGraphicFramePr>
              <a:graphicFrameLocks/>
            </p:cNvGraphicFramePr>
            <p:nvPr>
              <p:extLst>
                <p:ext uri="{D42A27DB-BD31-4B8C-83A1-F6EECF244321}">
                  <p14:modId xmlns:p14="http://schemas.microsoft.com/office/powerpoint/2010/main" val="4133007756"/>
                </p:ext>
              </p:extLst>
            </p:nvPr>
          </p:nvGraphicFramePr>
          <p:xfrm>
            <a:off x="4051728" y="1568022"/>
            <a:ext cx="7910733" cy="4680117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3"/>
            </a:graphicData>
          </a:graphic>
        </p:graphicFrame>
        <p:sp>
          <p:nvSpPr>
            <p:cNvPr id="8" name="TextBox 7"/>
            <p:cNvSpPr txBox="1"/>
            <p:nvPr/>
          </p:nvSpPr>
          <p:spPr>
            <a:xfrm>
              <a:off x="5134708" y="3252083"/>
              <a:ext cx="1771059" cy="338554"/>
            </a:xfrm>
            <a:prstGeom prst="rect">
              <a:avLst/>
            </a:prstGeom>
            <a:solidFill>
              <a:schemeClr val="accent5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b="1" dirty="0">
                  <a:solidFill>
                    <a:schemeClr val="bg1"/>
                  </a:solidFill>
                </a:rPr>
                <a:t>All Other States</a:t>
              </a:r>
            </a:p>
          </p:txBody>
        </p:sp>
        <p:cxnSp>
          <p:nvCxnSpPr>
            <p:cNvPr id="10" name="Straight Arrow Connector 9"/>
            <p:cNvCxnSpPr/>
            <p:nvPr/>
          </p:nvCxnSpPr>
          <p:spPr>
            <a:xfrm>
              <a:off x="6905767" y="3590637"/>
              <a:ext cx="1062074" cy="498871"/>
            </a:xfrm>
            <a:prstGeom prst="straightConnector1">
              <a:avLst/>
            </a:prstGeom>
            <a:ln>
              <a:solidFill>
                <a:srgbClr val="ED423D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6" name="TextBox 115"/>
            <p:cNvSpPr txBox="1"/>
            <p:nvPr/>
          </p:nvSpPr>
          <p:spPr>
            <a:xfrm>
              <a:off x="5485854" y="3704297"/>
              <a:ext cx="928594" cy="338554"/>
            </a:xfrm>
            <a:prstGeom prst="rect">
              <a:avLst/>
            </a:prstGeom>
            <a:solidFill>
              <a:srgbClr val="2686A7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b="1" dirty="0">
                  <a:solidFill>
                    <a:schemeClr val="bg1"/>
                  </a:solidFill>
                </a:rPr>
                <a:t>Florida </a:t>
              </a:r>
            </a:p>
          </p:txBody>
        </p:sp>
        <p:cxnSp>
          <p:nvCxnSpPr>
            <p:cNvPr id="117" name="Straight Arrow Connector 116"/>
            <p:cNvCxnSpPr/>
            <p:nvPr/>
          </p:nvCxnSpPr>
          <p:spPr>
            <a:xfrm>
              <a:off x="6414448" y="4017944"/>
              <a:ext cx="1097821" cy="380635"/>
            </a:xfrm>
            <a:prstGeom prst="straightConnector1">
              <a:avLst/>
            </a:prstGeom>
            <a:ln>
              <a:solidFill>
                <a:srgbClr val="2686A7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27" name="TextBox 126"/>
          <p:cNvSpPr txBox="1"/>
          <p:nvPr/>
        </p:nvSpPr>
        <p:spPr>
          <a:xfrm>
            <a:off x="4176214" y="304805"/>
            <a:ext cx="8015785" cy="1477328"/>
          </a:xfrm>
          <a:prstGeom prst="rect">
            <a:avLst/>
          </a:prstGeom>
          <a:solidFill>
            <a:schemeClr val="bg1">
              <a:lumMod val="85000"/>
              <a:alpha val="75000"/>
            </a:schemeClr>
          </a:solidFill>
        </p:spPr>
        <p:txBody>
          <a:bodyPr wrap="square" lIns="268224" tIns="182880" rIns="853440" bIns="18288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dirty="0">
                <a:solidFill>
                  <a:schemeClr val="tx1">
                    <a:lumMod val="50000"/>
                  </a:schemeClr>
                </a:solidFill>
              </a:rPr>
              <a:t>Best Practice Example: Florida (Duke Energy Florida (DEF)) Ratepayer Savings From an </a:t>
            </a:r>
            <a:r>
              <a:rPr lang="en-US" sz="2400" b="1" dirty="0">
                <a:solidFill>
                  <a:schemeClr val="tx1">
                    <a:lumMod val="50000"/>
                  </a:schemeClr>
                </a:solidFill>
              </a:rPr>
              <a:t>Active</a:t>
            </a:r>
            <a:r>
              <a:rPr lang="en-US" sz="2400" dirty="0">
                <a:solidFill>
                  <a:schemeClr val="tx1">
                    <a:lumMod val="50000"/>
                  </a:schemeClr>
                </a:solidFill>
              </a:rPr>
              <a:t> Commission Vs. Other States 2010-2016</a:t>
            </a:r>
            <a:endParaRPr lang="id-ID" sz="2400" dirty="0">
              <a:solidFill>
                <a:schemeClr val="tx1">
                  <a:lumMod val="50000"/>
                </a:schemeClr>
              </a:solidFill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1E07179D-8758-8140-9579-F3D265458EE6}"/>
              </a:ext>
            </a:extLst>
          </p:cNvPr>
          <p:cNvSpPr txBox="1"/>
          <p:nvPr/>
        </p:nvSpPr>
        <p:spPr>
          <a:xfrm>
            <a:off x="4051727" y="6218911"/>
            <a:ext cx="282546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chemeClr val="tx1">
                    <a:lumMod val="50000"/>
                  </a:schemeClr>
                </a:solidFill>
              </a:rPr>
              <a:t>Basis points (bps) = .01%</a:t>
            </a:r>
          </a:p>
        </p:txBody>
      </p:sp>
    </p:spTree>
    <p:extLst>
      <p:ext uri="{BB962C8B-B14F-4D97-AF65-F5344CB8AC3E}">
        <p14:creationId xmlns:p14="http://schemas.microsoft.com/office/powerpoint/2010/main" val="158691001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900" fill="hold"/>
                                        <p:tgtEl>
                                          <p:spTgt spid="1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900" fill="hold"/>
                                        <p:tgtEl>
                                          <p:spTgt spid="1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900"/>
                            </p:stCondLst>
                            <p:childTnLst>
                              <p:par>
                                <p:cTn id="10" presetID="27" presetClass="emph" presetSubtype="0" fill="remove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1" dur="500" autoRev="1" fill="remove"/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12" dur="500" autoRev="1" fill="remove"/>
                                        <p:tgtEl>
                                          <p:spTgt spid="10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3" dur="500" autoRev="1" fill="remove"/>
                                        <p:tgtEl>
                                          <p:spTgt spid="10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4" dur="500" autoRev="1" fill="remove"/>
                                        <p:tgtEl>
                                          <p:spTgt spid="10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8" grpId="0" animBg="1"/>
      <p:bldP spid="127" grpId="0" animBg="1"/>
      <p:bldP spid="17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Shape 1705"/>
          <p:cNvSpPr/>
          <p:nvPr/>
        </p:nvSpPr>
        <p:spPr>
          <a:xfrm>
            <a:off x="887916" y="606830"/>
            <a:ext cx="1972775" cy="114679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4400" y="0"/>
                </a:moveTo>
                <a:lnTo>
                  <a:pt x="14845" y="0"/>
                </a:lnTo>
                <a:lnTo>
                  <a:pt x="15513" y="189"/>
                </a:lnTo>
                <a:lnTo>
                  <a:pt x="15588" y="663"/>
                </a:lnTo>
                <a:lnTo>
                  <a:pt x="15662" y="947"/>
                </a:lnTo>
                <a:lnTo>
                  <a:pt x="15959" y="1137"/>
                </a:lnTo>
                <a:lnTo>
                  <a:pt x="16181" y="1611"/>
                </a:lnTo>
                <a:lnTo>
                  <a:pt x="16553" y="2842"/>
                </a:lnTo>
                <a:lnTo>
                  <a:pt x="16998" y="3789"/>
                </a:lnTo>
                <a:lnTo>
                  <a:pt x="17592" y="5211"/>
                </a:lnTo>
                <a:lnTo>
                  <a:pt x="17889" y="5874"/>
                </a:lnTo>
                <a:lnTo>
                  <a:pt x="18631" y="7295"/>
                </a:lnTo>
                <a:lnTo>
                  <a:pt x="19002" y="7674"/>
                </a:lnTo>
                <a:lnTo>
                  <a:pt x="19225" y="7958"/>
                </a:lnTo>
                <a:lnTo>
                  <a:pt x="19225" y="9095"/>
                </a:lnTo>
                <a:lnTo>
                  <a:pt x="19002" y="8147"/>
                </a:lnTo>
                <a:lnTo>
                  <a:pt x="18928" y="9095"/>
                </a:lnTo>
                <a:lnTo>
                  <a:pt x="19373" y="10042"/>
                </a:lnTo>
                <a:lnTo>
                  <a:pt x="19893" y="10989"/>
                </a:lnTo>
                <a:lnTo>
                  <a:pt x="20412" y="12221"/>
                </a:lnTo>
                <a:lnTo>
                  <a:pt x="20784" y="12979"/>
                </a:lnTo>
                <a:lnTo>
                  <a:pt x="21229" y="13642"/>
                </a:lnTo>
                <a:lnTo>
                  <a:pt x="21452" y="14495"/>
                </a:lnTo>
                <a:lnTo>
                  <a:pt x="21600" y="15916"/>
                </a:lnTo>
                <a:lnTo>
                  <a:pt x="21600" y="18284"/>
                </a:lnTo>
                <a:lnTo>
                  <a:pt x="21377" y="18568"/>
                </a:lnTo>
                <a:lnTo>
                  <a:pt x="21229" y="18947"/>
                </a:lnTo>
                <a:lnTo>
                  <a:pt x="21229" y="19421"/>
                </a:lnTo>
                <a:lnTo>
                  <a:pt x="21303" y="19989"/>
                </a:lnTo>
                <a:lnTo>
                  <a:pt x="21229" y="20653"/>
                </a:lnTo>
                <a:lnTo>
                  <a:pt x="21006" y="21316"/>
                </a:lnTo>
                <a:lnTo>
                  <a:pt x="20784" y="21505"/>
                </a:lnTo>
                <a:lnTo>
                  <a:pt x="20561" y="21600"/>
                </a:lnTo>
                <a:lnTo>
                  <a:pt x="20709" y="21221"/>
                </a:lnTo>
                <a:lnTo>
                  <a:pt x="20858" y="21032"/>
                </a:lnTo>
                <a:lnTo>
                  <a:pt x="20858" y="20558"/>
                </a:lnTo>
                <a:lnTo>
                  <a:pt x="20784" y="20558"/>
                </a:lnTo>
                <a:lnTo>
                  <a:pt x="20338" y="20937"/>
                </a:lnTo>
                <a:lnTo>
                  <a:pt x="20041" y="21032"/>
                </a:lnTo>
                <a:lnTo>
                  <a:pt x="19819" y="20937"/>
                </a:lnTo>
                <a:lnTo>
                  <a:pt x="19596" y="21032"/>
                </a:lnTo>
                <a:lnTo>
                  <a:pt x="19373" y="21221"/>
                </a:lnTo>
                <a:lnTo>
                  <a:pt x="19225" y="21126"/>
                </a:lnTo>
                <a:lnTo>
                  <a:pt x="18928" y="21032"/>
                </a:lnTo>
                <a:lnTo>
                  <a:pt x="18779" y="20747"/>
                </a:lnTo>
                <a:lnTo>
                  <a:pt x="18854" y="20558"/>
                </a:lnTo>
                <a:lnTo>
                  <a:pt x="18928" y="20558"/>
                </a:lnTo>
                <a:lnTo>
                  <a:pt x="19447" y="20653"/>
                </a:lnTo>
                <a:lnTo>
                  <a:pt x="19596" y="20558"/>
                </a:lnTo>
                <a:lnTo>
                  <a:pt x="19522" y="20463"/>
                </a:lnTo>
                <a:lnTo>
                  <a:pt x="19299" y="20274"/>
                </a:lnTo>
                <a:lnTo>
                  <a:pt x="19002" y="20368"/>
                </a:lnTo>
                <a:lnTo>
                  <a:pt x="18779" y="20084"/>
                </a:lnTo>
                <a:lnTo>
                  <a:pt x="18557" y="19611"/>
                </a:lnTo>
                <a:lnTo>
                  <a:pt x="18260" y="19232"/>
                </a:lnTo>
                <a:lnTo>
                  <a:pt x="18186" y="18947"/>
                </a:lnTo>
                <a:lnTo>
                  <a:pt x="17963" y="18568"/>
                </a:lnTo>
                <a:lnTo>
                  <a:pt x="17592" y="18474"/>
                </a:lnTo>
                <a:lnTo>
                  <a:pt x="17295" y="18284"/>
                </a:lnTo>
                <a:lnTo>
                  <a:pt x="16998" y="18189"/>
                </a:lnTo>
                <a:lnTo>
                  <a:pt x="16701" y="17147"/>
                </a:lnTo>
                <a:lnTo>
                  <a:pt x="16553" y="16768"/>
                </a:lnTo>
                <a:lnTo>
                  <a:pt x="16330" y="16484"/>
                </a:lnTo>
                <a:lnTo>
                  <a:pt x="16256" y="16295"/>
                </a:lnTo>
                <a:lnTo>
                  <a:pt x="16033" y="16011"/>
                </a:lnTo>
                <a:lnTo>
                  <a:pt x="15810" y="15821"/>
                </a:lnTo>
                <a:lnTo>
                  <a:pt x="15885" y="15442"/>
                </a:lnTo>
                <a:lnTo>
                  <a:pt x="15959" y="15253"/>
                </a:lnTo>
                <a:lnTo>
                  <a:pt x="15736" y="14684"/>
                </a:lnTo>
                <a:lnTo>
                  <a:pt x="15513" y="14779"/>
                </a:lnTo>
                <a:lnTo>
                  <a:pt x="15513" y="15442"/>
                </a:lnTo>
                <a:lnTo>
                  <a:pt x="15365" y="15442"/>
                </a:lnTo>
                <a:lnTo>
                  <a:pt x="14994" y="14968"/>
                </a:lnTo>
                <a:lnTo>
                  <a:pt x="14623" y="14211"/>
                </a:lnTo>
                <a:lnTo>
                  <a:pt x="14326" y="13832"/>
                </a:lnTo>
                <a:lnTo>
                  <a:pt x="14400" y="13642"/>
                </a:lnTo>
                <a:lnTo>
                  <a:pt x="14252" y="13263"/>
                </a:lnTo>
                <a:lnTo>
                  <a:pt x="14029" y="13168"/>
                </a:lnTo>
                <a:lnTo>
                  <a:pt x="14252" y="12600"/>
                </a:lnTo>
                <a:lnTo>
                  <a:pt x="14400" y="12316"/>
                </a:lnTo>
                <a:lnTo>
                  <a:pt x="14548" y="11747"/>
                </a:lnTo>
                <a:lnTo>
                  <a:pt x="14400" y="11463"/>
                </a:lnTo>
                <a:lnTo>
                  <a:pt x="14326" y="11842"/>
                </a:lnTo>
                <a:lnTo>
                  <a:pt x="14177" y="11747"/>
                </a:lnTo>
                <a:lnTo>
                  <a:pt x="14177" y="11558"/>
                </a:lnTo>
                <a:lnTo>
                  <a:pt x="13955" y="11179"/>
                </a:lnTo>
                <a:lnTo>
                  <a:pt x="13880" y="11179"/>
                </a:lnTo>
                <a:lnTo>
                  <a:pt x="13880" y="11274"/>
                </a:lnTo>
                <a:lnTo>
                  <a:pt x="13955" y="11463"/>
                </a:lnTo>
                <a:lnTo>
                  <a:pt x="14029" y="11747"/>
                </a:lnTo>
                <a:lnTo>
                  <a:pt x="14029" y="12126"/>
                </a:lnTo>
                <a:lnTo>
                  <a:pt x="13880" y="12316"/>
                </a:lnTo>
                <a:lnTo>
                  <a:pt x="13658" y="12032"/>
                </a:lnTo>
                <a:lnTo>
                  <a:pt x="13435" y="11558"/>
                </a:lnTo>
                <a:lnTo>
                  <a:pt x="13361" y="11368"/>
                </a:lnTo>
                <a:lnTo>
                  <a:pt x="13361" y="10421"/>
                </a:lnTo>
                <a:lnTo>
                  <a:pt x="13509" y="10042"/>
                </a:lnTo>
                <a:lnTo>
                  <a:pt x="13584" y="9284"/>
                </a:lnTo>
                <a:lnTo>
                  <a:pt x="13584" y="8811"/>
                </a:lnTo>
                <a:lnTo>
                  <a:pt x="13509" y="8147"/>
                </a:lnTo>
                <a:lnTo>
                  <a:pt x="13361" y="7484"/>
                </a:lnTo>
                <a:lnTo>
                  <a:pt x="13138" y="7295"/>
                </a:lnTo>
                <a:lnTo>
                  <a:pt x="12915" y="6821"/>
                </a:lnTo>
                <a:lnTo>
                  <a:pt x="12470" y="6726"/>
                </a:lnTo>
                <a:lnTo>
                  <a:pt x="12247" y="6726"/>
                </a:lnTo>
                <a:lnTo>
                  <a:pt x="12099" y="6347"/>
                </a:lnTo>
                <a:lnTo>
                  <a:pt x="11876" y="6253"/>
                </a:lnTo>
                <a:lnTo>
                  <a:pt x="11579" y="5779"/>
                </a:lnTo>
                <a:lnTo>
                  <a:pt x="11282" y="5684"/>
                </a:lnTo>
                <a:lnTo>
                  <a:pt x="11208" y="5211"/>
                </a:lnTo>
                <a:lnTo>
                  <a:pt x="11060" y="5021"/>
                </a:lnTo>
                <a:lnTo>
                  <a:pt x="10614" y="4547"/>
                </a:lnTo>
                <a:lnTo>
                  <a:pt x="10243" y="4168"/>
                </a:lnTo>
                <a:lnTo>
                  <a:pt x="9946" y="3979"/>
                </a:lnTo>
                <a:lnTo>
                  <a:pt x="9649" y="3695"/>
                </a:lnTo>
                <a:lnTo>
                  <a:pt x="9427" y="3600"/>
                </a:lnTo>
                <a:lnTo>
                  <a:pt x="9056" y="3600"/>
                </a:lnTo>
                <a:lnTo>
                  <a:pt x="8685" y="3695"/>
                </a:lnTo>
                <a:lnTo>
                  <a:pt x="8610" y="3979"/>
                </a:lnTo>
                <a:lnTo>
                  <a:pt x="8685" y="4263"/>
                </a:lnTo>
                <a:lnTo>
                  <a:pt x="8610" y="4453"/>
                </a:lnTo>
                <a:lnTo>
                  <a:pt x="8462" y="4453"/>
                </a:lnTo>
                <a:lnTo>
                  <a:pt x="8313" y="4263"/>
                </a:lnTo>
                <a:lnTo>
                  <a:pt x="7942" y="4642"/>
                </a:lnTo>
                <a:lnTo>
                  <a:pt x="7497" y="5116"/>
                </a:lnTo>
                <a:lnTo>
                  <a:pt x="6977" y="5305"/>
                </a:lnTo>
                <a:lnTo>
                  <a:pt x="6161" y="5589"/>
                </a:lnTo>
                <a:lnTo>
                  <a:pt x="6161" y="5021"/>
                </a:lnTo>
                <a:lnTo>
                  <a:pt x="5938" y="4737"/>
                </a:lnTo>
                <a:lnTo>
                  <a:pt x="5715" y="4642"/>
                </a:lnTo>
                <a:lnTo>
                  <a:pt x="5344" y="4358"/>
                </a:lnTo>
                <a:lnTo>
                  <a:pt x="5641" y="4168"/>
                </a:lnTo>
                <a:lnTo>
                  <a:pt x="5715" y="4074"/>
                </a:lnTo>
                <a:lnTo>
                  <a:pt x="5196" y="3979"/>
                </a:lnTo>
                <a:lnTo>
                  <a:pt x="5196" y="3695"/>
                </a:lnTo>
                <a:lnTo>
                  <a:pt x="5344" y="3695"/>
                </a:lnTo>
                <a:lnTo>
                  <a:pt x="5419" y="3505"/>
                </a:lnTo>
                <a:lnTo>
                  <a:pt x="5419" y="3316"/>
                </a:lnTo>
                <a:lnTo>
                  <a:pt x="5344" y="3316"/>
                </a:lnTo>
                <a:lnTo>
                  <a:pt x="5196" y="3411"/>
                </a:lnTo>
                <a:lnTo>
                  <a:pt x="5196" y="3505"/>
                </a:lnTo>
                <a:lnTo>
                  <a:pt x="5122" y="3600"/>
                </a:lnTo>
                <a:lnTo>
                  <a:pt x="4973" y="3411"/>
                </a:lnTo>
                <a:lnTo>
                  <a:pt x="4602" y="3411"/>
                </a:lnTo>
                <a:lnTo>
                  <a:pt x="4751" y="3695"/>
                </a:lnTo>
                <a:lnTo>
                  <a:pt x="4825" y="3695"/>
                </a:lnTo>
                <a:lnTo>
                  <a:pt x="4899" y="4074"/>
                </a:lnTo>
                <a:lnTo>
                  <a:pt x="4825" y="4074"/>
                </a:lnTo>
                <a:lnTo>
                  <a:pt x="4528" y="3884"/>
                </a:lnTo>
                <a:lnTo>
                  <a:pt x="4231" y="3600"/>
                </a:lnTo>
                <a:lnTo>
                  <a:pt x="3934" y="3505"/>
                </a:lnTo>
                <a:lnTo>
                  <a:pt x="3266" y="3505"/>
                </a:lnTo>
                <a:lnTo>
                  <a:pt x="3043" y="3316"/>
                </a:lnTo>
                <a:lnTo>
                  <a:pt x="2895" y="3126"/>
                </a:lnTo>
                <a:lnTo>
                  <a:pt x="2672" y="3126"/>
                </a:lnTo>
                <a:lnTo>
                  <a:pt x="1930" y="3316"/>
                </a:lnTo>
                <a:lnTo>
                  <a:pt x="1410" y="3316"/>
                </a:lnTo>
                <a:lnTo>
                  <a:pt x="1039" y="3600"/>
                </a:lnTo>
                <a:lnTo>
                  <a:pt x="816" y="3695"/>
                </a:lnTo>
                <a:lnTo>
                  <a:pt x="520" y="3032"/>
                </a:lnTo>
                <a:lnTo>
                  <a:pt x="445" y="2558"/>
                </a:lnTo>
                <a:lnTo>
                  <a:pt x="148" y="2084"/>
                </a:lnTo>
                <a:lnTo>
                  <a:pt x="0" y="1895"/>
                </a:lnTo>
                <a:lnTo>
                  <a:pt x="0" y="1611"/>
                </a:lnTo>
                <a:lnTo>
                  <a:pt x="223" y="1516"/>
                </a:lnTo>
                <a:lnTo>
                  <a:pt x="742" y="1326"/>
                </a:lnTo>
                <a:lnTo>
                  <a:pt x="1336" y="1137"/>
                </a:lnTo>
                <a:lnTo>
                  <a:pt x="6903" y="568"/>
                </a:lnTo>
                <a:lnTo>
                  <a:pt x="7274" y="1516"/>
                </a:lnTo>
                <a:lnTo>
                  <a:pt x="14029" y="1042"/>
                </a:lnTo>
                <a:lnTo>
                  <a:pt x="14103" y="1800"/>
                </a:lnTo>
                <a:lnTo>
                  <a:pt x="14623" y="1800"/>
                </a:lnTo>
                <a:lnTo>
                  <a:pt x="14400" y="0"/>
                </a:lnTo>
                <a:close/>
              </a:path>
            </a:pathLst>
          </a:custGeom>
          <a:solidFill>
            <a:schemeClr val="bg1">
              <a:lumMod val="65000"/>
            </a:schemeClr>
          </a:solidFill>
          <a:ln w="3175" cap="flat">
            <a:solidFill>
              <a:srgbClr val="BFBFBF"/>
            </a:solidFill>
            <a:prstDash val="solid"/>
            <a:miter lim="800000"/>
          </a:ln>
          <a:effectLst/>
        </p:spPr>
        <p:txBody>
          <a:bodyPr wrap="square" lIns="45719" tIns="45719" rIns="45719" bIns="45719" numCol="1" anchor="t">
            <a:noAutofit/>
          </a:bodyPr>
          <a:lstStyle/>
          <a:p>
            <a:pPr algn="l" defTabSz="914400">
              <a:defRPr sz="1800"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sp>
        <p:nvSpPr>
          <p:cNvPr id="111" name="Rectangle 110"/>
          <p:cNvSpPr/>
          <p:nvPr/>
        </p:nvSpPr>
        <p:spPr>
          <a:xfrm>
            <a:off x="-55781" y="-3031"/>
            <a:ext cx="12247781" cy="267319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12" name="Rectangle 111"/>
          <p:cNvSpPr/>
          <p:nvPr/>
        </p:nvSpPr>
        <p:spPr>
          <a:xfrm>
            <a:off x="-55782" y="6590681"/>
            <a:ext cx="12247781" cy="267319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27" name="TextBox 126"/>
          <p:cNvSpPr txBox="1"/>
          <p:nvPr/>
        </p:nvSpPr>
        <p:spPr>
          <a:xfrm>
            <a:off x="4176214" y="304805"/>
            <a:ext cx="8015785" cy="1477328"/>
          </a:xfrm>
          <a:prstGeom prst="rect">
            <a:avLst/>
          </a:prstGeom>
          <a:solidFill>
            <a:schemeClr val="bg1">
              <a:lumMod val="85000"/>
              <a:alpha val="75000"/>
            </a:schemeClr>
          </a:solidFill>
        </p:spPr>
        <p:txBody>
          <a:bodyPr wrap="square" lIns="268224" tIns="182880" rIns="853440" bIns="18288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dirty="0">
                <a:solidFill>
                  <a:schemeClr val="tx1">
                    <a:lumMod val="50000"/>
                  </a:schemeClr>
                </a:solidFill>
              </a:rPr>
              <a:t>Best Practice Example: Florida (Duke Energy Florida (DEF)) Ratepayer Savings From an </a:t>
            </a:r>
            <a:r>
              <a:rPr lang="en-US" sz="2400" b="1" dirty="0">
                <a:solidFill>
                  <a:schemeClr val="tx1">
                    <a:lumMod val="50000"/>
                  </a:schemeClr>
                </a:solidFill>
              </a:rPr>
              <a:t>Active</a:t>
            </a:r>
            <a:r>
              <a:rPr lang="en-US" sz="2400" dirty="0">
                <a:solidFill>
                  <a:schemeClr val="tx1">
                    <a:lumMod val="50000"/>
                  </a:schemeClr>
                </a:solidFill>
              </a:rPr>
              <a:t> Commission Vs. Other States 2010-2016</a:t>
            </a:r>
            <a:endParaRPr lang="id-ID" sz="2400" dirty="0">
              <a:solidFill>
                <a:schemeClr val="tx1">
                  <a:lumMod val="50000"/>
                </a:schemeClr>
              </a:solidFill>
            </a:endParaRP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5122BC72-CD0C-6A42-8831-802867DF5AC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04839" y="1756126"/>
            <a:ext cx="6064222" cy="4295491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AFBE9454-3BBD-C94C-9FE5-FC968410B3A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0436" y="2260244"/>
            <a:ext cx="5799792" cy="3857897"/>
          </a:xfrm>
          <a:prstGeom prst="rect">
            <a:avLst/>
          </a:prstGeom>
          <a:ln>
            <a:noFill/>
          </a:ln>
        </p:spPr>
      </p:pic>
      <p:sp>
        <p:nvSpPr>
          <p:cNvPr id="2" name="Oval 1">
            <a:extLst>
              <a:ext uri="{FF2B5EF4-FFF2-40B4-BE49-F238E27FC236}">
                <a16:creationId xmlns:a16="http://schemas.microsoft.com/office/drawing/2014/main" id="{96E1D98B-FB98-49BE-BCC7-335B474CC863}"/>
              </a:ext>
            </a:extLst>
          </p:cNvPr>
          <p:cNvSpPr/>
          <p:nvPr/>
        </p:nvSpPr>
        <p:spPr bwMode="auto">
          <a:xfrm>
            <a:off x="10874326" y="3179298"/>
            <a:ext cx="703385" cy="745588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endParaRPr lang="en-US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2B50128D-9DD7-4620-A1B7-57AF84E790F9}"/>
              </a:ext>
            </a:extLst>
          </p:cNvPr>
          <p:cNvSpPr/>
          <p:nvPr/>
        </p:nvSpPr>
        <p:spPr bwMode="auto">
          <a:xfrm>
            <a:off x="4766970" y="3086427"/>
            <a:ext cx="703385" cy="745588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0A43764-937F-DD41-89ED-0A0BE2012AD4}"/>
              </a:ext>
            </a:extLst>
          </p:cNvPr>
          <p:cNvSpPr txBox="1"/>
          <p:nvPr/>
        </p:nvSpPr>
        <p:spPr>
          <a:xfrm>
            <a:off x="184871" y="6199592"/>
            <a:ext cx="2825461" cy="3096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tx1">
                    <a:lumMod val="50000"/>
                  </a:schemeClr>
                </a:solidFill>
              </a:rPr>
              <a:t>Basis points (bps) = .01%</a:t>
            </a:r>
          </a:p>
        </p:txBody>
      </p:sp>
    </p:spTree>
    <p:extLst>
      <p:ext uri="{BB962C8B-B14F-4D97-AF65-F5344CB8AC3E}">
        <p14:creationId xmlns:p14="http://schemas.microsoft.com/office/powerpoint/2010/main" val="36377640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D9E6CE04-6C0B-485C-9641-E5613C53F9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>
              <a:defRPr sz="1400" b="0" i="0" u="none" strike="noStrike" kern="1200" spc="0" baseline="0">
                <a:solidFill>
                  <a:sysClr val="windowText" lastClr="000000">
                    <a:lumMod val="65000"/>
                    <a:lumOff val="35000"/>
                  </a:sysClr>
                </a:solidFill>
                <a:latin typeface="+mn-lt"/>
                <a:ea typeface="+mn-ea"/>
                <a:cs typeface="+mn-cs"/>
              </a:defRPr>
            </a:pPr>
            <a:r>
              <a:rPr lang="en-US" sz="2000" b="1" dirty="0">
                <a:solidFill>
                  <a:sysClr val="windowText" lastClr="000000">
                    <a:lumMod val="65000"/>
                    <a:lumOff val="35000"/>
                  </a:sysClr>
                </a:solidFill>
              </a:rPr>
              <a:t>Traditional Regulatory Asset Revenue Declining Balance Requirements vs. </a:t>
            </a:r>
            <a:br>
              <a:rPr lang="en-US" sz="2000" b="1" dirty="0">
                <a:solidFill>
                  <a:sysClr val="windowText" lastClr="000000">
                    <a:lumMod val="65000"/>
                    <a:lumOff val="35000"/>
                  </a:sysClr>
                </a:solidFill>
              </a:rPr>
            </a:br>
            <a:r>
              <a:rPr lang="en-US" sz="2000" b="1" dirty="0">
                <a:solidFill>
                  <a:sysClr val="windowText" lastClr="000000">
                    <a:lumMod val="65000"/>
                    <a:lumOff val="35000"/>
                  </a:sysClr>
                </a:solidFill>
              </a:rPr>
              <a:t>Securitization Levelized Revenue Requirements</a:t>
            </a:r>
            <a:br>
              <a:rPr lang="en-US" sz="2000" b="1" dirty="0">
                <a:solidFill>
                  <a:sysClr val="windowText" lastClr="000000">
                    <a:lumMod val="65000"/>
                    <a:lumOff val="35000"/>
                  </a:sysClr>
                </a:solidFill>
              </a:rPr>
            </a:br>
            <a:r>
              <a:rPr lang="en-US" sz="2000" b="1" dirty="0">
                <a:solidFill>
                  <a:sysClr val="windowText" lastClr="000000">
                    <a:lumMod val="65000"/>
                    <a:lumOff val="35000"/>
                  </a:sysClr>
                </a:solidFill>
              </a:rPr>
              <a:t>$ Millions</a:t>
            </a:r>
            <a:br>
              <a:rPr lang="en-US" sz="2000" b="1" dirty="0">
                <a:solidFill>
                  <a:sysClr val="windowText" lastClr="000000">
                    <a:lumMod val="65000"/>
                    <a:lumOff val="35000"/>
                  </a:sysClr>
                </a:solidFill>
              </a:rPr>
            </a:br>
            <a:endParaRPr lang="en-US" sz="2000" dirty="0"/>
          </a:p>
        </p:txBody>
      </p:sp>
      <p:graphicFrame>
        <p:nvGraphicFramePr>
          <p:cNvPr id="6" name="Chart 5">
            <a:extLst>
              <a:ext uri="{FF2B5EF4-FFF2-40B4-BE49-F238E27FC236}">
                <a16:creationId xmlns:a16="http://schemas.microsoft.com/office/drawing/2014/main" id="{3721BCD1-9093-40F4-B443-7CAAD3D278F3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938045313"/>
              </p:ext>
            </p:extLst>
          </p:nvPr>
        </p:nvGraphicFramePr>
        <p:xfrm>
          <a:off x="185980" y="365126"/>
          <a:ext cx="11592731" cy="65251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78210261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93BC419E-2916-42F1-9F66-D2844F3407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>
              <a:defRPr sz="1400" b="0" i="0" u="none" strike="noStrike" kern="1200" spc="0" baseline="0">
                <a:solidFill>
                  <a:prstClr val="black">
                    <a:lumMod val="65000"/>
                    <a:lumOff val="35000"/>
                  </a:prstClr>
                </a:solidFill>
                <a:latin typeface="+mn-lt"/>
                <a:ea typeface="+mn-ea"/>
                <a:cs typeface="+mn-cs"/>
              </a:defRPr>
            </a:pPr>
            <a:r>
              <a:rPr lang="en-US" sz="1800" b="1" dirty="0">
                <a:solidFill>
                  <a:prstClr val="black">
                    <a:lumMod val="65000"/>
                    <a:lumOff val="35000"/>
                  </a:prstClr>
                </a:solidFill>
              </a:rPr>
              <a:t>No Customer Revenue Required for Utility Federal Taxes is Important to Savings</a:t>
            </a:r>
            <a:br>
              <a:rPr lang="en-US" b="1" dirty="0">
                <a:solidFill>
                  <a:prstClr val="black">
                    <a:lumMod val="65000"/>
                    <a:lumOff val="35000"/>
                  </a:prstClr>
                </a:solidFill>
              </a:rPr>
            </a:br>
            <a:r>
              <a:rPr lang="en-US" sz="2800" dirty="0">
                <a:solidFill>
                  <a:prstClr val="black">
                    <a:lumMod val="65000"/>
                    <a:lumOff val="35000"/>
                  </a:prstClr>
                </a:solidFill>
              </a:rPr>
              <a:t>Securitization NPV  Savings Sensitivity to Discount Rate and Federal Taxes</a:t>
            </a:r>
            <a:br>
              <a:rPr lang="en-US" sz="2800" dirty="0">
                <a:solidFill>
                  <a:prstClr val="black">
                    <a:lumMod val="65000"/>
                    <a:lumOff val="35000"/>
                  </a:prstClr>
                </a:solidFill>
              </a:rPr>
            </a:br>
            <a:r>
              <a:rPr lang="en-US" b="1" dirty="0">
                <a:solidFill>
                  <a:prstClr val="black">
                    <a:lumMod val="65000"/>
                    <a:lumOff val="35000"/>
                  </a:prstClr>
                </a:solidFill>
              </a:rPr>
              <a:t>$ Millions</a:t>
            </a:r>
            <a:br>
              <a:rPr lang="en-US" b="1" dirty="0">
                <a:solidFill>
                  <a:prstClr val="black">
                    <a:lumMod val="65000"/>
                    <a:lumOff val="35000"/>
                  </a:prstClr>
                </a:solidFill>
              </a:rPr>
            </a:br>
            <a:endParaRPr lang="en-US" dirty="0"/>
          </a:p>
        </p:txBody>
      </p:sp>
      <p:graphicFrame>
        <p:nvGraphicFramePr>
          <p:cNvPr id="7" name="Chart 6">
            <a:extLst>
              <a:ext uri="{FF2B5EF4-FFF2-40B4-BE49-F238E27FC236}">
                <a16:creationId xmlns:a16="http://schemas.microsoft.com/office/drawing/2014/main" id="{1F5F706B-7716-4E01-B8D7-22ACA41D9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429006683"/>
              </p:ext>
            </p:extLst>
          </p:nvPr>
        </p:nvGraphicFramePr>
        <p:xfrm>
          <a:off x="359764" y="1244184"/>
          <a:ext cx="11512446" cy="561381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49125122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hart 3">
            <a:extLst>
              <a:ext uri="{FF2B5EF4-FFF2-40B4-BE49-F238E27FC236}">
                <a16:creationId xmlns:a16="http://schemas.microsoft.com/office/drawing/2014/main" id="{1BDBBBB5-6043-4363-8612-4600D093F997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080602146"/>
              </p:ext>
            </p:extLst>
          </p:nvPr>
        </p:nvGraphicFramePr>
        <p:xfrm>
          <a:off x="0" y="0"/>
          <a:ext cx="11767279" cy="66106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TextBox 3">
            <a:extLst>
              <a:ext uri="{FF2B5EF4-FFF2-40B4-BE49-F238E27FC236}">
                <a16:creationId xmlns:a16="http://schemas.microsoft.com/office/drawing/2014/main" id="{CE4A27A7-FB5F-46BD-ADAC-81F543CF764A}"/>
              </a:ext>
            </a:extLst>
          </p:cNvPr>
          <p:cNvSpPr txBox="1"/>
          <p:nvPr/>
        </p:nvSpPr>
        <p:spPr>
          <a:xfrm>
            <a:off x="8142087" y="3586820"/>
            <a:ext cx="1544128" cy="793631"/>
          </a:xfrm>
          <a:prstGeom prst="rect">
            <a:avLst/>
          </a:prstGeom>
          <a:solidFill>
            <a:schemeClr val="lt1"/>
          </a:solidFill>
          <a:ln w="9525" cmpd="sng">
            <a:solidFill>
              <a:schemeClr val="lt1">
                <a:shade val="50000"/>
              </a:scheme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100"/>
              <a:t>If Use Utility Weighted Average Cost</a:t>
            </a:r>
            <a:r>
              <a:rPr lang="en-US" sz="1100" baseline="0"/>
              <a:t> of Capital DIscount Rate = ~8%</a:t>
            </a:r>
            <a:endParaRPr lang="en-US" sz="1100"/>
          </a:p>
        </p:txBody>
      </p: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4B1A331C-44D7-42AE-B8A7-C132BB5BB5C8}"/>
              </a:ext>
            </a:extLst>
          </p:cNvPr>
          <p:cNvCxnSpPr/>
          <p:nvPr/>
        </p:nvCxnSpPr>
        <p:spPr>
          <a:xfrm flipH="1">
            <a:off x="8051251" y="884207"/>
            <a:ext cx="25879" cy="5089585"/>
          </a:xfrm>
          <a:prstGeom prst="straightConnector1">
            <a:avLst/>
          </a:prstGeom>
          <a:ln w="25400">
            <a:solidFill>
              <a:schemeClr val="accent1"/>
            </a:solidFill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8" name="TextBox 1">
            <a:extLst>
              <a:ext uri="{FF2B5EF4-FFF2-40B4-BE49-F238E27FC236}">
                <a16:creationId xmlns:a16="http://schemas.microsoft.com/office/drawing/2014/main" id="{7065E4DC-AF2D-4ADB-A80B-0F9A648B5DC1}"/>
              </a:ext>
            </a:extLst>
          </p:cNvPr>
          <p:cNvSpPr txBox="1"/>
          <p:nvPr/>
        </p:nvSpPr>
        <p:spPr>
          <a:xfrm>
            <a:off x="1380637" y="5669920"/>
            <a:ext cx="1905663" cy="303872"/>
          </a:xfrm>
          <a:prstGeom prst="rect">
            <a:avLst/>
          </a:prstGeom>
          <a:solidFill>
            <a:schemeClr val="bg2">
              <a:lumMod val="50000"/>
            </a:schemeClr>
          </a:solidFill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400" dirty="0">
                <a:solidFill>
                  <a:schemeClr val="bg1"/>
                </a:solidFill>
              </a:rPr>
              <a:t>NO SAVINGS/COST</a:t>
            </a:r>
          </a:p>
        </p:txBody>
      </p:sp>
    </p:spTree>
    <p:extLst>
      <p:ext uri="{BB962C8B-B14F-4D97-AF65-F5344CB8AC3E}">
        <p14:creationId xmlns:p14="http://schemas.microsoft.com/office/powerpoint/2010/main" val="361097576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2438400" y="536575"/>
            <a:ext cx="9755188" cy="738664"/>
          </a:xfrm>
          <a:prstGeom prst="rect">
            <a:avLst/>
          </a:prstGeom>
          <a:solidFill>
            <a:schemeClr val="bg1">
              <a:lumMod val="85000"/>
              <a:alpha val="75000"/>
            </a:schemeClr>
          </a:solidFill>
        </p:spPr>
        <p:txBody>
          <a:bodyPr wrap="square" lIns="268224" tIns="182880" rIns="853440" bIns="18288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 dirty="0"/>
              <a:t>Judging Success in Capital Markets - Focus on Credit Spread</a:t>
            </a:r>
            <a:endParaRPr lang="en-US" sz="2400" b="1" dirty="0">
              <a:latin typeface="+mn-lt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-55781" y="-3031"/>
            <a:ext cx="12247781" cy="288488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-29347" y="6590681"/>
            <a:ext cx="12247781" cy="267319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pic>
        <p:nvPicPr>
          <p:cNvPr id="10" name="Content Placeholder 6">
            <a:extLst>
              <a:ext uri="{FF2B5EF4-FFF2-40B4-BE49-F238E27FC236}">
                <a16:creationId xmlns:a16="http://schemas.microsoft.com/office/drawing/2014/main" id="{1D6591FE-C597-7141-ABD3-FDABE2086591}"/>
              </a:ext>
            </a:extLst>
          </p:cNvPr>
          <p:cNvPicPr>
            <a:picLocks noGrp="1"/>
          </p:cNvPicPr>
          <p:nvPr>
            <p:ph idx="4294967295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511" y="1275239"/>
            <a:ext cx="10954943" cy="486247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38956816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9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9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ctangle 13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8D454A15-1CB3-4E6D-AB78-5B64B732ED59}"/>
              </a:ext>
            </a:extLst>
          </p:cNvPr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2126"/>
          <a:stretch/>
        </p:blipFill>
        <p:spPr bwMode="auto">
          <a:xfrm>
            <a:off x="242351" y="243590"/>
            <a:ext cx="11707298" cy="637082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27057207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BAA2E106-58E1-4044-8CFD-2FD7B8722DD4}"/>
              </a:ext>
            </a:extLst>
          </p:cNvPr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0"/>
          <a:stretch/>
        </p:blipFill>
        <p:spPr bwMode="auto">
          <a:xfrm>
            <a:off x="321733" y="321733"/>
            <a:ext cx="11548534" cy="621453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12980029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Freeform 597">
            <a:extLst>
              <a:ext uri="{FF2B5EF4-FFF2-40B4-BE49-F238E27FC236}">
                <a16:creationId xmlns:a16="http://schemas.microsoft.com/office/drawing/2014/main" id="{015F27F8-A9C2-CF4F-9325-E99DE2D7D7E7}"/>
              </a:ext>
            </a:extLst>
          </p:cNvPr>
          <p:cNvSpPr>
            <a:spLocks noEditPoints="1"/>
          </p:cNvSpPr>
          <p:nvPr/>
        </p:nvSpPr>
        <p:spPr bwMode="auto">
          <a:xfrm>
            <a:off x="2777703" y="5011830"/>
            <a:ext cx="632839" cy="470943"/>
          </a:xfrm>
          <a:custGeom>
            <a:avLst/>
            <a:gdLst>
              <a:gd name="T0" fmla="*/ 124 w 125"/>
              <a:gd name="T1" fmla="*/ 19 h 121"/>
              <a:gd name="T2" fmla="*/ 121 w 125"/>
              <a:gd name="T3" fmla="*/ 17 h 121"/>
              <a:gd name="T4" fmla="*/ 52 w 125"/>
              <a:gd name="T5" fmla="*/ 1 h 121"/>
              <a:gd name="T6" fmla="*/ 47 w 125"/>
              <a:gd name="T7" fmla="*/ 4 h 121"/>
              <a:gd name="T8" fmla="*/ 20 w 125"/>
              <a:gd name="T9" fmla="*/ 70 h 121"/>
              <a:gd name="T10" fmla="*/ 29 w 125"/>
              <a:gd name="T11" fmla="*/ 74 h 121"/>
              <a:gd name="T12" fmla="*/ 54 w 125"/>
              <a:gd name="T13" fmla="*/ 10 h 121"/>
              <a:gd name="T14" fmla="*/ 114 w 125"/>
              <a:gd name="T15" fmla="*/ 25 h 121"/>
              <a:gd name="T16" fmla="*/ 93 w 125"/>
              <a:gd name="T17" fmla="*/ 84 h 121"/>
              <a:gd name="T18" fmla="*/ 73 w 125"/>
              <a:gd name="T19" fmla="*/ 112 h 121"/>
              <a:gd name="T20" fmla="*/ 73 w 125"/>
              <a:gd name="T21" fmla="*/ 112 h 121"/>
              <a:gd name="T22" fmla="*/ 57 w 125"/>
              <a:gd name="T23" fmla="*/ 93 h 121"/>
              <a:gd name="T24" fmla="*/ 3 w 125"/>
              <a:gd name="T25" fmla="*/ 71 h 121"/>
              <a:gd name="T26" fmla="*/ 18 w 125"/>
              <a:gd name="T27" fmla="*/ 101 h 121"/>
              <a:gd name="T28" fmla="*/ 57 w 125"/>
              <a:gd name="T29" fmla="*/ 119 h 121"/>
              <a:gd name="T30" fmla="*/ 70 w 125"/>
              <a:gd name="T31" fmla="*/ 121 h 121"/>
              <a:gd name="T32" fmla="*/ 102 w 125"/>
              <a:gd name="T33" fmla="*/ 87 h 121"/>
              <a:gd name="T34" fmla="*/ 124 w 125"/>
              <a:gd name="T35" fmla="*/ 23 h 121"/>
              <a:gd name="T36" fmla="*/ 124 w 125"/>
              <a:gd name="T37" fmla="*/ 19 h 121"/>
              <a:gd name="T38" fmla="*/ 124 w 125"/>
              <a:gd name="T39" fmla="*/ 19 h 121"/>
              <a:gd name="T40" fmla="*/ 124 w 125"/>
              <a:gd name="T41" fmla="*/ 19 h 12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</a:cxnLst>
            <a:rect l="0" t="0" r="r" b="b"/>
            <a:pathLst>
              <a:path w="125" h="121">
                <a:moveTo>
                  <a:pt x="124" y="19"/>
                </a:moveTo>
                <a:cubicBezTo>
                  <a:pt x="123" y="18"/>
                  <a:pt x="122" y="17"/>
                  <a:pt x="121" y="17"/>
                </a:cubicBezTo>
                <a:cubicBezTo>
                  <a:pt x="52" y="1"/>
                  <a:pt x="52" y="1"/>
                  <a:pt x="52" y="1"/>
                </a:cubicBezTo>
                <a:cubicBezTo>
                  <a:pt x="50" y="0"/>
                  <a:pt x="47" y="1"/>
                  <a:pt x="47" y="4"/>
                </a:cubicBezTo>
                <a:cubicBezTo>
                  <a:pt x="20" y="70"/>
                  <a:pt x="20" y="70"/>
                  <a:pt x="20" y="70"/>
                </a:cubicBezTo>
                <a:cubicBezTo>
                  <a:pt x="29" y="74"/>
                  <a:pt x="29" y="74"/>
                  <a:pt x="29" y="74"/>
                </a:cubicBezTo>
                <a:cubicBezTo>
                  <a:pt x="54" y="10"/>
                  <a:pt x="54" y="10"/>
                  <a:pt x="54" y="10"/>
                </a:cubicBezTo>
                <a:cubicBezTo>
                  <a:pt x="114" y="25"/>
                  <a:pt x="114" y="25"/>
                  <a:pt x="114" y="25"/>
                </a:cubicBezTo>
                <a:cubicBezTo>
                  <a:pt x="110" y="37"/>
                  <a:pt x="101" y="61"/>
                  <a:pt x="93" y="84"/>
                </a:cubicBezTo>
                <a:cubicBezTo>
                  <a:pt x="85" y="103"/>
                  <a:pt x="81" y="110"/>
                  <a:pt x="73" y="112"/>
                </a:cubicBezTo>
                <a:cubicBezTo>
                  <a:pt x="73" y="112"/>
                  <a:pt x="73" y="112"/>
                  <a:pt x="73" y="112"/>
                </a:cubicBezTo>
                <a:cubicBezTo>
                  <a:pt x="56" y="114"/>
                  <a:pt x="57" y="93"/>
                  <a:pt x="57" y="93"/>
                </a:cubicBezTo>
                <a:cubicBezTo>
                  <a:pt x="3" y="71"/>
                  <a:pt x="3" y="71"/>
                  <a:pt x="3" y="71"/>
                </a:cubicBezTo>
                <a:cubicBezTo>
                  <a:pt x="0" y="95"/>
                  <a:pt x="18" y="101"/>
                  <a:pt x="18" y="101"/>
                </a:cubicBezTo>
                <a:cubicBezTo>
                  <a:pt x="57" y="119"/>
                  <a:pt x="57" y="119"/>
                  <a:pt x="57" y="119"/>
                </a:cubicBezTo>
                <a:cubicBezTo>
                  <a:pt x="57" y="119"/>
                  <a:pt x="63" y="121"/>
                  <a:pt x="70" y="121"/>
                </a:cubicBezTo>
                <a:cubicBezTo>
                  <a:pt x="87" y="121"/>
                  <a:pt x="94" y="108"/>
                  <a:pt x="102" y="87"/>
                </a:cubicBezTo>
                <a:cubicBezTo>
                  <a:pt x="113" y="57"/>
                  <a:pt x="124" y="24"/>
                  <a:pt x="124" y="23"/>
                </a:cubicBezTo>
                <a:cubicBezTo>
                  <a:pt x="125" y="22"/>
                  <a:pt x="125" y="21"/>
                  <a:pt x="124" y="19"/>
                </a:cubicBezTo>
                <a:close/>
                <a:moveTo>
                  <a:pt x="124" y="19"/>
                </a:moveTo>
                <a:cubicBezTo>
                  <a:pt x="124" y="19"/>
                  <a:pt x="124" y="19"/>
                  <a:pt x="124" y="19"/>
                </a:cubicBezTo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44" name="Freeform 598">
            <a:extLst>
              <a:ext uri="{FF2B5EF4-FFF2-40B4-BE49-F238E27FC236}">
                <a16:creationId xmlns:a16="http://schemas.microsoft.com/office/drawing/2014/main" id="{A9A68E41-E00F-8347-8769-EAE8770CF375}"/>
              </a:ext>
            </a:extLst>
          </p:cNvPr>
          <p:cNvSpPr>
            <a:spLocks noEditPoints="1"/>
          </p:cNvSpPr>
          <p:nvPr/>
        </p:nvSpPr>
        <p:spPr bwMode="auto">
          <a:xfrm>
            <a:off x="3125581" y="5125189"/>
            <a:ext cx="155776" cy="67278"/>
          </a:xfrm>
          <a:custGeom>
            <a:avLst/>
            <a:gdLst>
              <a:gd name="T0" fmla="*/ 25 w 31"/>
              <a:gd name="T1" fmla="*/ 16 h 17"/>
              <a:gd name="T2" fmla="*/ 26 w 31"/>
              <a:gd name="T3" fmla="*/ 17 h 17"/>
              <a:gd name="T4" fmla="*/ 30 w 31"/>
              <a:gd name="T5" fmla="*/ 13 h 17"/>
              <a:gd name="T6" fmla="*/ 27 w 31"/>
              <a:gd name="T7" fmla="*/ 7 h 17"/>
              <a:gd name="T8" fmla="*/ 7 w 31"/>
              <a:gd name="T9" fmla="*/ 1 h 17"/>
              <a:gd name="T10" fmla="*/ 1 w 31"/>
              <a:gd name="T11" fmla="*/ 4 h 17"/>
              <a:gd name="T12" fmla="*/ 4 w 31"/>
              <a:gd name="T13" fmla="*/ 10 h 17"/>
              <a:gd name="T14" fmla="*/ 25 w 31"/>
              <a:gd name="T15" fmla="*/ 16 h 17"/>
              <a:gd name="T16" fmla="*/ 25 w 31"/>
              <a:gd name="T17" fmla="*/ 16 h 17"/>
              <a:gd name="T18" fmla="*/ 25 w 31"/>
              <a:gd name="T19" fmla="*/ 16 h 1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31" h="17">
                <a:moveTo>
                  <a:pt x="25" y="16"/>
                </a:moveTo>
                <a:cubicBezTo>
                  <a:pt x="25" y="16"/>
                  <a:pt x="25" y="17"/>
                  <a:pt x="26" y="17"/>
                </a:cubicBezTo>
                <a:cubicBezTo>
                  <a:pt x="28" y="17"/>
                  <a:pt x="30" y="15"/>
                  <a:pt x="30" y="13"/>
                </a:cubicBezTo>
                <a:cubicBezTo>
                  <a:pt x="31" y="11"/>
                  <a:pt x="30" y="8"/>
                  <a:pt x="27" y="7"/>
                </a:cubicBezTo>
                <a:cubicBezTo>
                  <a:pt x="7" y="1"/>
                  <a:pt x="7" y="1"/>
                  <a:pt x="7" y="1"/>
                </a:cubicBezTo>
                <a:cubicBezTo>
                  <a:pt x="4" y="0"/>
                  <a:pt x="2" y="2"/>
                  <a:pt x="1" y="4"/>
                </a:cubicBezTo>
                <a:cubicBezTo>
                  <a:pt x="0" y="7"/>
                  <a:pt x="2" y="9"/>
                  <a:pt x="4" y="10"/>
                </a:cubicBezTo>
                <a:lnTo>
                  <a:pt x="25" y="16"/>
                </a:lnTo>
                <a:close/>
                <a:moveTo>
                  <a:pt x="25" y="16"/>
                </a:moveTo>
                <a:cubicBezTo>
                  <a:pt x="25" y="16"/>
                  <a:pt x="25" y="16"/>
                  <a:pt x="25" y="16"/>
                </a:cubicBezTo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45" name="Freeform 599">
            <a:extLst>
              <a:ext uri="{FF2B5EF4-FFF2-40B4-BE49-F238E27FC236}">
                <a16:creationId xmlns:a16="http://schemas.microsoft.com/office/drawing/2014/main" id="{49178B71-F259-D14A-9CA3-899F7A487FDE}"/>
              </a:ext>
            </a:extLst>
          </p:cNvPr>
          <p:cNvSpPr>
            <a:spLocks noEditPoints="1"/>
          </p:cNvSpPr>
          <p:nvPr/>
        </p:nvSpPr>
        <p:spPr bwMode="auto">
          <a:xfrm>
            <a:off x="3088672" y="5196038"/>
            <a:ext cx="155777" cy="59803"/>
          </a:xfrm>
          <a:custGeom>
            <a:avLst/>
            <a:gdLst>
              <a:gd name="T0" fmla="*/ 1 w 31"/>
              <a:gd name="T1" fmla="*/ 4 h 17"/>
              <a:gd name="T2" fmla="*/ 4 w 31"/>
              <a:gd name="T3" fmla="*/ 10 h 17"/>
              <a:gd name="T4" fmla="*/ 24 w 31"/>
              <a:gd name="T5" fmla="*/ 17 h 17"/>
              <a:gd name="T6" fmla="*/ 25 w 31"/>
              <a:gd name="T7" fmla="*/ 17 h 17"/>
              <a:gd name="T8" fmla="*/ 30 w 31"/>
              <a:gd name="T9" fmla="*/ 14 h 17"/>
              <a:gd name="T10" fmla="*/ 27 w 31"/>
              <a:gd name="T11" fmla="*/ 8 h 17"/>
              <a:gd name="T12" fmla="*/ 7 w 31"/>
              <a:gd name="T13" fmla="*/ 1 h 17"/>
              <a:gd name="T14" fmla="*/ 1 w 31"/>
              <a:gd name="T15" fmla="*/ 4 h 17"/>
              <a:gd name="T16" fmla="*/ 1 w 31"/>
              <a:gd name="T17" fmla="*/ 4 h 17"/>
              <a:gd name="T18" fmla="*/ 1 w 31"/>
              <a:gd name="T19" fmla="*/ 4 h 1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31" h="17">
                <a:moveTo>
                  <a:pt x="1" y="4"/>
                </a:moveTo>
                <a:cubicBezTo>
                  <a:pt x="0" y="7"/>
                  <a:pt x="1" y="9"/>
                  <a:pt x="4" y="10"/>
                </a:cubicBezTo>
                <a:cubicBezTo>
                  <a:pt x="24" y="17"/>
                  <a:pt x="24" y="17"/>
                  <a:pt x="24" y="17"/>
                </a:cubicBezTo>
                <a:cubicBezTo>
                  <a:pt x="25" y="17"/>
                  <a:pt x="25" y="17"/>
                  <a:pt x="25" y="17"/>
                </a:cubicBezTo>
                <a:cubicBezTo>
                  <a:pt x="27" y="17"/>
                  <a:pt x="29" y="16"/>
                  <a:pt x="30" y="14"/>
                </a:cubicBezTo>
                <a:cubicBezTo>
                  <a:pt x="31" y="12"/>
                  <a:pt x="29" y="9"/>
                  <a:pt x="27" y="8"/>
                </a:cubicBezTo>
                <a:cubicBezTo>
                  <a:pt x="7" y="1"/>
                  <a:pt x="7" y="1"/>
                  <a:pt x="7" y="1"/>
                </a:cubicBezTo>
                <a:cubicBezTo>
                  <a:pt x="4" y="0"/>
                  <a:pt x="2" y="2"/>
                  <a:pt x="1" y="4"/>
                </a:cubicBezTo>
                <a:close/>
                <a:moveTo>
                  <a:pt x="1" y="4"/>
                </a:moveTo>
                <a:cubicBezTo>
                  <a:pt x="1" y="4"/>
                  <a:pt x="1" y="4"/>
                  <a:pt x="1" y="4"/>
                </a:cubicBezTo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46" name="Freeform 600">
            <a:extLst>
              <a:ext uri="{FF2B5EF4-FFF2-40B4-BE49-F238E27FC236}">
                <a16:creationId xmlns:a16="http://schemas.microsoft.com/office/drawing/2014/main" id="{694E12BA-D924-A445-8709-5FC618816ADF}"/>
              </a:ext>
            </a:extLst>
          </p:cNvPr>
          <p:cNvSpPr>
            <a:spLocks noEditPoints="1"/>
          </p:cNvSpPr>
          <p:nvPr/>
        </p:nvSpPr>
        <p:spPr bwMode="auto">
          <a:xfrm>
            <a:off x="3051759" y="5266885"/>
            <a:ext cx="155776" cy="67278"/>
          </a:xfrm>
          <a:custGeom>
            <a:avLst/>
            <a:gdLst>
              <a:gd name="T0" fmla="*/ 7 w 31"/>
              <a:gd name="T1" fmla="*/ 1 h 17"/>
              <a:gd name="T2" fmla="*/ 1 w 31"/>
              <a:gd name="T3" fmla="*/ 4 h 17"/>
              <a:gd name="T4" fmla="*/ 4 w 31"/>
              <a:gd name="T5" fmla="*/ 10 h 17"/>
              <a:gd name="T6" fmla="*/ 24 w 31"/>
              <a:gd name="T7" fmla="*/ 17 h 17"/>
              <a:gd name="T8" fmla="*/ 26 w 31"/>
              <a:gd name="T9" fmla="*/ 17 h 17"/>
              <a:gd name="T10" fmla="*/ 30 w 31"/>
              <a:gd name="T11" fmla="*/ 14 h 17"/>
              <a:gd name="T12" fmla="*/ 27 w 31"/>
              <a:gd name="T13" fmla="*/ 8 h 17"/>
              <a:gd name="T14" fmla="*/ 7 w 31"/>
              <a:gd name="T15" fmla="*/ 1 h 17"/>
              <a:gd name="T16" fmla="*/ 7 w 31"/>
              <a:gd name="T17" fmla="*/ 1 h 17"/>
              <a:gd name="T18" fmla="*/ 7 w 31"/>
              <a:gd name="T19" fmla="*/ 1 h 1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31" h="17">
                <a:moveTo>
                  <a:pt x="7" y="1"/>
                </a:moveTo>
                <a:cubicBezTo>
                  <a:pt x="5" y="0"/>
                  <a:pt x="2" y="1"/>
                  <a:pt x="1" y="4"/>
                </a:cubicBezTo>
                <a:cubicBezTo>
                  <a:pt x="0" y="6"/>
                  <a:pt x="2" y="9"/>
                  <a:pt x="4" y="10"/>
                </a:cubicBezTo>
                <a:cubicBezTo>
                  <a:pt x="24" y="17"/>
                  <a:pt x="24" y="17"/>
                  <a:pt x="24" y="17"/>
                </a:cubicBezTo>
                <a:cubicBezTo>
                  <a:pt x="25" y="17"/>
                  <a:pt x="25" y="17"/>
                  <a:pt x="26" y="17"/>
                </a:cubicBezTo>
                <a:cubicBezTo>
                  <a:pt x="28" y="17"/>
                  <a:pt x="30" y="16"/>
                  <a:pt x="30" y="14"/>
                </a:cubicBezTo>
                <a:cubicBezTo>
                  <a:pt x="31" y="11"/>
                  <a:pt x="30" y="9"/>
                  <a:pt x="27" y="8"/>
                </a:cubicBezTo>
                <a:lnTo>
                  <a:pt x="7" y="1"/>
                </a:lnTo>
                <a:close/>
                <a:moveTo>
                  <a:pt x="7" y="1"/>
                </a:moveTo>
                <a:cubicBezTo>
                  <a:pt x="7" y="1"/>
                  <a:pt x="7" y="1"/>
                  <a:pt x="7" y="1"/>
                </a:cubicBezTo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47" name="Freeform 601">
            <a:extLst>
              <a:ext uri="{FF2B5EF4-FFF2-40B4-BE49-F238E27FC236}">
                <a16:creationId xmlns:a16="http://schemas.microsoft.com/office/drawing/2014/main" id="{ED8EC1ED-53C8-3744-A3A6-6A80E7628786}"/>
              </a:ext>
            </a:extLst>
          </p:cNvPr>
          <p:cNvSpPr>
            <a:spLocks noEditPoints="1"/>
          </p:cNvSpPr>
          <p:nvPr/>
        </p:nvSpPr>
        <p:spPr bwMode="auto">
          <a:xfrm>
            <a:off x="3043805" y="5111022"/>
            <a:ext cx="71453" cy="45719"/>
          </a:xfrm>
          <a:custGeom>
            <a:avLst/>
            <a:gdLst>
              <a:gd name="T0" fmla="*/ 5 w 11"/>
              <a:gd name="T1" fmla="*/ 0 h 10"/>
              <a:gd name="T2" fmla="*/ 11 w 11"/>
              <a:gd name="T3" fmla="*/ 5 h 10"/>
              <a:gd name="T4" fmla="*/ 5 w 11"/>
              <a:gd name="T5" fmla="*/ 10 h 10"/>
              <a:gd name="T6" fmla="*/ 0 w 11"/>
              <a:gd name="T7" fmla="*/ 5 h 10"/>
              <a:gd name="T8" fmla="*/ 5 w 11"/>
              <a:gd name="T9" fmla="*/ 0 h 10"/>
              <a:gd name="T10" fmla="*/ 5 w 11"/>
              <a:gd name="T11" fmla="*/ 0 h 10"/>
              <a:gd name="T12" fmla="*/ 5 w 11"/>
              <a:gd name="T13" fmla="*/ 0 h 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1" h="10">
                <a:moveTo>
                  <a:pt x="5" y="0"/>
                </a:moveTo>
                <a:cubicBezTo>
                  <a:pt x="8" y="0"/>
                  <a:pt x="11" y="2"/>
                  <a:pt x="11" y="5"/>
                </a:cubicBezTo>
                <a:cubicBezTo>
                  <a:pt x="11" y="7"/>
                  <a:pt x="8" y="10"/>
                  <a:pt x="5" y="10"/>
                </a:cubicBezTo>
                <a:cubicBezTo>
                  <a:pt x="3" y="10"/>
                  <a:pt x="0" y="7"/>
                  <a:pt x="0" y="5"/>
                </a:cubicBezTo>
                <a:cubicBezTo>
                  <a:pt x="0" y="2"/>
                  <a:pt x="3" y="0"/>
                  <a:pt x="5" y="0"/>
                </a:cubicBezTo>
                <a:close/>
                <a:moveTo>
                  <a:pt x="5" y="0"/>
                </a:moveTo>
                <a:cubicBezTo>
                  <a:pt x="5" y="0"/>
                  <a:pt x="5" y="0"/>
                  <a:pt x="5" y="0"/>
                </a:cubicBezTo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48" name="Freeform 602">
            <a:extLst>
              <a:ext uri="{FF2B5EF4-FFF2-40B4-BE49-F238E27FC236}">
                <a16:creationId xmlns:a16="http://schemas.microsoft.com/office/drawing/2014/main" id="{B03E3CDE-9FA5-074B-A3B6-95F82240EABB}"/>
              </a:ext>
            </a:extLst>
          </p:cNvPr>
          <p:cNvSpPr>
            <a:spLocks noEditPoints="1"/>
          </p:cNvSpPr>
          <p:nvPr/>
        </p:nvSpPr>
        <p:spPr bwMode="auto">
          <a:xfrm>
            <a:off x="3018805" y="5174781"/>
            <a:ext cx="59548" cy="45719"/>
          </a:xfrm>
          <a:custGeom>
            <a:avLst/>
            <a:gdLst>
              <a:gd name="T0" fmla="*/ 5 w 10"/>
              <a:gd name="T1" fmla="*/ 0 h 10"/>
              <a:gd name="T2" fmla="*/ 10 w 10"/>
              <a:gd name="T3" fmla="*/ 5 h 10"/>
              <a:gd name="T4" fmla="*/ 5 w 10"/>
              <a:gd name="T5" fmla="*/ 10 h 10"/>
              <a:gd name="T6" fmla="*/ 0 w 10"/>
              <a:gd name="T7" fmla="*/ 5 h 10"/>
              <a:gd name="T8" fmla="*/ 5 w 10"/>
              <a:gd name="T9" fmla="*/ 0 h 10"/>
              <a:gd name="T10" fmla="*/ 5 w 10"/>
              <a:gd name="T11" fmla="*/ 0 h 10"/>
              <a:gd name="T12" fmla="*/ 5 w 10"/>
              <a:gd name="T13" fmla="*/ 0 h 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0" h="10">
                <a:moveTo>
                  <a:pt x="5" y="0"/>
                </a:moveTo>
                <a:cubicBezTo>
                  <a:pt x="8" y="0"/>
                  <a:pt x="10" y="3"/>
                  <a:pt x="10" y="5"/>
                </a:cubicBezTo>
                <a:cubicBezTo>
                  <a:pt x="10" y="8"/>
                  <a:pt x="8" y="10"/>
                  <a:pt x="5" y="10"/>
                </a:cubicBezTo>
                <a:cubicBezTo>
                  <a:pt x="2" y="10"/>
                  <a:pt x="0" y="8"/>
                  <a:pt x="0" y="5"/>
                </a:cubicBezTo>
                <a:cubicBezTo>
                  <a:pt x="0" y="3"/>
                  <a:pt x="2" y="0"/>
                  <a:pt x="5" y="0"/>
                </a:cubicBezTo>
                <a:close/>
                <a:moveTo>
                  <a:pt x="5" y="0"/>
                </a:moveTo>
                <a:cubicBezTo>
                  <a:pt x="5" y="0"/>
                  <a:pt x="5" y="0"/>
                  <a:pt x="5" y="0"/>
                </a:cubicBezTo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49" name="Freeform 603">
            <a:extLst>
              <a:ext uri="{FF2B5EF4-FFF2-40B4-BE49-F238E27FC236}">
                <a16:creationId xmlns:a16="http://schemas.microsoft.com/office/drawing/2014/main" id="{4E6F80CD-E5AA-7640-8996-BC891CF28D11}"/>
              </a:ext>
            </a:extLst>
          </p:cNvPr>
          <p:cNvSpPr>
            <a:spLocks noEditPoints="1"/>
          </p:cNvSpPr>
          <p:nvPr/>
        </p:nvSpPr>
        <p:spPr bwMode="auto">
          <a:xfrm>
            <a:off x="2981895" y="5245632"/>
            <a:ext cx="59544" cy="45719"/>
          </a:xfrm>
          <a:custGeom>
            <a:avLst/>
            <a:gdLst>
              <a:gd name="T0" fmla="*/ 5 w 10"/>
              <a:gd name="T1" fmla="*/ 0 h 10"/>
              <a:gd name="T2" fmla="*/ 10 w 10"/>
              <a:gd name="T3" fmla="*/ 5 h 10"/>
              <a:gd name="T4" fmla="*/ 5 w 10"/>
              <a:gd name="T5" fmla="*/ 10 h 10"/>
              <a:gd name="T6" fmla="*/ 0 w 10"/>
              <a:gd name="T7" fmla="*/ 5 h 10"/>
              <a:gd name="T8" fmla="*/ 5 w 10"/>
              <a:gd name="T9" fmla="*/ 0 h 10"/>
              <a:gd name="T10" fmla="*/ 5 w 10"/>
              <a:gd name="T11" fmla="*/ 0 h 10"/>
              <a:gd name="T12" fmla="*/ 5 w 10"/>
              <a:gd name="T13" fmla="*/ 0 h 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0" h="10">
                <a:moveTo>
                  <a:pt x="5" y="0"/>
                </a:moveTo>
                <a:cubicBezTo>
                  <a:pt x="8" y="0"/>
                  <a:pt x="10" y="2"/>
                  <a:pt x="10" y="5"/>
                </a:cubicBezTo>
                <a:cubicBezTo>
                  <a:pt x="10" y="8"/>
                  <a:pt x="8" y="10"/>
                  <a:pt x="5" y="10"/>
                </a:cubicBezTo>
                <a:cubicBezTo>
                  <a:pt x="2" y="10"/>
                  <a:pt x="0" y="8"/>
                  <a:pt x="0" y="5"/>
                </a:cubicBezTo>
                <a:cubicBezTo>
                  <a:pt x="0" y="2"/>
                  <a:pt x="2" y="0"/>
                  <a:pt x="5" y="0"/>
                </a:cubicBezTo>
                <a:close/>
                <a:moveTo>
                  <a:pt x="5" y="0"/>
                </a:moveTo>
                <a:cubicBezTo>
                  <a:pt x="5" y="0"/>
                  <a:pt x="5" y="0"/>
                  <a:pt x="5" y="0"/>
                </a:cubicBezTo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50" name="Freeform 5">
            <a:extLst>
              <a:ext uri="{FF2B5EF4-FFF2-40B4-BE49-F238E27FC236}">
                <a16:creationId xmlns:a16="http://schemas.microsoft.com/office/drawing/2014/main" id="{8C086D77-0AEA-EE49-BE3C-513944025A8A}"/>
              </a:ext>
            </a:extLst>
          </p:cNvPr>
          <p:cNvSpPr>
            <a:spLocks noEditPoints="1"/>
          </p:cNvSpPr>
          <p:nvPr/>
        </p:nvSpPr>
        <p:spPr bwMode="auto">
          <a:xfrm>
            <a:off x="1068351" y="5388982"/>
            <a:ext cx="593485" cy="593485"/>
          </a:xfrm>
          <a:custGeom>
            <a:avLst/>
            <a:gdLst>
              <a:gd name="T0" fmla="*/ 8083 w 16058"/>
              <a:gd name="T1" fmla="*/ 10645 h 16058"/>
              <a:gd name="T2" fmla="*/ 6322 w 16058"/>
              <a:gd name="T3" fmla="*/ 9396 h 16058"/>
              <a:gd name="T4" fmla="*/ 5244 w 16058"/>
              <a:gd name="T5" fmla="*/ 7514 h 16058"/>
              <a:gd name="T6" fmla="*/ 5076 w 16058"/>
              <a:gd name="T7" fmla="*/ 5258 h 16058"/>
              <a:gd name="T8" fmla="*/ 5875 w 16058"/>
              <a:gd name="T9" fmla="*/ 3217 h 16058"/>
              <a:gd name="T10" fmla="*/ 7435 w 16058"/>
              <a:gd name="T11" fmla="*/ 1730 h 16058"/>
              <a:gd name="T12" fmla="*/ 9523 w 16058"/>
              <a:gd name="T13" fmla="*/ 1030 h 16058"/>
              <a:gd name="T14" fmla="*/ 11761 w 16058"/>
              <a:gd name="T15" fmla="*/ 1308 h 16058"/>
              <a:gd name="T16" fmla="*/ 13584 w 16058"/>
              <a:gd name="T17" fmla="*/ 2474 h 16058"/>
              <a:gd name="T18" fmla="*/ 14750 w 16058"/>
              <a:gd name="T19" fmla="*/ 4297 h 16058"/>
              <a:gd name="T20" fmla="*/ 15028 w 16058"/>
              <a:gd name="T21" fmla="*/ 6535 h 16058"/>
              <a:gd name="T22" fmla="*/ 14328 w 16058"/>
              <a:gd name="T23" fmla="*/ 8624 h 16058"/>
              <a:gd name="T24" fmla="*/ 12841 w 16058"/>
              <a:gd name="T25" fmla="*/ 10183 h 16058"/>
              <a:gd name="T26" fmla="*/ 10800 w 16058"/>
              <a:gd name="T27" fmla="*/ 10982 h 16058"/>
              <a:gd name="T28" fmla="*/ 2326 w 16058"/>
              <a:gd name="T29" fmla="*/ 14973 h 16058"/>
              <a:gd name="T30" fmla="*/ 2162 w 16058"/>
              <a:gd name="T31" fmla="*/ 15080 h 16058"/>
              <a:gd name="T32" fmla="*/ 1975 w 16058"/>
              <a:gd name="T33" fmla="*/ 15148 h 16058"/>
              <a:gd name="T34" fmla="*/ 1771 w 16058"/>
              <a:gd name="T35" fmla="*/ 15172 h 16058"/>
              <a:gd name="T36" fmla="*/ 1387 w 16058"/>
              <a:gd name="T37" fmla="*/ 15084 h 16058"/>
              <a:gd name="T38" fmla="*/ 1088 w 16058"/>
              <a:gd name="T39" fmla="*/ 14850 h 16058"/>
              <a:gd name="T40" fmla="*/ 913 w 16058"/>
              <a:gd name="T41" fmla="*/ 14508 h 16058"/>
              <a:gd name="T42" fmla="*/ 890 w 16058"/>
              <a:gd name="T43" fmla="*/ 14194 h 16058"/>
              <a:gd name="T44" fmla="*/ 935 w 16058"/>
              <a:gd name="T45" fmla="*/ 13998 h 16058"/>
              <a:gd name="T46" fmla="*/ 1021 w 16058"/>
              <a:gd name="T47" fmla="*/ 13820 h 16058"/>
              <a:gd name="T48" fmla="*/ 1142 w 16058"/>
              <a:gd name="T49" fmla="*/ 13667 h 16058"/>
              <a:gd name="T50" fmla="*/ 5408 w 16058"/>
              <a:gd name="T51" fmla="*/ 9863 h 16058"/>
              <a:gd name="T52" fmla="*/ 5742 w 16058"/>
              <a:gd name="T53" fmla="*/ 10234 h 16058"/>
              <a:gd name="T54" fmla="*/ 6106 w 16058"/>
              <a:gd name="T55" fmla="*/ 10575 h 16058"/>
              <a:gd name="T56" fmla="*/ 2407 w 16058"/>
              <a:gd name="T57" fmla="*/ 14900 h 16058"/>
              <a:gd name="T58" fmla="*/ 7693 w 16058"/>
              <a:gd name="T59" fmla="*/ 474 h 16058"/>
              <a:gd name="T60" fmla="*/ 5579 w 16058"/>
              <a:gd name="T61" fmla="*/ 1973 h 16058"/>
              <a:gd name="T62" fmla="*/ 4285 w 16058"/>
              <a:gd name="T63" fmla="*/ 4231 h 16058"/>
              <a:gd name="T64" fmla="*/ 4022 w 16058"/>
              <a:gd name="T65" fmla="*/ 6306 h 16058"/>
              <a:gd name="T66" fmla="*/ 4119 w 16058"/>
              <a:gd name="T67" fmla="*/ 7138 h 16058"/>
              <a:gd name="T68" fmla="*/ 4326 w 16058"/>
              <a:gd name="T69" fmla="*/ 7930 h 16058"/>
              <a:gd name="T70" fmla="*/ 4634 w 16058"/>
              <a:gd name="T71" fmla="*/ 8676 h 16058"/>
              <a:gd name="T72" fmla="*/ 386 w 16058"/>
              <a:gd name="T73" fmla="*/ 13185 h 16058"/>
              <a:gd name="T74" fmla="*/ 179 w 16058"/>
              <a:gd name="T75" fmla="*/ 13512 h 16058"/>
              <a:gd name="T76" fmla="*/ 46 w 16058"/>
              <a:gd name="T77" fmla="*/ 13883 h 16058"/>
              <a:gd name="T78" fmla="*/ 0 w 16058"/>
              <a:gd name="T79" fmla="*/ 14287 h 16058"/>
              <a:gd name="T80" fmla="*/ 175 w 16058"/>
              <a:gd name="T81" fmla="*/ 15054 h 16058"/>
              <a:gd name="T82" fmla="*/ 644 w 16058"/>
              <a:gd name="T83" fmla="*/ 15654 h 16058"/>
              <a:gd name="T84" fmla="*/ 1329 w 16058"/>
              <a:gd name="T85" fmla="*/ 16002 h 16058"/>
              <a:gd name="T86" fmla="*/ 1954 w 16058"/>
              <a:gd name="T87" fmla="*/ 16049 h 16058"/>
              <a:gd name="T88" fmla="*/ 2344 w 16058"/>
              <a:gd name="T89" fmla="*/ 15963 h 16058"/>
              <a:gd name="T90" fmla="*/ 2698 w 16058"/>
              <a:gd name="T91" fmla="*/ 15795 h 16058"/>
              <a:gd name="T92" fmla="*/ 3003 w 16058"/>
              <a:gd name="T93" fmla="*/ 15557 h 16058"/>
              <a:gd name="T94" fmla="*/ 7703 w 16058"/>
              <a:gd name="T95" fmla="*/ 11572 h 16058"/>
              <a:gd name="T96" fmla="*/ 8472 w 16058"/>
              <a:gd name="T97" fmla="*/ 11837 h 16058"/>
              <a:gd name="T98" fmla="*/ 9285 w 16058"/>
              <a:gd name="T99" fmla="*/ 11996 h 16058"/>
              <a:gd name="T100" fmla="*/ 10346 w 16058"/>
              <a:gd name="T101" fmla="*/ 12035 h 16058"/>
              <a:gd name="T102" fmla="*/ 12907 w 16058"/>
              <a:gd name="T103" fmla="*/ 11317 h 16058"/>
              <a:gd name="T104" fmla="*/ 14862 w 16058"/>
              <a:gd name="T105" fmla="*/ 9625 h 16058"/>
              <a:gd name="T106" fmla="*/ 15936 w 16058"/>
              <a:gd name="T107" fmla="*/ 7235 h 16058"/>
              <a:gd name="T108" fmla="*/ 15868 w 16058"/>
              <a:gd name="T109" fmla="*/ 4517 h 16058"/>
              <a:gd name="T110" fmla="*/ 14683 w 16058"/>
              <a:gd name="T111" fmla="*/ 2191 h 16058"/>
              <a:gd name="T112" fmla="*/ 12647 w 16058"/>
              <a:gd name="T113" fmla="*/ 594 h 16058"/>
              <a:gd name="T114" fmla="*/ 10036 w 16058"/>
              <a:gd name="T115" fmla="*/ 0 h 1605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</a:cxnLst>
            <a:rect l="0" t="0" r="r" b="b"/>
            <a:pathLst>
              <a:path w="16058" h="16058">
                <a:moveTo>
                  <a:pt x="10036" y="11040"/>
                </a:moveTo>
                <a:lnTo>
                  <a:pt x="9778" y="11034"/>
                </a:lnTo>
                <a:lnTo>
                  <a:pt x="9523" y="11014"/>
                </a:lnTo>
                <a:lnTo>
                  <a:pt x="9272" y="10982"/>
                </a:lnTo>
                <a:lnTo>
                  <a:pt x="9025" y="10938"/>
                </a:lnTo>
                <a:lnTo>
                  <a:pt x="8783" y="10882"/>
                </a:lnTo>
                <a:lnTo>
                  <a:pt x="8544" y="10814"/>
                </a:lnTo>
                <a:lnTo>
                  <a:pt x="8311" y="10736"/>
                </a:lnTo>
                <a:lnTo>
                  <a:pt x="8083" y="10645"/>
                </a:lnTo>
                <a:lnTo>
                  <a:pt x="7860" y="10545"/>
                </a:lnTo>
                <a:lnTo>
                  <a:pt x="7645" y="10434"/>
                </a:lnTo>
                <a:lnTo>
                  <a:pt x="7435" y="10313"/>
                </a:lnTo>
                <a:lnTo>
                  <a:pt x="7231" y="10183"/>
                </a:lnTo>
                <a:lnTo>
                  <a:pt x="7034" y="10043"/>
                </a:lnTo>
                <a:lnTo>
                  <a:pt x="6845" y="9894"/>
                </a:lnTo>
                <a:lnTo>
                  <a:pt x="6662" y="9736"/>
                </a:lnTo>
                <a:lnTo>
                  <a:pt x="6488" y="9570"/>
                </a:lnTo>
                <a:lnTo>
                  <a:pt x="6322" y="9396"/>
                </a:lnTo>
                <a:lnTo>
                  <a:pt x="6164" y="9213"/>
                </a:lnTo>
                <a:lnTo>
                  <a:pt x="6015" y="9024"/>
                </a:lnTo>
                <a:lnTo>
                  <a:pt x="5875" y="8827"/>
                </a:lnTo>
                <a:lnTo>
                  <a:pt x="5745" y="8624"/>
                </a:lnTo>
                <a:lnTo>
                  <a:pt x="5624" y="8413"/>
                </a:lnTo>
                <a:lnTo>
                  <a:pt x="5513" y="8198"/>
                </a:lnTo>
                <a:lnTo>
                  <a:pt x="5413" y="7975"/>
                </a:lnTo>
                <a:lnTo>
                  <a:pt x="5322" y="7747"/>
                </a:lnTo>
                <a:lnTo>
                  <a:pt x="5244" y="7514"/>
                </a:lnTo>
                <a:lnTo>
                  <a:pt x="5176" y="7275"/>
                </a:lnTo>
                <a:lnTo>
                  <a:pt x="5120" y="7033"/>
                </a:lnTo>
                <a:lnTo>
                  <a:pt x="5076" y="6786"/>
                </a:lnTo>
                <a:lnTo>
                  <a:pt x="5044" y="6535"/>
                </a:lnTo>
                <a:lnTo>
                  <a:pt x="5025" y="6280"/>
                </a:lnTo>
                <a:lnTo>
                  <a:pt x="5018" y="6022"/>
                </a:lnTo>
                <a:lnTo>
                  <a:pt x="5025" y="5764"/>
                </a:lnTo>
                <a:lnTo>
                  <a:pt x="5044" y="5509"/>
                </a:lnTo>
                <a:lnTo>
                  <a:pt x="5076" y="5258"/>
                </a:lnTo>
                <a:lnTo>
                  <a:pt x="5120" y="5011"/>
                </a:lnTo>
                <a:lnTo>
                  <a:pt x="5176" y="4768"/>
                </a:lnTo>
                <a:lnTo>
                  <a:pt x="5244" y="4529"/>
                </a:lnTo>
                <a:lnTo>
                  <a:pt x="5322" y="4297"/>
                </a:lnTo>
                <a:lnTo>
                  <a:pt x="5413" y="4069"/>
                </a:lnTo>
                <a:lnTo>
                  <a:pt x="5513" y="3846"/>
                </a:lnTo>
                <a:lnTo>
                  <a:pt x="5624" y="3630"/>
                </a:lnTo>
                <a:lnTo>
                  <a:pt x="5745" y="3420"/>
                </a:lnTo>
                <a:lnTo>
                  <a:pt x="5875" y="3217"/>
                </a:lnTo>
                <a:lnTo>
                  <a:pt x="6015" y="3020"/>
                </a:lnTo>
                <a:lnTo>
                  <a:pt x="6164" y="2830"/>
                </a:lnTo>
                <a:lnTo>
                  <a:pt x="6322" y="2648"/>
                </a:lnTo>
                <a:lnTo>
                  <a:pt x="6488" y="2474"/>
                </a:lnTo>
                <a:lnTo>
                  <a:pt x="6662" y="2307"/>
                </a:lnTo>
                <a:lnTo>
                  <a:pt x="6845" y="2150"/>
                </a:lnTo>
                <a:lnTo>
                  <a:pt x="7034" y="2000"/>
                </a:lnTo>
                <a:lnTo>
                  <a:pt x="7231" y="1861"/>
                </a:lnTo>
                <a:lnTo>
                  <a:pt x="7435" y="1730"/>
                </a:lnTo>
                <a:lnTo>
                  <a:pt x="7645" y="1610"/>
                </a:lnTo>
                <a:lnTo>
                  <a:pt x="7860" y="1498"/>
                </a:lnTo>
                <a:lnTo>
                  <a:pt x="8083" y="1398"/>
                </a:lnTo>
                <a:lnTo>
                  <a:pt x="8311" y="1308"/>
                </a:lnTo>
                <a:lnTo>
                  <a:pt x="8544" y="1229"/>
                </a:lnTo>
                <a:lnTo>
                  <a:pt x="8783" y="1161"/>
                </a:lnTo>
                <a:lnTo>
                  <a:pt x="9025" y="1106"/>
                </a:lnTo>
                <a:lnTo>
                  <a:pt x="9272" y="1062"/>
                </a:lnTo>
                <a:lnTo>
                  <a:pt x="9523" y="1030"/>
                </a:lnTo>
                <a:lnTo>
                  <a:pt x="9778" y="1010"/>
                </a:lnTo>
                <a:lnTo>
                  <a:pt x="10036" y="1004"/>
                </a:lnTo>
                <a:lnTo>
                  <a:pt x="10294" y="1010"/>
                </a:lnTo>
                <a:lnTo>
                  <a:pt x="10549" y="1030"/>
                </a:lnTo>
                <a:lnTo>
                  <a:pt x="10800" y="1062"/>
                </a:lnTo>
                <a:lnTo>
                  <a:pt x="11048" y="1106"/>
                </a:lnTo>
                <a:lnTo>
                  <a:pt x="11291" y="1161"/>
                </a:lnTo>
                <a:lnTo>
                  <a:pt x="11529" y="1229"/>
                </a:lnTo>
                <a:lnTo>
                  <a:pt x="11761" y="1308"/>
                </a:lnTo>
                <a:lnTo>
                  <a:pt x="11989" y="1398"/>
                </a:lnTo>
                <a:lnTo>
                  <a:pt x="12212" y="1498"/>
                </a:lnTo>
                <a:lnTo>
                  <a:pt x="12428" y="1610"/>
                </a:lnTo>
                <a:lnTo>
                  <a:pt x="12639" y="1730"/>
                </a:lnTo>
                <a:lnTo>
                  <a:pt x="12841" y="1861"/>
                </a:lnTo>
                <a:lnTo>
                  <a:pt x="13038" y="2000"/>
                </a:lnTo>
                <a:lnTo>
                  <a:pt x="13228" y="2150"/>
                </a:lnTo>
                <a:lnTo>
                  <a:pt x="13410" y="2307"/>
                </a:lnTo>
                <a:lnTo>
                  <a:pt x="13584" y="2474"/>
                </a:lnTo>
                <a:lnTo>
                  <a:pt x="13751" y="2648"/>
                </a:lnTo>
                <a:lnTo>
                  <a:pt x="13908" y="2830"/>
                </a:lnTo>
                <a:lnTo>
                  <a:pt x="14058" y="3020"/>
                </a:lnTo>
                <a:lnTo>
                  <a:pt x="14197" y="3217"/>
                </a:lnTo>
                <a:lnTo>
                  <a:pt x="14328" y="3420"/>
                </a:lnTo>
                <a:lnTo>
                  <a:pt x="14448" y="3630"/>
                </a:lnTo>
                <a:lnTo>
                  <a:pt x="14560" y="3846"/>
                </a:lnTo>
                <a:lnTo>
                  <a:pt x="14660" y="4069"/>
                </a:lnTo>
                <a:lnTo>
                  <a:pt x="14750" y="4297"/>
                </a:lnTo>
                <a:lnTo>
                  <a:pt x="14829" y="4529"/>
                </a:lnTo>
                <a:lnTo>
                  <a:pt x="14897" y="4768"/>
                </a:lnTo>
                <a:lnTo>
                  <a:pt x="14952" y="5011"/>
                </a:lnTo>
                <a:lnTo>
                  <a:pt x="14996" y="5258"/>
                </a:lnTo>
                <a:lnTo>
                  <a:pt x="15028" y="5509"/>
                </a:lnTo>
                <a:lnTo>
                  <a:pt x="15048" y="5764"/>
                </a:lnTo>
                <a:lnTo>
                  <a:pt x="15054" y="6022"/>
                </a:lnTo>
                <a:lnTo>
                  <a:pt x="15048" y="6280"/>
                </a:lnTo>
                <a:lnTo>
                  <a:pt x="15028" y="6535"/>
                </a:lnTo>
                <a:lnTo>
                  <a:pt x="14996" y="6786"/>
                </a:lnTo>
                <a:lnTo>
                  <a:pt x="14952" y="7033"/>
                </a:lnTo>
                <a:lnTo>
                  <a:pt x="14897" y="7275"/>
                </a:lnTo>
                <a:lnTo>
                  <a:pt x="14829" y="7514"/>
                </a:lnTo>
                <a:lnTo>
                  <a:pt x="14750" y="7747"/>
                </a:lnTo>
                <a:lnTo>
                  <a:pt x="14660" y="7975"/>
                </a:lnTo>
                <a:lnTo>
                  <a:pt x="14560" y="8198"/>
                </a:lnTo>
                <a:lnTo>
                  <a:pt x="14448" y="8413"/>
                </a:lnTo>
                <a:lnTo>
                  <a:pt x="14328" y="8624"/>
                </a:lnTo>
                <a:lnTo>
                  <a:pt x="14197" y="8827"/>
                </a:lnTo>
                <a:lnTo>
                  <a:pt x="14058" y="9024"/>
                </a:lnTo>
                <a:lnTo>
                  <a:pt x="13908" y="9213"/>
                </a:lnTo>
                <a:lnTo>
                  <a:pt x="13751" y="9396"/>
                </a:lnTo>
                <a:lnTo>
                  <a:pt x="13584" y="9570"/>
                </a:lnTo>
                <a:lnTo>
                  <a:pt x="13410" y="9736"/>
                </a:lnTo>
                <a:lnTo>
                  <a:pt x="13228" y="9894"/>
                </a:lnTo>
                <a:lnTo>
                  <a:pt x="13038" y="10043"/>
                </a:lnTo>
                <a:lnTo>
                  <a:pt x="12841" y="10183"/>
                </a:lnTo>
                <a:lnTo>
                  <a:pt x="12639" y="10313"/>
                </a:lnTo>
                <a:lnTo>
                  <a:pt x="12428" y="10434"/>
                </a:lnTo>
                <a:lnTo>
                  <a:pt x="12212" y="10545"/>
                </a:lnTo>
                <a:lnTo>
                  <a:pt x="11989" y="10645"/>
                </a:lnTo>
                <a:lnTo>
                  <a:pt x="11761" y="10736"/>
                </a:lnTo>
                <a:lnTo>
                  <a:pt x="11529" y="10814"/>
                </a:lnTo>
                <a:lnTo>
                  <a:pt x="11291" y="10882"/>
                </a:lnTo>
                <a:lnTo>
                  <a:pt x="11048" y="10938"/>
                </a:lnTo>
                <a:lnTo>
                  <a:pt x="10800" y="10982"/>
                </a:lnTo>
                <a:lnTo>
                  <a:pt x="10549" y="11014"/>
                </a:lnTo>
                <a:lnTo>
                  <a:pt x="10294" y="11034"/>
                </a:lnTo>
                <a:lnTo>
                  <a:pt x="10036" y="11040"/>
                </a:lnTo>
                <a:close/>
                <a:moveTo>
                  <a:pt x="2407" y="14900"/>
                </a:moveTo>
                <a:lnTo>
                  <a:pt x="2391" y="14915"/>
                </a:lnTo>
                <a:lnTo>
                  <a:pt x="2376" y="14930"/>
                </a:lnTo>
                <a:lnTo>
                  <a:pt x="2360" y="14945"/>
                </a:lnTo>
                <a:lnTo>
                  <a:pt x="2342" y="14959"/>
                </a:lnTo>
                <a:lnTo>
                  <a:pt x="2326" y="14973"/>
                </a:lnTo>
                <a:lnTo>
                  <a:pt x="2309" y="14987"/>
                </a:lnTo>
                <a:lnTo>
                  <a:pt x="2291" y="15000"/>
                </a:lnTo>
                <a:lnTo>
                  <a:pt x="2274" y="15013"/>
                </a:lnTo>
                <a:lnTo>
                  <a:pt x="2256" y="15025"/>
                </a:lnTo>
                <a:lnTo>
                  <a:pt x="2238" y="15037"/>
                </a:lnTo>
                <a:lnTo>
                  <a:pt x="2219" y="15048"/>
                </a:lnTo>
                <a:lnTo>
                  <a:pt x="2200" y="15059"/>
                </a:lnTo>
                <a:lnTo>
                  <a:pt x="2181" y="15069"/>
                </a:lnTo>
                <a:lnTo>
                  <a:pt x="2162" y="15080"/>
                </a:lnTo>
                <a:lnTo>
                  <a:pt x="2142" y="15090"/>
                </a:lnTo>
                <a:lnTo>
                  <a:pt x="2122" y="15099"/>
                </a:lnTo>
                <a:lnTo>
                  <a:pt x="2102" y="15108"/>
                </a:lnTo>
                <a:lnTo>
                  <a:pt x="2081" y="15116"/>
                </a:lnTo>
                <a:lnTo>
                  <a:pt x="2060" y="15123"/>
                </a:lnTo>
                <a:lnTo>
                  <a:pt x="2039" y="15130"/>
                </a:lnTo>
                <a:lnTo>
                  <a:pt x="2018" y="15137"/>
                </a:lnTo>
                <a:lnTo>
                  <a:pt x="1996" y="15143"/>
                </a:lnTo>
                <a:lnTo>
                  <a:pt x="1975" y="15148"/>
                </a:lnTo>
                <a:lnTo>
                  <a:pt x="1953" y="15153"/>
                </a:lnTo>
                <a:lnTo>
                  <a:pt x="1931" y="15158"/>
                </a:lnTo>
                <a:lnTo>
                  <a:pt x="1909" y="15162"/>
                </a:lnTo>
                <a:lnTo>
                  <a:pt x="1886" y="15165"/>
                </a:lnTo>
                <a:lnTo>
                  <a:pt x="1864" y="15168"/>
                </a:lnTo>
                <a:lnTo>
                  <a:pt x="1841" y="15170"/>
                </a:lnTo>
                <a:lnTo>
                  <a:pt x="1818" y="15171"/>
                </a:lnTo>
                <a:lnTo>
                  <a:pt x="1794" y="15172"/>
                </a:lnTo>
                <a:lnTo>
                  <a:pt x="1771" y="15172"/>
                </a:lnTo>
                <a:lnTo>
                  <a:pt x="1725" y="15171"/>
                </a:lnTo>
                <a:lnTo>
                  <a:pt x="1680" y="15168"/>
                </a:lnTo>
                <a:lnTo>
                  <a:pt x="1636" y="15162"/>
                </a:lnTo>
                <a:lnTo>
                  <a:pt x="1593" y="15154"/>
                </a:lnTo>
                <a:lnTo>
                  <a:pt x="1550" y="15145"/>
                </a:lnTo>
                <a:lnTo>
                  <a:pt x="1507" y="15133"/>
                </a:lnTo>
                <a:lnTo>
                  <a:pt x="1466" y="15119"/>
                </a:lnTo>
                <a:lnTo>
                  <a:pt x="1426" y="15103"/>
                </a:lnTo>
                <a:lnTo>
                  <a:pt x="1387" y="15084"/>
                </a:lnTo>
                <a:lnTo>
                  <a:pt x="1349" y="15065"/>
                </a:lnTo>
                <a:lnTo>
                  <a:pt x="1312" y="15044"/>
                </a:lnTo>
                <a:lnTo>
                  <a:pt x="1276" y="15021"/>
                </a:lnTo>
                <a:lnTo>
                  <a:pt x="1241" y="14996"/>
                </a:lnTo>
                <a:lnTo>
                  <a:pt x="1208" y="14970"/>
                </a:lnTo>
                <a:lnTo>
                  <a:pt x="1176" y="14942"/>
                </a:lnTo>
                <a:lnTo>
                  <a:pt x="1145" y="14913"/>
                </a:lnTo>
                <a:lnTo>
                  <a:pt x="1116" y="14882"/>
                </a:lnTo>
                <a:lnTo>
                  <a:pt x="1088" y="14850"/>
                </a:lnTo>
                <a:lnTo>
                  <a:pt x="1062" y="14817"/>
                </a:lnTo>
                <a:lnTo>
                  <a:pt x="1037" y="14782"/>
                </a:lnTo>
                <a:lnTo>
                  <a:pt x="1014" y="14746"/>
                </a:lnTo>
                <a:lnTo>
                  <a:pt x="993" y="14709"/>
                </a:lnTo>
                <a:lnTo>
                  <a:pt x="974" y="14671"/>
                </a:lnTo>
                <a:lnTo>
                  <a:pt x="955" y="14632"/>
                </a:lnTo>
                <a:lnTo>
                  <a:pt x="939" y="14592"/>
                </a:lnTo>
                <a:lnTo>
                  <a:pt x="925" y="14551"/>
                </a:lnTo>
                <a:lnTo>
                  <a:pt x="913" y="14508"/>
                </a:lnTo>
                <a:lnTo>
                  <a:pt x="903" y="14465"/>
                </a:lnTo>
                <a:lnTo>
                  <a:pt x="896" y="14422"/>
                </a:lnTo>
                <a:lnTo>
                  <a:pt x="890" y="14378"/>
                </a:lnTo>
                <a:lnTo>
                  <a:pt x="887" y="14333"/>
                </a:lnTo>
                <a:lnTo>
                  <a:pt x="886" y="14287"/>
                </a:lnTo>
                <a:lnTo>
                  <a:pt x="886" y="14264"/>
                </a:lnTo>
                <a:lnTo>
                  <a:pt x="887" y="14240"/>
                </a:lnTo>
                <a:lnTo>
                  <a:pt x="888" y="14217"/>
                </a:lnTo>
                <a:lnTo>
                  <a:pt x="890" y="14194"/>
                </a:lnTo>
                <a:lnTo>
                  <a:pt x="893" y="14172"/>
                </a:lnTo>
                <a:lnTo>
                  <a:pt x="896" y="14149"/>
                </a:lnTo>
                <a:lnTo>
                  <a:pt x="900" y="14127"/>
                </a:lnTo>
                <a:lnTo>
                  <a:pt x="905" y="14105"/>
                </a:lnTo>
                <a:lnTo>
                  <a:pt x="910" y="14083"/>
                </a:lnTo>
                <a:lnTo>
                  <a:pt x="915" y="14062"/>
                </a:lnTo>
                <a:lnTo>
                  <a:pt x="921" y="14040"/>
                </a:lnTo>
                <a:lnTo>
                  <a:pt x="928" y="14019"/>
                </a:lnTo>
                <a:lnTo>
                  <a:pt x="935" y="13998"/>
                </a:lnTo>
                <a:lnTo>
                  <a:pt x="942" y="13977"/>
                </a:lnTo>
                <a:lnTo>
                  <a:pt x="950" y="13956"/>
                </a:lnTo>
                <a:lnTo>
                  <a:pt x="959" y="13936"/>
                </a:lnTo>
                <a:lnTo>
                  <a:pt x="968" y="13916"/>
                </a:lnTo>
                <a:lnTo>
                  <a:pt x="978" y="13896"/>
                </a:lnTo>
                <a:lnTo>
                  <a:pt x="988" y="13877"/>
                </a:lnTo>
                <a:lnTo>
                  <a:pt x="999" y="13858"/>
                </a:lnTo>
                <a:lnTo>
                  <a:pt x="1010" y="13839"/>
                </a:lnTo>
                <a:lnTo>
                  <a:pt x="1021" y="13820"/>
                </a:lnTo>
                <a:lnTo>
                  <a:pt x="1033" y="13802"/>
                </a:lnTo>
                <a:lnTo>
                  <a:pt x="1045" y="13784"/>
                </a:lnTo>
                <a:lnTo>
                  <a:pt x="1058" y="13767"/>
                </a:lnTo>
                <a:lnTo>
                  <a:pt x="1071" y="13749"/>
                </a:lnTo>
                <a:lnTo>
                  <a:pt x="1085" y="13732"/>
                </a:lnTo>
                <a:lnTo>
                  <a:pt x="1099" y="13716"/>
                </a:lnTo>
                <a:lnTo>
                  <a:pt x="1113" y="13698"/>
                </a:lnTo>
                <a:lnTo>
                  <a:pt x="1127" y="13682"/>
                </a:lnTo>
                <a:lnTo>
                  <a:pt x="1142" y="13667"/>
                </a:lnTo>
                <a:lnTo>
                  <a:pt x="1158" y="13651"/>
                </a:lnTo>
                <a:lnTo>
                  <a:pt x="1154" y="13647"/>
                </a:lnTo>
                <a:lnTo>
                  <a:pt x="5202" y="9601"/>
                </a:lnTo>
                <a:lnTo>
                  <a:pt x="5235" y="9645"/>
                </a:lnTo>
                <a:lnTo>
                  <a:pt x="5268" y="9689"/>
                </a:lnTo>
                <a:lnTo>
                  <a:pt x="5302" y="9733"/>
                </a:lnTo>
                <a:lnTo>
                  <a:pt x="5337" y="9776"/>
                </a:lnTo>
                <a:lnTo>
                  <a:pt x="5372" y="9819"/>
                </a:lnTo>
                <a:lnTo>
                  <a:pt x="5408" y="9863"/>
                </a:lnTo>
                <a:lnTo>
                  <a:pt x="5443" y="9906"/>
                </a:lnTo>
                <a:lnTo>
                  <a:pt x="5479" y="9948"/>
                </a:lnTo>
                <a:lnTo>
                  <a:pt x="5516" y="9989"/>
                </a:lnTo>
                <a:lnTo>
                  <a:pt x="5552" y="10031"/>
                </a:lnTo>
                <a:lnTo>
                  <a:pt x="5589" y="10072"/>
                </a:lnTo>
                <a:lnTo>
                  <a:pt x="5627" y="10114"/>
                </a:lnTo>
                <a:lnTo>
                  <a:pt x="5665" y="10154"/>
                </a:lnTo>
                <a:lnTo>
                  <a:pt x="5704" y="10194"/>
                </a:lnTo>
                <a:lnTo>
                  <a:pt x="5742" y="10234"/>
                </a:lnTo>
                <a:lnTo>
                  <a:pt x="5781" y="10273"/>
                </a:lnTo>
                <a:lnTo>
                  <a:pt x="5820" y="10312"/>
                </a:lnTo>
                <a:lnTo>
                  <a:pt x="5860" y="10350"/>
                </a:lnTo>
                <a:lnTo>
                  <a:pt x="5900" y="10390"/>
                </a:lnTo>
                <a:lnTo>
                  <a:pt x="5940" y="10427"/>
                </a:lnTo>
                <a:lnTo>
                  <a:pt x="5982" y="10465"/>
                </a:lnTo>
                <a:lnTo>
                  <a:pt x="6023" y="10502"/>
                </a:lnTo>
                <a:lnTo>
                  <a:pt x="6064" y="10539"/>
                </a:lnTo>
                <a:lnTo>
                  <a:pt x="6106" y="10575"/>
                </a:lnTo>
                <a:lnTo>
                  <a:pt x="6148" y="10611"/>
                </a:lnTo>
                <a:lnTo>
                  <a:pt x="6190" y="10647"/>
                </a:lnTo>
                <a:lnTo>
                  <a:pt x="6234" y="10683"/>
                </a:lnTo>
                <a:lnTo>
                  <a:pt x="6277" y="10718"/>
                </a:lnTo>
                <a:lnTo>
                  <a:pt x="6320" y="10752"/>
                </a:lnTo>
                <a:lnTo>
                  <a:pt x="6364" y="10786"/>
                </a:lnTo>
                <a:lnTo>
                  <a:pt x="6408" y="10820"/>
                </a:lnTo>
                <a:lnTo>
                  <a:pt x="6453" y="10854"/>
                </a:lnTo>
                <a:lnTo>
                  <a:pt x="2407" y="14900"/>
                </a:lnTo>
                <a:close/>
                <a:moveTo>
                  <a:pt x="10036" y="0"/>
                </a:moveTo>
                <a:lnTo>
                  <a:pt x="9726" y="8"/>
                </a:lnTo>
                <a:lnTo>
                  <a:pt x="9421" y="31"/>
                </a:lnTo>
                <a:lnTo>
                  <a:pt x="9119" y="69"/>
                </a:lnTo>
                <a:lnTo>
                  <a:pt x="8823" y="122"/>
                </a:lnTo>
                <a:lnTo>
                  <a:pt x="8532" y="190"/>
                </a:lnTo>
                <a:lnTo>
                  <a:pt x="8246" y="271"/>
                </a:lnTo>
                <a:lnTo>
                  <a:pt x="7966" y="365"/>
                </a:lnTo>
                <a:lnTo>
                  <a:pt x="7693" y="474"/>
                </a:lnTo>
                <a:lnTo>
                  <a:pt x="7426" y="594"/>
                </a:lnTo>
                <a:lnTo>
                  <a:pt x="7166" y="727"/>
                </a:lnTo>
                <a:lnTo>
                  <a:pt x="6914" y="872"/>
                </a:lnTo>
                <a:lnTo>
                  <a:pt x="6669" y="1029"/>
                </a:lnTo>
                <a:lnTo>
                  <a:pt x="6433" y="1196"/>
                </a:lnTo>
                <a:lnTo>
                  <a:pt x="6206" y="1375"/>
                </a:lnTo>
                <a:lnTo>
                  <a:pt x="5988" y="1565"/>
                </a:lnTo>
                <a:lnTo>
                  <a:pt x="5778" y="1763"/>
                </a:lnTo>
                <a:lnTo>
                  <a:pt x="5579" y="1973"/>
                </a:lnTo>
                <a:lnTo>
                  <a:pt x="5389" y="2191"/>
                </a:lnTo>
                <a:lnTo>
                  <a:pt x="5211" y="2419"/>
                </a:lnTo>
                <a:lnTo>
                  <a:pt x="5043" y="2655"/>
                </a:lnTo>
                <a:lnTo>
                  <a:pt x="4887" y="2899"/>
                </a:lnTo>
                <a:lnTo>
                  <a:pt x="4741" y="3151"/>
                </a:lnTo>
                <a:lnTo>
                  <a:pt x="4609" y="3411"/>
                </a:lnTo>
                <a:lnTo>
                  <a:pt x="4488" y="3678"/>
                </a:lnTo>
                <a:lnTo>
                  <a:pt x="4380" y="3951"/>
                </a:lnTo>
                <a:lnTo>
                  <a:pt x="4285" y="4231"/>
                </a:lnTo>
                <a:lnTo>
                  <a:pt x="4204" y="4517"/>
                </a:lnTo>
                <a:lnTo>
                  <a:pt x="4137" y="4808"/>
                </a:lnTo>
                <a:lnTo>
                  <a:pt x="4084" y="5104"/>
                </a:lnTo>
                <a:lnTo>
                  <a:pt x="4046" y="5407"/>
                </a:lnTo>
                <a:lnTo>
                  <a:pt x="4023" y="5712"/>
                </a:lnTo>
                <a:lnTo>
                  <a:pt x="4015" y="6022"/>
                </a:lnTo>
                <a:lnTo>
                  <a:pt x="4016" y="6117"/>
                </a:lnTo>
                <a:lnTo>
                  <a:pt x="4018" y="6211"/>
                </a:lnTo>
                <a:lnTo>
                  <a:pt x="4022" y="6306"/>
                </a:lnTo>
                <a:lnTo>
                  <a:pt x="4027" y="6400"/>
                </a:lnTo>
                <a:lnTo>
                  <a:pt x="4033" y="6493"/>
                </a:lnTo>
                <a:lnTo>
                  <a:pt x="4041" y="6587"/>
                </a:lnTo>
                <a:lnTo>
                  <a:pt x="4051" y="6680"/>
                </a:lnTo>
                <a:lnTo>
                  <a:pt x="4062" y="6772"/>
                </a:lnTo>
                <a:lnTo>
                  <a:pt x="4074" y="6864"/>
                </a:lnTo>
                <a:lnTo>
                  <a:pt x="4087" y="6956"/>
                </a:lnTo>
                <a:lnTo>
                  <a:pt x="4102" y="7046"/>
                </a:lnTo>
                <a:lnTo>
                  <a:pt x="4119" y="7138"/>
                </a:lnTo>
                <a:lnTo>
                  <a:pt x="4136" y="7227"/>
                </a:lnTo>
                <a:lnTo>
                  <a:pt x="4155" y="7317"/>
                </a:lnTo>
                <a:lnTo>
                  <a:pt x="4176" y="7406"/>
                </a:lnTo>
                <a:lnTo>
                  <a:pt x="4197" y="7495"/>
                </a:lnTo>
                <a:lnTo>
                  <a:pt x="4220" y="7583"/>
                </a:lnTo>
                <a:lnTo>
                  <a:pt x="4244" y="7671"/>
                </a:lnTo>
                <a:lnTo>
                  <a:pt x="4270" y="7758"/>
                </a:lnTo>
                <a:lnTo>
                  <a:pt x="4298" y="7844"/>
                </a:lnTo>
                <a:lnTo>
                  <a:pt x="4326" y="7930"/>
                </a:lnTo>
                <a:lnTo>
                  <a:pt x="4355" y="8015"/>
                </a:lnTo>
                <a:lnTo>
                  <a:pt x="4386" y="8100"/>
                </a:lnTo>
                <a:lnTo>
                  <a:pt x="4417" y="8185"/>
                </a:lnTo>
                <a:lnTo>
                  <a:pt x="4450" y="8268"/>
                </a:lnTo>
                <a:lnTo>
                  <a:pt x="4484" y="8351"/>
                </a:lnTo>
                <a:lnTo>
                  <a:pt x="4520" y="8433"/>
                </a:lnTo>
                <a:lnTo>
                  <a:pt x="4556" y="8515"/>
                </a:lnTo>
                <a:lnTo>
                  <a:pt x="4595" y="8596"/>
                </a:lnTo>
                <a:lnTo>
                  <a:pt x="4634" y="8676"/>
                </a:lnTo>
                <a:lnTo>
                  <a:pt x="4673" y="8757"/>
                </a:lnTo>
                <a:lnTo>
                  <a:pt x="4715" y="8835"/>
                </a:lnTo>
                <a:lnTo>
                  <a:pt x="528" y="13021"/>
                </a:lnTo>
                <a:lnTo>
                  <a:pt x="531" y="13025"/>
                </a:lnTo>
                <a:lnTo>
                  <a:pt x="501" y="13055"/>
                </a:lnTo>
                <a:lnTo>
                  <a:pt x="471" y="13086"/>
                </a:lnTo>
                <a:lnTo>
                  <a:pt x="443" y="13118"/>
                </a:lnTo>
                <a:lnTo>
                  <a:pt x="414" y="13152"/>
                </a:lnTo>
                <a:lnTo>
                  <a:pt x="386" y="13185"/>
                </a:lnTo>
                <a:lnTo>
                  <a:pt x="360" y="13219"/>
                </a:lnTo>
                <a:lnTo>
                  <a:pt x="335" y="13253"/>
                </a:lnTo>
                <a:lnTo>
                  <a:pt x="310" y="13288"/>
                </a:lnTo>
                <a:lnTo>
                  <a:pt x="286" y="13324"/>
                </a:lnTo>
                <a:lnTo>
                  <a:pt x="263" y="13360"/>
                </a:lnTo>
                <a:lnTo>
                  <a:pt x="241" y="13397"/>
                </a:lnTo>
                <a:lnTo>
                  <a:pt x="219" y="13436"/>
                </a:lnTo>
                <a:lnTo>
                  <a:pt x="199" y="13474"/>
                </a:lnTo>
                <a:lnTo>
                  <a:pt x="179" y="13512"/>
                </a:lnTo>
                <a:lnTo>
                  <a:pt x="161" y="13551"/>
                </a:lnTo>
                <a:lnTo>
                  <a:pt x="143" y="13591"/>
                </a:lnTo>
                <a:lnTo>
                  <a:pt x="126" y="13631"/>
                </a:lnTo>
                <a:lnTo>
                  <a:pt x="110" y="13672"/>
                </a:lnTo>
                <a:lnTo>
                  <a:pt x="95" y="13714"/>
                </a:lnTo>
                <a:lnTo>
                  <a:pt x="81" y="13755"/>
                </a:lnTo>
                <a:lnTo>
                  <a:pt x="69" y="13797"/>
                </a:lnTo>
                <a:lnTo>
                  <a:pt x="57" y="13840"/>
                </a:lnTo>
                <a:lnTo>
                  <a:pt x="46" y="13883"/>
                </a:lnTo>
                <a:lnTo>
                  <a:pt x="37" y="13926"/>
                </a:lnTo>
                <a:lnTo>
                  <a:pt x="28" y="13970"/>
                </a:lnTo>
                <a:lnTo>
                  <a:pt x="21" y="14015"/>
                </a:lnTo>
                <a:lnTo>
                  <a:pt x="15" y="14059"/>
                </a:lnTo>
                <a:lnTo>
                  <a:pt x="9" y="14104"/>
                </a:lnTo>
                <a:lnTo>
                  <a:pt x="5" y="14149"/>
                </a:lnTo>
                <a:lnTo>
                  <a:pt x="2" y="14195"/>
                </a:lnTo>
                <a:lnTo>
                  <a:pt x="1" y="14240"/>
                </a:lnTo>
                <a:lnTo>
                  <a:pt x="0" y="14287"/>
                </a:lnTo>
                <a:lnTo>
                  <a:pt x="2" y="14378"/>
                </a:lnTo>
                <a:lnTo>
                  <a:pt x="9" y="14468"/>
                </a:lnTo>
                <a:lnTo>
                  <a:pt x="20" y="14557"/>
                </a:lnTo>
                <a:lnTo>
                  <a:pt x="36" y="14644"/>
                </a:lnTo>
                <a:lnTo>
                  <a:pt x="56" y="14729"/>
                </a:lnTo>
                <a:lnTo>
                  <a:pt x="79" y="14814"/>
                </a:lnTo>
                <a:lnTo>
                  <a:pt x="107" y="14896"/>
                </a:lnTo>
                <a:lnTo>
                  <a:pt x="140" y="14976"/>
                </a:lnTo>
                <a:lnTo>
                  <a:pt x="175" y="15054"/>
                </a:lnTo>
                <a:lnTo>
                  <a:pt x="214" y="15132"/>
                </a:lnTo>
                <a:lnTo>
                  <a:pt x="256" y="15205"/>
                </a:lnTo>
                <a:lnTo>
                  <a:pt x="302" y="15277"/>
                </a:lnTo>
                <a:lnTo>
                  <a:pt x="352" y="15346"/>
                </a:lnTo>
                <a:lnTo>
                  <a:pt x="404" y="15414"/>
                </a:lnTo>
                <a:lnTo>
                  <a:pt x="460" y="15478"/>
                </a:lnTo>
                <a:lnTo>
                  <a:pt x="519" y="15539"/>
                </a:lnTo>
                <a:lnTo>
                  <a:pt x="580" y="15598"/>
                </a:lnTo>
                <a:lnTo>
                  <a:pt x="644" y="15654"/>
                </a:lnTo>
                <a:lnTo>
                  <a:pt x="712" y="15706"/>
                </a:lnTo>
                <a:lnTo>
                  <a:pt x="781" y="15756"/>
                </a:lnTo>
                <a:lnTo>
                  <a:pt x="853" y="15801"/>
                </a:lnTo>
                <a:lnTo>
                  <a:pt x="926" y="15844"/>
                </a:lnTo>
                <a:lnTo>
                  <a:pt x="1004" y="15883"/>
                </a:lnTo>
                <a:lnTo>
                  <a:pt x="1082" y="15918"/>
                </a:lnTo>
                <a:lnTo>
                  <a:pt x="1162" y="15951"/>
                </a:lnTo>
                <a:lnTo>
                  <a:pt x="1244" y="15979"/>
                </a:lnTo>
                <a:lnTo>
                  <a:pt x="1329" y="16002"/>
                </a:lnTo>
                <a:lnTo>
                  <a:pt x="1414" y="16022"/>
                </a:lnTo>
                <a:lnTo>
                  <a:pt x="1501" y="16038"/>
                </a:lnTo>
                <a:lnTo>
                  <a:pt x="1590" y="16049"/>
                </a:lnTo>
                <a:lnTo>
                  <a:pt x="1680" y="16056"/>
                </a:lnTo>
                <a:lnTo>
                  <a:pt x="1771" y="16058"/>
                </a:lnTo>
                <a:lnTo>
                  <a:pt x="1818" y="16057"/>
                </a:lnTo>
                <a:lnTo>
                  <a:pt x="1863" y="16056"/>
                </a:lnTo>
                <a:lnTo>
                  <a:pt x="1909" y="16053"/>
                </a:lnTo>
                <a:lnTo>
                  <a:pt x="1954" y="16049"/>
                </a:lnTo>
                <a:lnTo>
                  <a:pt x="1999" y="16043"/>
                </a:lnTo>
                <a:lnTo>
                  <a:pt x="2043" y="16037"/>
                </a:lnTo>
                <a:lnTo>
                  <a:pt x="2088" y="16030"/>
                </a:lnTo>
                <a:lnTo>
                  <a:pt x="2132" y="16021"/>
                </a:lnTo>
                <a:lnTo>
                  <a:pt x="2175" y="16012"/>
                </a:lnTo>
                <a:lnTo>
                  <a:pt x="2218" y="16001"/>
                </a:lnTo>
                <a:lnTo>
                  <a:pt x="2261" y="15989"/>
                </a:lnTo>
                <a:lnTo>
                  <a:pt x="2302" y="15977"/>
                </a:lnTo>
                <a:lnTo>
                  <a:pt x="2344" y="15963"/>
                </a:lnTo>
                <a:lnTo>
                  <a:pt x="2386" y="15948"/>
                </a:lnTo>
                <a:lnTo>
                  <a:pt x="2427" y="15932"/>
                </a:lnTo>
                <a:lnTo>
                  <a:pt x="2467" y="15915"/>
                </a:lnTo>
                <a:lnTo>
                  <a:pt x="2507" y="15897"/>
                </a:lnTo>
                <a:lnTo>
                  <a:pt x="2546" y="15878"/>
                </a:lnTo>
                <a:lnTo>
                  <a:pt x="2584" y="15859"/>
                </a:lnTo>
                <a:lnTo>
                  <a:pt x="2622" y="15839"/>
                </a:lnTo>
                <a:lnTo>
                  <a:pt x="2661" y="15817"/>
                </a:lnTo>
                <a:lnTo>
                  <a:pt x="2698" y="15795"/>
                </a:lnTo>
                <a:lnTo>
                  <a:pt x="2734" y="15772"/>
                </a:lnTo>
                <a:lnTo>
                  <a:pt x="2770" y="15748"/>
                </a:lnTo>
                <a:lnTo>
                  <a:pt x="2805" y="15723"/>
                </a:lnTo>
                <a:lnTo>
                  <a:pt x="2839" y="15698"/>
                </a:lnTo>
                <a:lnTo>
                  <a:pt x="2873" y="15671"/>
                </a:lnTo>
                <a:lnTo>
                  <a:pt x="2906" y="15644"/>
                </a:lnTo>
                <a:lnTo>
                  <a:pt x="2940" y="15615"/>
                </a:lnTo>
                <a:lnTo>
                  <a:pt x="2971" y="15587"/>
                </a:lnTo>
                <a:lnTo>
                  <a:pt x="3003" y="15557"/>
                </a:lnTo>
                <a:lnTo>
                  <a:pt x="3033" y="15527"/>
                </a:lnTo>
                <a:lnTo>
                  <a:pt x="3032" y="15526"/>
                </a:lnTo>
                <a:lnTo>
                  <a:pt x="7217" y="11342"/>
                </a:lnTo>
                <a:lnTo>
                  <a:pt x="7296" y="11383"/>
                </a:lnTo>
                <a:lnTo>
                  <a:pt x="7377" y="11423"/>
                </a:lnTo>
                <a:lnTo>
                  <a:pt x="7457" y="11462"/>
                </a:lnTo>
                <a:lnTo>
                  <a:pt x="7538" y="11500"/>
                </a:lnTo>
                <a:lnTo>
                  <a:pt x="7621" y="11537"/>
                </a:lnTo>
                <a:lnTo>
                  <a:pt x="7703" y="11572"/>
                </a:lnTo>
                <a:lnTo>
                  <a:pt x="7786" y="11606"/>
                </a:lnTo>
                <a:lnTo>
                  <a:pt x="7869" y="11640"/>
                </a:lnTo>
                <a:lnTo>
                  <a:pt x="7954" y="11671"/>
                </a:lnTo>
                <a:lnTo>
                  <a:pt x="8039" y="11702"/>
                </a:lnTo>
                <a:lnTo>
                  <a:pt x="8124" y="11731"/>
                </a:lnTo>
                <a:lnTo>
                  <a:pt x="8211" y="11759"/>
                </a:lnTo>
                <a:lnTo>
                  <a:pt x="8297" y="11787"/>
                </a:lnTo>
                <a:lnTo>
                  <a:pt x="8384" y="11813"/>
                </a:lnTo>
                <a:lnTo>
                  <a:pt x="8472" y="11837"/>
                </a:lnTo>
                <a:lnTo>
                  <a:pt x="8560" y="11860"/>
                </a:lnTo>
                <a:lnTo>
                  <a:pt x="8649" y="11882"/>
                </a:lnTo>
                <a:lnTo>
                  <a:pt x="8739" y="11902"/>
                </a:lnTo>
                <a:lnTo>
                  <a:pt x="8828" y="11921"/>
                </a:lnTo>
                <a:lnTo>
                  <a:pt x="8918" y="11939"/>
                </a:lnTo>
                <a:lnTo>
                  <a:pt x="9010" y="11955"/>
                </a:lnTo>
                <a:lnTo>
                  <a:pt x="9100" y="11970"/>
                </a:lnTo>
                <a:lnTo>
                  <a:pt x="9192" y="11984"/>
                </a:lnTo>
                <a:lnTo>
                  <a:pt x="9285" y="11996"/>
                </a:lnTo>
                <a:lnTo>
                  <a:pt x="9377" y="12007"/>
                </a:lnTo>
                <a:lnTo>
                  <a:pt x="9470" y="12016"/>
                </a:lnTo>
                <a:lnTo>
                  <a:pt x="9564" y="12024"/>
                </a:lnTo>
                <a:lnTo>
                  <a:pt x="9657" y="12031"/>
                </a:lnTo>
                <a:lnTo>
                  <a:pt x="9751" y="12036"/>
                </a:lnTo>
                <a:lnTo>
                  <a:pt x="9846" y="12040"/>
                </a:lnTo>
                <a:lnTo>
                  <a:pt x="9941" y="12042"/>
                </a:lnTo>
                <a:lnTo>
                  <a:pt x="10036" y="12044"/>
                </a:lnTo>
                <a:lnTo>
                  <a:pt x="10346" y="12035"/>
                </a:lnTo>
                <a:lnTo>
                  <a:pt x="10651" y="12012"/>
                </a:lnTo>
                <a:lnTo>
                  <a:pt x="10954" y="11974"/>
                </a:lnTo>
                <a:lnTo>
                  <a:pt x="11250" y="11921"/>
                </a:lnTo>
                <a:lnTo>
                  <a:pt x="11541" y="11854"/>
                </a:lnTo>
                <a:lnTo>
                  <a:pt x="11827" y="11773"/>
                </a:lnTo>
                <a:lnTo>
                  <a:pt x="12107" y="11678"/>
                </a:lnTo>
                <a:lnTo>
                  <a:pt x="12380" y="11570"/>
                </a:lnTo>
                <a:lnTo>
                  <a:pt x="12647" y="11449"/>
                </a:lnTo>
                <a:lnTo>
                  <a:pt x="12907" y="11317"/>
                </a:lnTo>
                <a:lnTo>
                  <a:pt x="13159" y="11171"/>
                </a:lnTo>
                <a:lnTo>
                  <a:pt x="13403" y="11015"/>
                </a:lnTo>
                <a:lnTo>
                  <a:pt x="13639" y="10847"/>
                </a:lnTo>
                <a:lnTo>
                  <a:pt x="13866" y="10669"/>
                </a:lnTo>
                <a:lnTo>
                  <a:pt x="14085" y="10479"/>
                </a:lnTo>
                <a:lnTo>
                  <a:pt x="14295" y="10280"/>
                </a:lnTo>
                <a:lnTo>
                  <a:pt x="14493" y="10070"/>
                </a:lnTo>
                <a:lnTo>
                  <a:pt x="14683" y="9852"/>
                </a:lnTo>
                <a:lnTo>
                  <a:pt x="14862" y="9625"/>
                </a:lnTo>
                <a:lnTo>
                  <a:pt x="15029" y="9389"/>
                </a:lnTo>
                <a:lnTo>
                  <a:pt x="15186" y="9144"/>
                </a:lnTo>
                <a:lnTo>
                  <a:pt x="15331" y="8892"/>
                </a:lnTo>
                <a:lnTo>
                  <a:pt x="15464" y="8632"/>
                </a:lnTo>
                <a:lnTo>
                  <a:pt x="15584" y="8365"/>
                </a:lnTo>
                <a:lnTo>
                  <a:pt x="15693" y="8092"/>
                </a:lnTo>
                <a:lnTo>
                  <a:pt x="15787" y="7812"/>
                </a:lnTo>
                <a:lnTo>
                  <a:pt x="15868" y="7526"/>
                </a:lnTo>
                <a:lnTo>
                  <a:pt x="15936" y="7235"/>
                </a:lnTo>
                <a:lnTo>
                  <a:pt x="15989" y="6939"/>
                </a:lnTo>
                <a:lnTo>
                  <a:pt x="16027" y="6638"/>
                </a:lnTo>
                <a:lnTo>
                  <a:pt x="16050" y="6332"/>
                </a:lnTo>
                <a:lnTo>
                  <a:pt x="16058" y="6022"/>
                </a:lnTo>
                <a:lnTo>
                  <a:pt x="16050" y="5712"/>
                </a:lnTo>
                <a:lnTo>
                  <a:pt x="16027" y="5407"/>
                </a:lnTo>
                <a:lnTo>
                  <a:pt x="15989" y="5104"/>
                </a:lnTo>
                <a:lnTo>
                  <a:pt x="15936" y="4808"/>
                </a:lnTo>
                <a:lnTo>
                  <a:pt x="15868" y="4517"/>
                </a:lnTo>
                <a:lnTo>
                  <a:pt x="15787" y="4231"/>
                </a:lnTo>
                <a:lnTo>
                  <a:pt x="15693" y="3951"/>
                </a:lnTo>
                <a:lnTo>
                  <a:pt x="15584" y="3678"/>
                </a:lnTo>
                <a:lnTo>
                  <a:pt x="15464" y="3411"/>
                </a:lnTo>
                <a:lnTo>
                  <a:pt x="15331" y="3151"/>
                </a:lnTo>
                <a:lnTo>
                  <a:pt x="15186" y="2899"/>
                </a:lnTo>
                <a:lnTo>
                  <a:pt x="15029" y="2655"/>
                </a:lnTo>
                <a:lnTo>
                  <a:pt x="14862" y="2419"/>
                </a:lnTo>
                <a:lnTo>
                  <a:pt x="14683" y="2191"/>
                </a:lnTo>
                <a:lnTo>
                  <a:pt x="14493" y="1973"/>
                </a:lnTo>
                <a:lnTo>
                  <a:pt x="14295" y="1763"/>
                </a:lnTo>
                <a:lnTo>
                  <a:pt x="14085" y="1565"/>
                </a:lnTo>
                <a:lnTo>
                  <a:pt x="13866" y="1375"/>
                </a:lnTo>
                <a:lnTo>
                  <a:pt x="13639" y="1196"/>
                </a:lnTo>
                <a:lnTo>
                  <a:pt x="13403" y="1029"/>
                </a:lnTo>
                <a:lnTo>
                  <a:pt x="13159" y="872"/>
                </a:lnTo>
                <a:lnTo>
                  <a:pt x="12907" y="727"/>
                </a:lnTo>
                <a:lnTo>
                  <a:pt x="12647" y="594"/>
                </a:lnTo>
                <a:lnTo>
                  <a:pt x="12380" y="474"/>
                </a:lnTo>
                <a:lnTo>
                  <a:pt x="12107" y="365"/>
                </a:lnTo>
                <a:lnTo>
                  <a:pt x="11827" y="271"/>
                </a:lnTo>
                <a:lnTo>
                  <a:pt x="11541" y="190"/>
                </a:lnTo>
                <a:lnTo>
                  <a:pt x="11250" y="122"/>
                </a:lnTo>
                <a:lnTo>
                  <a:pt x="10954" y="69"/>
                </a:lnTo>
                <a:lnTo>
                  <a:pt x="10651" y="31"/>
                </a:lnTo>
                <a:lnTo>
                  <a:pt x="10346" y="8"/>
                </a:lnTo>
                <a:lnTo>
                  <a:pt x="10036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pic>
        <p:nvPicPr>
          <p:cNvPr id="51" name="Graphic 50">
            <a:extLst>
              <a:ext uri="{FF2B5EF4-FFF2-40B4-BE49-F238E27FC236}">
                <a16:creationId xmlns:a16="http://schemas.microsoft.com/office/drawing/2014/main" id="{26CEA53C-9779-DC42-B508-0BC398650CB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434522" y="3599966"/>
            <a:ext cx="783403" cy="783403"/>
          </a:xfrm>
          <a:prstGeom prst="rect">
            <a:avLst/>
          </a:prstGeom>
        </p:spPr>
      </p:pic>
      <p:sp>
        <p:nvSpPr>
          <p:cNvPr id="53" name="Rectangle 52"/>
          <p:cNvSpPr/>
          <p:nvPr/>
        </p:nvSpPr>
        <p:spPr>
          <a:xfrm>
            <a:off x="-55781" y="-3031"/>
            <a:ext cx="12247781" cy="267319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54" name="Rectangle 53"/>
          <p:cNvSpPr/>
          <p:nvPr/>
        </p:nvSpPr>
        <p:spPr>
          <a:xfrm>
            <a:off x="-9488" y="6602556"/>
            <a:ext cx="12247781" cy="267319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55" name="TextBox 54"/>
          <p:cNvSpPr txBox="1"/>
          <p:nvPr/>
        </p:nvSpPr>
        <p:spPr>
          <a:xfrm>
            <a:off x="458119" y="311179"/>
            <a:ext cx="11733881" cy="738664"/>
          </a:xfrm>
          <a:prstGeom prst="rect">
            <a:avLst/>
          </a:prstGeom>
          <a:solidFill>
            <a:schemeClr val="bg1">
              <a:lumMod val="85000"/>
              <a:alpha val="75000"/>
            </a:schemeClr>
          </a:solidFill>
        </p:spPr>
        <p:txBody>
          <a:bodyPr wrap="square" lIns="268224" tIns="182880" rIns="853440" bIns="182880">
            <a:spAutoFit/>
          </a:bodyPr>
          <a:lstStyle/>
          <a:p>
            <a:r>
              <a:rPr lang="en-US" sz="2400" b="1" dirty="0">
                <a:solidFill>
                  <a:schemeClr val="tx1">
                    <a:lumMod val="50000"/>
                  </a:schemeClr>
                </a:solidFill>
              </a:rPr>
              <a:t>Underwriters disclose their primary conflict of interest</a:t>
            </a:r>
          </a:p>
        </p:txBody>
      </p:sp>
      <p:pic>
        <p:nvPicPr>
          <p:cNvPr id="62466" name="Picture 2" descr="C:\Users\ekarcher\Desktop\stock images\iStock-951051740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8120" y="2214334"/>
            <a:ext cx="4450231" cy="32901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6D7FBDCD-DE2F-4679-8160-AF4E9C92A09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19320" y="2125346"/>
            <a:ext cx="6723924" cy="4167166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“The primary role of Goldman Sachs, as an underwriter, is to purchase securities, for resale to investors, in an arm’s-length commercial transaction between the Issuer and </a:t>
            </a:r>
            <a:r>
              <a:rPr lang="en-US" b="1" dirty="0"/>
              <a:t>Goldman Sachs will act in its own interest and has financial and other interests that differ from </a:t>
            </a:r>
            <a:r>
              <a:rPr lang="en-US" dirty="0"/>
              <a:t>those of the Issuer.” </a:t>
            </a:r>
            <a:r>
              <a:rPr lang="en-US" baseline="30000" dirty="0"/>
              <a:t>1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F8F7A1F-10AA-4C91-A7B6-BBF2704B73EA}"/>
              </a:ext>
            </a:extLst>
          </p:cNvPr>
          <p:cNvSpPr txBox="1"/>
          <p:nvPr/>
        </p:nvSpPr>
        <p:spPr>
          <a:xfrm>
            <a:off x="412400" y="5986189"/>
            <a:ext cx="1128974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baseline="30000" dirty="0"/>
              <a:t>1</a:t>
            </a:r>
            <a:r>
              <a:rPr lang="en-US" sz="1600" b="1" dirty="0"/>
              <a:t> </a:t>
            </a:r>
            <a:r>
              <a:rPr lang="en-US" sz="1600" b="1" i="1" dirty="0"/>
              <a:t>See</a:t>
            </a:r>
            <a:r>
              <a:rPr lang="en-US" sz="1600" b="1" dirty="0"/>
              <a:t> Public Service of New Hampshire d/b/a Eversource Energy Docket No. DE 17-096 Securitization Petition  Attachment RR 1-013 Page 2</a:t>
            </a:r>
          </a:p>
        </p:txBody>
      </p:sp>
    </p:spTree>
    <p:extLst>
      <p:ext uri="{BB962C8B-B14F-4D97-AF65-F5344CB8AC3E}">
        <p14:creationId xmlns:p14="http://schemas.microsoft.com/office/powerpoint/2010/main" val="74747042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25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25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372319" y="1861757"/>
            <a:ext cx="11168254" cy="381261"/>
          </a:xfrm>
        </p:spPr>
        <p:txBody>
          <a:bodyPr>
            <a:noAutofit/>
          </a:bodyPr>
          <a:lstStyle/>
          <a:p>
            <a:r>
              <a:rPr lang="en-US" sz="1800" b="1" dirty="0">
                <a:solidFill>
                  <a:schemeClr val="tx1">
                    <a:lumMod val="50000"/>
                  </a:schemeClr>
                </a:solidFill>
              </a:rPr>
              <a:t>Excerpt from Actual Securitization Bond “Underwriting Agreement” Underwriters Require of an Issuer</a:t>
            </a:r>
            <a:endParaRPr lang="id-ID" sz="1800" b="1" dirty="0">
              <a:solidFill>
                <a:schemeClr val="tx1">
                  <a:lumMod val="50000"/>
                </a:schemeClr>
              </a:solidFill>
            </a:endParaRPr>
          </a:p>
        </p:txBody>
      </p:sp>
      <p:sp>
        <p:nvSpPr>
          <p:cNvPr id="41" name="Text Placeholder 5">
            <a:extLst>
              <a:ext uri="{FF2B5EF4-FFF2-40B4-BE49-F238E27FC236}">
                <a16:creationId xmlns:a16="http://schemas.microsoft.com/office/drawing/2014/main" id="{9A7EBA4A-DC4B-794F-BB77-5F5BEFD4B3D0}"/>
              </a:ext>
            </a:extLst>
          </p:cNvPr>
          <p:cNvSpPr txBox="1">
            <a:spLocks/>
          </p:cNvSpPr>
          <p:nvPr/>
        </p:nvSpPr>
        <p:spPr>
          <a:xfrm>
            <a:off x="5142792" y="2284013"/>
            <a:ext cx="6215019" cy="334512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Aft>
                <a:spcPts val="700"/>
              </a:spcAft>
              <a:buNone/>
            </a:pPr>
            <a:r>
              <a:rPr lang="en-US" sz="1800" dirty="0">
                <a:solidFill>
                  <a:schemeClr val="tx1">
                    <a:lumMod val="50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Section Entitled: </a:t>
            </a:r>
            <a:r>
              <a:rPr lang="en-US" sz="1800" b="1" dirty="0">
                <a:solidFill>
                  <a:schemeClr val="tx1">
                    <a:lumMod val="50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“Absence of Fiduciary Relationship"  </a:t>
            </a:r>
          </a:p>
        </p:txBody>
      </p:sp>
      <p:sp>
        <p:nvSpPr>
          <p:cNvPr id="43" name="Freeform 597">
            <a:extLst>
              <a:ext uri="{FF2B5EF4-FFF2-40B4-BE49-F238E27FC236}">
                <a16:creationId xmlns:a16="http://schemas.microsoft.com/office/drawing/2014/main" id="{015F27F8-A9C2-CF4F-9325-E99DE2D7D7E7}"/>
              </a:ext>
            </a:extLst>
          </p:cNvPr>
          <p:cNvSpPr>
            <a:spLocks noEditPoints="1"/>
          </p:cNvSpPr>
          <p:nvPr/>
        </p:nvSpPr>
        <p:spPr bwMode="auto">
          <a:xfrm>
            <a:off x="2777703" y="5011830"/>
            <a:ext cx="632839" cy="470943"/>
          </a:xfrm>
          <a:custGeom>
            <a:avLst/>
            <a:gdLst>
              <a:gd name="T0" fmla="*/ 124 w 125"/>
              <a:gd name="T1" fmla="*/ 19 h 121"/>
              <a:gd name="T2" fmla="*/ 121 w 125"/>
              <a:gd name="T3" fmla="*/ 17 h 121"/>
              <a:gd name="T4" fmla="*/ 52 w 125"/>
              <a:gd name="T5" fmla="*/ 1 h 121"/>
              <a:gd name="T6" fmla="*/ 47 w 125"/>
              <a:gd name="T7" fmla="*/ 4 h 121"/>
              <a:gd name="T8" fmla="*/ 20 w 125"/>
              <a:gd name="T9" fmla="*/ 70 h 121"/>
              <a:gd name="T10" fmla="*/ 29 w 125"/>
              <a:gd name="T11" fmla="*/ 74 h 121"/>
              <a:gd name="T12" fmla="*/ 54 w 125"/>
              <a:gd name="T13" fmla="*/ 10 h 121"/>
              <a:gd name="T14" fmla="*/ 114 w 125"/>
              <a:gd name="T15" fmla="*/ 25 h 121"/>
              <a:gd name="T16" fmla="*/ 93 w 125"/>
              <a:gd name="T17" fmla="*/ 84 h 121"/>
              <a:gd name="T18" fmla="*/ 73 w 125"/>
              <a:gd name="T19" fmla="*/ 112 h 121"/>
              <a:gd name="T20" fmla="*/ 73 w 125"/>
              <a:gd name="T21" fmla="*/ 112 h 121"/>
              <a:gd name="T22" fmla="*/ 57 w 125"/>
              <a:gd name="T23" fmla="*/ 93 h 121"/>
              <a:gd name="T24" fmla="*/ 3 w 125"/>
              <a:gd name="T25" fmla="*/ 71 h 121"/>
              <a:gd name="T26" fmla="*/ 18 w 125"/>
              <a:gd name="T27" fmla="*/ 101 h 121"/>
              <a:gd name="T28" fmla="*/ 57 w 125"/>
              <a:gd name="T29" fmla="*/ 119 h 121"/>
              <a:gd name="T30" fmla="*/ 70 w 125"/>
              <a:gd name="T31" fmla="*/ 121 h 121"/>
              <a:gd name="T32" fmla="*/ 102 w 125"/>
              <a:gd name="T33" fmla="*/ 87 h 121"/>
              <a:gd name="T34" fmla="*/ 124 w 125"/>
              <a:gd name="T35" fmla="*/ 23 h 121"/>
              <a:gd name="T36" fmla="*/ 124 w 125"/>
              <a:gd name="T37" fmla="*/ 19 h 121"/>
              <a:gd name="T38" fmla="*/ 124 w 125"/>
              <a:gd name="T39" fmla="*/ 19 h 121"/>
              <a:gd name="T40" fmla="*/ 124 w 125"/>
              <a:gd name="T41" fmla="*/ 19 h 12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</a:cxnLst>
            <a:rect l="0" t="0" r="r" b="b"/>
            <a:pathLst>
              <a:path w="125" h="121">
                <a:moveTo>
                  <a:pt x="124" y="19"/>
                </a:moveTo>
                <a:cubicBezTo>
                  <a:pt x="123" y="18"/>
                  <a:pt x="122" y="17"/>
                  <a:pt x="121" y="17"/>
                </a:cubicBezTo>
                <a:cubicBezTo>
                  <a:pt x="52" y="1"/>
                  <a:pt x="52" y="1"/>
                  <a:pt x="52" y="1"/>
                </a:cubicBezTo>
                <a:cubicBezTo>
                  <a:pt x="50" y="0"/>
                  <a:pt x="47" y="1"/>
                  <a:pt x="47" y="4"/>
                </a:cubicBezTo>
                <a:cubicBezTo>
                  <a:pt x="20" y="70"/>
                  <a:pt x="20" y="70"/>
                  <a:pt x="20" y="70"/>
                </a:cubicBezTo>
                <a:cubicBezTo>
                  <a:pt x="29" y="74"/>
                  <a:pt x="29" y="74"/>
                  <a:pt x="29" y="74"/>
                </a:cubicBezTo>
                <a:cubicBezTo>
                  <a:pt x="54" y="10"/>
                  <a:pt x="54" y="10"/>
                  <a:pt x="54" y="10"/>
                </a:cubicBezTo>
                <a:cubicBezTo>
                  <a:pt x="114" y="25"/>
                  <a:pt x="114" y="25"/>
                  <a:pt x="114" y="25"/>
                </a:cubicBezTo>
                <a:cubicBezTo>
                  <a:pt x="110" y="37"/>
                  <a:pt x="101" y="61"/>
                  <a:pt x="93" y="84"/>
                </a:cubicBezTo>
                <a:cubicBezTo>
                  <a:pt x="85" y="103"/>
                  <a:pt x="81" y="110"/>
                  <a:pt x="73" y="112"/>
                </a:cubicBezTo>
                <a:cubicBezTo>
                  <a:pt x="73" y="112"/>
                  <a:pt x="73" y="112"/>
                  <a:pt x="73" y="112"/>
                </a:cubicBezTo>
                <a:cubicBezTo>
                  <a:pt x="56" y="114"/>
                  <a:pt x="57" y="93"/>
                  <a:pt x="57" y="93"/>
                </a:cubicBezTo>
                <a:cubicBezTo>
                  <a:pt x="3" y="71"/>
                  <a:pt x="3" y="71"/>
                  <a:pt x="3" y="71"/>
                </a:cubicBezTo>
                <a:cubicBezTo>
                  <a:pt x="0" y="95"/>
                  <a:pt x="18" y="101"/>
                  <a:pt x="18" y="101"/>
                </a:cubicBezTo>
                <a:cubicBezTo>
                  <a:pt x="57" y="119"/>
                  <a:pt x="57" y="119"/>
                  <a:pt x="57" y="119"/>
                </a:cubicBezTo>
                <a:cubicBezTo>
                  <a:pt x="57" y="119"/>
                  <a:pt x="63" y="121"/>
                  <a:pt x="70" y="121"/>
                </a:cubicBezTo>
                <a:cubicBezTo>
                  <a:pt x="87" y="121"/>
                  <a:pt x="94" y="108"/>
                  <a:pt x="102" y="87"/>
                </a:cubicBezTo>
                <a:cubicBezTo>
                  <a:pt x="113" y="57"/>
                  <a:pt x="124" y="24"/>
                  <a:pt x="124" y="23"/>
                </a:cubicBezTo>
                <a:cubicBezTo>
                  <a:pt x="125" y="22"/>
                  <a:pt x="125" y="21"/>
                  <a:pt x="124" y="19"/>
                </a:cubicBezTo>
                <a:close/>
                <a:moveTo>
                  <a:pt x="124" y="19"/>
                </a:moveTo>
                <a:cubicBezTo>
                  <a:pt x="124" y="19"/>
                  <a:pt x="124" y="19"/>
                  <a:pt x="124" y="19"/>
                </a:cubicBezTo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44" name="Freeform 598">
            <a:extLst>
              <a:ext uri="{FF2B5EF4-FFF2-40B4-BE49-F238E27FC236}">
                <a16:creationId xmlns:a16="http://schemas.microsoft.com/office/drawing/2014/main" id="{A9A68E41-E00F-8347-8769-EAE8770CF375}"/>
              </a:ext>
            </a:extLst>
          </p:cNvPr>
          <p:cNvSpPr>
            <a:spLocks noEditPoints="1"/>
          </p:cNvSpPr>
          <p:nvPr/>
        </p:nvSpPr>
        <p:spPr bwMode="auto">
          <a:xfrm>
            <a:off x="3125581" y="5125189"/>
            <a:ext cx="155776" cy="67278"/>
          </a:xfrm>
          <a:custGeom>
            <a:avLst/>
            <a:gdLst>
              <a:gd name="T0" fmla="*/ 25 w 31"/>
              <a:gd name="T1" fmla="*/ 16 h 17"/>
              <a:gd name="T2" fmla="*/ 26 w 31"/>
              <a:gd name="T3" fmla="*/ 17 h 17"/>
              <a:gd name="T4" fmla="*/ 30 w 31"/>
              <a:gd name="T5" fmla="*/ 13 h 17"/>
              <a:gd name="T6" fmla="*/ 27 w 31"/>
              <a:gd name="T7" fmla="*/ 7 h 17"/>
              <a:gd name="T8" fmla="*/ 7 w 31"/>
              <a:gd name="T9" fmla="*/ 1 h 17"/>
              <a:gd name="T10" fmla="*/ 1 w 31"/>
              <a:gd name="T11" fmla="*/ 4 h 17"/>
              <a:gd name="T12" fmla="*/ 4 w 31"/>
              <a:gd name="T13" fmla="*/ 10 h 17"/>
              <a:gd name="T14" fmla="*/ 25 w 31"/>
              <a:gd name="T15" fmla="*/ 16 h 17"/>
              <a:gd name="T16" fmla="*/ 25 w 31"/>
              <a:gd name="T17" fmla="*/ 16 h 17"/>
              <a:gd name="T18" fmla="*/ 25 w 31"/>
              <a:gd name="T19" fmla="*/ 16 h 1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31" h="17">
                <a:moveTo>
                  <a:pt x="25" y="16"/>
                </a:moveTo>
                <a:cubicBezTo>
                  <a:pt x="25" y="16"/>
                  <a:pt x="25" y="17"/>
                  <a:pt x="26" y="17"/>
                </a:cubicBezTo>
                <a:cubicBezTo>
                  <a:pt x="28" y="17"/>
                  <a:pt x="30" y="15"/>
                  <a:pt x="30" y="13"/>
                </a:cubicBezTo>
                <a:cubicBezTo>
                  <a:pt x="31" y="11"/>
                  <a:pt x="30" y="8"/>
                  <a:pt x="27" y="7"/>
                </a:cubicBezTo>
                <a:cubicBezTo>
                  <a:pt x="7" y="1"/>
                  <a:pt x="7" y="1"/>
                  <a:pt x="7" y="1"/>
                </a:cubicBezTo>
                <a:cubicBezTo>
                  <a:pt x="4" y="0"/>
                  <a:pt x="2" y="2"/>
                  <a:pt x="1" y="4"/>
                </a:cubicBezTo>
                <a:cubicBezTo>
                  <a:pt x="0" y="7"/>
                  <a:pt x="2" y="9"/>
                  <a:pt x="4" y="10"/>
                </a:cubicBezTo>
                <a:lnTo>
                  <a:pt x="25" y="16"/>
                </a:lnTo>
                <a:close/>
                <a:moveTo>
                  <a:pt x="25" y="16"/>
                </a:moveTo>
                <a:cubicBezTo>
                  <a:pt x="25" y="16"/>
                  <a:pt x="25" y="16"/>
                  <a:pt x="25" y="16"/>
                </a:cubicBezTo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45" name="Freeform 599">
            <a:extLst>
              <a:ext uri="{FF2B5EF4-FFF2-40B4-BE49-F238E27FC236}">
                <a16:creationId xmlns:a16="http://schemas.microsoft.com/office/drawing/2014/main" id="{49178B71-F259-D14A-9CA3-899F7A487FDE}"/>
              </a:ext>
            </a:extLst>
          </p:cNvPr>
          <p:cNvSpPr>
            <a:spLocks noEditPoints="1"/>
          </p:cNvSpPr>
          <p:nvPr/>
        </p:nvSpPr>
        <p:spPr bwMode="auto">
          <a:xfrm>
            <a:off x="3088672" y="5196038"/>
            <a:ext cx="155777" cy="59803"/>
          </a:xfrm>
          <a:custGeom>
            <a:avLst/>
            <a:gdLst>
              <a:gd name="T0" fmla="*/ 1 w 31"/>
              <a:gd name="T1" fmla="*/ 4 h 17"/>
              <a:gd name="T2" fmla="*/ 4 w 31"/>
              <a:gd name="T3" fmla="*/ 10 h 17"/>
              <a:gd name="T4" fmla="*/ 24 w 31"/>
              <a:gd name="T5" fmla="*/ 17 h 17"/>
              <a:gd name="T6" fmla="*/ 25 w 31"/>
              <a:gd name="T7" fmla="*/ 17 h 17"/>
              <a:gd name="T8" fmla="*/ 30 w 31"/>
              <a:gd name="T9" fmla="*/ 14 h 17"/>
              <a:gd name="T10" fmla="*/ 27 w 31"/>
              <a:gd name="T11" fmla="*/ 8 h 17"/>
              <a:gd name="T12" fmla="*/ 7 w 31"/>
              <a:gd name="T13" fmla="*/ 1 h 17"/>
              <a:gd name="T14" fmla="*/ 1 w 31"/>
              <a:gd name="T15" fmla="*/ 4 h 17"/>
              <a:gd name="T16" fmla="*/ 1 w 31"/>
              <a:gd name="T17" fmla="*/ 4 h 17"/>
              <a:gd name="T18" fmla="*/ 1 w 31"/>
              <a:gd name="T19" fmla="*/ 4 h 1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31" h="17">
                <a:moveTo>
                  <a:pt x="1" y="4"/>
                </a:moveTo>
                <a:cubicBezTo>
                  <a:pt x="0" y="7"/>
                  <a:pt x="1" y="9"/>
                  <a:pt x="4" y="10"/>
                </a:cubicBezTo>
                <a:cubicBezTo>
                  <a:pt x="24" y="17"/>
                  <a:pt x="24" y="17"/>
                  <a:pt x="24" y="17"/>
                </a:cubicBezTo>
                <a:cubicBezTo>
                  <a:pt x="25" y="17"/>
                  <a:pt x="25" y="17"/>
                  <a:pt x="25" y="17"/>
                </a:cubicBezTo>
                <a:cubicBezTo>
                  <a:pt x="27" y="17"/>
                  <a:pt x="29" y="16"/>
                  <a:pt x="30" y="14"/>
                </a:cubicBezTo>
                <a:cubicBezTo>
                  <a:pt x="31" y="12"/>
                  <a:pt x="29" y="9"/>
                  <a:pt x="27" y="8"/>
                </a:cubicBezTo>
                <a:cubicBezTo>
                  <a:pt x="7" y="1"/>
                  <a:pt x="7" y="1"/>
                  <a:pt x="7" y="1"/>
                </a:cubicBezTo>
                <a:cubicBezTo>
                  <a:pt x="4" y="0"/>
                  <a:pt x="2" y="2"/>
                  <a:pt x="1" y="4"/>
                </a:cubicBezTo>
                <a:close/>
                <a:moveTo>
                  <a:pt x="1" y="4"/>
                </a:moveTo>
                <a:cubicBezTo>
                  <a:pt x="1" y="4"/>
                  <a:pt x="1" y="4"/>
                  <a:pt x="1" y="4"/>
                </a:cubicBezTo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46" name="Freeform 600">
            <a:extLst>
              <a:ext uri="{FF2B5EF4-FFF2-40B4-BE49-F238E27FC236}">
                <a16:creationId xmlns:a16="http://schemas.microsoft.com/office/drawing/2014/main" id="{694E12BA-D924-A445-8709-5FC618816ADF}"/>
              </a:ext>
            </a:extLst>
          </p:cNvPr>
          <p:cNvSpPr>
            <a:spLocks noEditPoints="1"/>
          </p:cNvSpPr>
          <p:nvPr/>
        </p:nvSpPr>
        <p:spPr bwMode="auto">
          <a:xfrm>
            <a:off x="3051759" y="5266885"/>
            <a:ext cx="155776" cy="67278"/>
          </a:xfrm>
          <a:custGeom>
            <a:avLst/>
            <a:gdLst>
              <a:gd name="T0" fmla="*/ 7 w 31"/>
              <a:gd name="T1" fmla="*/ 1 h 17"/>
              <a:gd name="T2" fmla="*/ 1 w 31"/>
              <a:gd name="T3" fmla="*/ 4 h 17"/>
              <a:gd name="T4" fmla="*/ 4 w 31"/>
              <a:gd name="T5" fmla="*/ 10 h 17"/>
              <a:gd name="T6" fmla="*/ 24 w 31"/>
              <a:gd name="T7" fmla="*/ 17 h 17"/>
              <a:gd name="T8" fmla="*/ 26 w 31"/>
              <a:gd name="T9" fmla="*/ 17 h 17"/>
              <a:gd name="T10" fmla="*/ 30 w 31"/>
              <a:gd name="T11" fmla="*/ 14 h 17"/>
              <a:gd name="T12" fmla="*/ 27 w 31"/>
              <a:gd name="T13" fmla="*/ 8 h 17"/>
              <a:gd name="T14" fmla="*/ 7 w 31"/>
              <a:gd name="T15" fmla="*/ 1 h 17"/>
              <a:gd name="T16" fmla="*/ 7 w 31"/>
              <a:gd name="T17" fmla="*/ 1 h 17"/>
              <a:gd name="T18" fmla="*/ 7 w 31"/>
              <a:gd name="T19" fmla="*/ 1 h 1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31" h="17">
                <a:moveTo>
                  <a:pt x="7" y="1"/>
                </a:moveTo>
                <a:cubicBezTo>
                  <a:pt x="5" y="0"/>
                  <a:pt x="2" y="1"/>
                  <a:pt x="1" y="4"/>
                </a:cubicBezTo>
                <a:cubicBezTo>
                  <a:pt x="0" y="6"/>
                  <a:pt x="2" y="9"/>
                  <a:pt x="4" y="10"/>
                </a:cubicBezTo>
                <a:cubicBezTo>
                  <a:pt x="24" y="17"/>
                  <a:pt x="24" y="17"/>
                  <a:pt x="24" y="17"/>
                </a:cubicBezTo>
                <a:cubicBezTo>
                  <a:pt x="25" y="17"/>
                  <a:pt x="25" y="17"/>
                  <a:pt x="26" y="17"/>
                </a:cubicBezTo>
                <a:cubicBezTo>
                  <a:pt x="28" y="17"/>
                  <a:pt x="30" y="16"/>
                  <a:pt x="30" y="14"/>
                </a:cubicBezTo>
                <a:cubicBezTo>
                  <a:pt x="31" y="11"/>
                  <a:pt x="30" y="9"/>
                  <a:pt x="27" y="8"/>
                </a:cubicBezTo>
                <a:lnTo>
                  <a:pt x="7" y="1"/>
                </a:lnTo>
                <a:close/>
                <a:moveTo>
                  <a:pt x="7" y="1"/>
                </a:moveTo>
                <a:cubicBezTo>
                  <a:pt x="7" y="1"/>
                  <a:pt x="7" y="1"/>
                  <a:pt x="7" y="1"/>
                </a:cubicBezTo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47" name="Freeform 601">
            <a:extLst>
              <a:ext uri="{FF2B5EF4-FFF2-40B4-BE49-F238E27FC236}">
                <a16:creationId xmlns:a16="http://schemas.microsoft.com/office/drawing/2014/main" id="{ED8EC1ED-53C8-3744-A3A6-6A80E7628786}"/>
              </a:ext>
            </a:extLst>
          </p:cNvPr>
          <p:cNvSpPr>
            <a:spLocks noEditPoints="1"/>
          </p:cNvSpPr>
          <p:nvPr/>
        </p:nvSpPr>
        <p:spPr bwMode="auto">
          <a:xfrm>
            <a:off x="3043805" y="5111022"/>
            <a:ext cx="71453" cy="45719"/>
          </a:xfrm>
          <a:custGeom>
            <a:avLst/>
            <a:gdLst>
              <a:gd name="T0" fmla="*/ 5 w 11"/>
              <a:gd name="T1" fmla="*/ 0 h 10"/>
              <a:gd name="T2" fmla="*/ 11 w 11"/>
              <a:gd name="T3" fmla="*/ 5 h 10"/>
              <a:gd name="T4" fmla="*/ 5 w 11"/>
              <a:gd name="T5" fmla="*/ 10 h 10"/>
              <a:gd name="T6" fmla="*/ 0 w 11"/>
              <a:gd name="T7" fmla="*/ 5 h 10"/>
              <a:gd name="T8" fmla="*/ 5 w 11"/>
              <a:gd name="T9" fmla="*/ 0 h 10"/>
              <a:gd name="T10" fmla="*/ 5 w 11"/>
              <a:gd name="T11" fmla="*/ 0 h 10"/>
              <a:gd name="T12" fmla="*/ 5 w 11"/>
              <a:gd name="T13" fmla="*/ 0 h 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1" h="10">
                <a:moveTo>
                  <a:pt x="5" y="0"/>
                </a:moveTo>
                <a:cubicBezTo>
                  <a:pt x="8" y="0"/>
                  <a:pt x="11" y="2"/>
                  <a:pt x="11" y="5"/>
                </a:cubicBezTo>
                <a:cubicBezTo>
                  <a:pt x="11" y="7"/>
                  <a:pt x="8" y="10"/>
                  <a:pt x="5" y="10"/>
                </a:cubicBezTo>
                <a:cubicBezTo>
                  <a:pt x="3" y="10"/>
                  <a:pt x="0" y="7"/>
                  <a:pt x="0" y="5"/>
                </a:cubicBezTo>
                <a:cubicBezTo>
                  <a:pt x="0" y="2"/>
                  <a:pt x="3" y="0"/>
                  <a:pt x="5" y="0"/>
                </a:cubicBezTo>
                <a:close/>
                <a:moveTo>
                  <a:pt x="5" y="0"/>
                </a:moveTo>
                <a:cubicBezTo>
                  <a:pt x="5" y="0"/>
                  <a:pt x="5" y="0"/>
                  <a:pt x="5" y="0"/>
                </a:cubicBezTo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48" name="Freeform 602">
            <a:extLst>
              <a:ext uri="{FF2B5EF4-FFF2-40B4-BE49-F238E27FC236}">
                <a16:creationId xmlns:a16="http://schemas.microsoft.com/office/drawing/2014/main" id="{B03E3CDE-9FA5-074B-A3B6-95F82240EABB}"/>
              </a:ext>
            </a:extLst>
          </p:cNvPr>
          <p:cNvSpPr>
            <a:spLocks noEditPoints="1"/>
          </p:cNvSpPr>
          <p:nvPr/>
        </p:nvSpPr>
        <p:spPr bwMode="auto">
          <a:xfrm>
            <a:off x="3018805" y="5174781"/>
            <a:ext cx="59548" cy="45719"/>
          </a:xfrm>
          <a:custGeom>
            <a:avLst/>
            <a:gdLst>
              <a:gd name="T0" fmla="*/ 5 w 10"/>
              <a:gd name="T1" fmla="*/ 0 h 10"/>
              <a:gd name="T2" fmla="*/ 10 w 10"/>
              <a:gd name="T3" fmla="*/ 5 h 10"/>
              <a:gd name="T4" fmla="*/ 5 w 10"/>
              <a:gd name="T5" fmla="*/ 10 h 10"/>
              <a:gd name="T6" fmla="*/ 0 w 10"/>
              <a:gd name="T7" fmla="*/ 5 h 10"/>
              <a:gd name="T8" fmla="*/ 5 w 10"/>
              <a:gd name="T9" fmla="*/ 0 h 10"/>
              <a:gd name="T10" fmla="*/ 5 w 10"/>
              <a:gd name="T11" fmla="*/ 0 h 10"/>
              <a:gd name="T12" fmla="*/ 5 w 10"/>
              <a:gd name="T13" fmla="*/ 0 h 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0" h="10">
                <a:moveTo>
                  <a:pt x="5" y="0"/>
                </a:moveTo>
                <a:cubicBezTo>
                  <a:pt x="8" y="0"/>
                  <a:pt x="10" y="3"/>
                  <a:pt x="10" y="5"/>
                </a:cubicBezTo>
                <a:cubicBezTo>
                  <a:pt x="10" y="8"/>
                  <a:pt x="8" y="10"/>
                  <a:pt x="5" y="10"/>
                </a:cubicBezTo>
                <a:cubicBezTo>
                  <a:pt x="2" y="10"/>
                  <a:pt x="0" y="8"/>
                  <a:pt x="0" y="5"/>
                </a:cubicBezTo>
                <a:cubicBezTo>
                  <a:pt x="0" y="3"/>
                  <a:pt x="2" y="0"/>
                  <a:pt x="5" y="0"/>
                </a:cubicBezTo>
                <a:close/>
                <a:moveTo>
                  <a:pt x="5" y="0"/>
                </a:moveTo>
                <a:cubicBezTo>
                  <a:pt x="5" y="0"/>
                  <a:pt x="5" y="0"/>
                  <a:pt x="5" y="0"/>
                </a:cubicBezTo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49" name="Freeform 603">
            <a:extLst>
              <a:ext uri="{FF2B5EF4-FFF2-40B4-BE49-F238E27FC236}">
                <a16:creationId xmlns:a16="http://schemas.microsoft.com/office/drawing/2014/main" id="{4E6F80CD-E5AA-7640-8996-BC891CF28D11}"/>
              </a:ext>
            </a:extLst>
          </p:cNvPr>
          <p:cNvSpPr>
            <a:spLocks noEditPoints="1"/>
          </p:cNvSpPr>
          <p:nvPr/>
        </p:nvSpPr>
        <p:spPr bwMode="auto">
          <a:xfrm>
            <a:off x="2981895" y="5245632"/>
            <a:ext cx="59544" cy="45719"/>
          </a:xfrm>
          <a:custGeom>
            <a:avLst/>
            <a:gdLst>
              <a:gd name="T0" fmla="*/ 5 w 10"/>
              <a:gd name="T1" fmla="*/ 0 h 10"/>
              <a:gd name="T2" fmla="*/ 10 w 10"/>
              <a:gd name="T3" fmla="*/ 5 h 10"/>
              <a:gd name="T4" fmla="*/ 5 w 10"/>
              <a:gd name="T5" fmla="*/ 10 h 10"/>
              <a:gd name="T6" fmla="*/ 0 w 10"/>
              <a:gd name="T7" fmla="*/ 5 h 10"/>
              <a:gd name="T8" fmla="*/ 5 w 10"/>
              <a:gd name="T9" fmla="*/ 0 h 10"/>
              <a:gd name="T10" fmla="*/ 5 w 10"/>
              <a:gd name="T11" fmla="*/ 0 h 10"/>
              <a:gd name="T12" fmla="*/ 5 w 10"/>
              <a:gd name="T13" fmla="*/ 0 h 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0" h="10">
                <a:moveTo>
                  <a:pt x="5" y="0"/>
                </a:moveTo>
                <a:cubicBezTo>
                  <a:pt x="8" y="0"/>
                  <a:pt x="10" y="2"/>
                  <a:pt x="10" y="5"/>
                </a:cubicBezTo>
                <a:cubicBezTo>
                  <a:pt x="10" y="8"/>
                  <a:pt x="8" y="10"/>
                  <a:pt x="5" y="10"/>
                </a:cubicBezTo>
                <a:cubicBezTo>
                  <a:pt x="2" y="10"/>
                  <a:pt x="0" y="8"/>
                  <a:pt x="0" y="5"/>
                </a:cubicBezTo>
                <a:cubicBezTo>
                  <a:pt x="0" y="2"/>
                  <a:pt x="2" y="0"/>
                  <a:pt x="5" y="0"/>
                </a:cubicBezTo>
                <a:close/>
                <a:moveTo>
                  <a:pt x="5" y="0"/>
                </a:moveTo>
                <a:cubicBezTo>
                  <a:pt x="5" y="0"/>
                  <a:pt x="5" y="0"/>
                  <a:pt x="5" y="0"/>
                </a:cubicBezTo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50" name="Freeform 5">
            <a:extLst>
              <a:ext uri="{FF2B5EF4-FFF2-40B4-BE49-F238E27FC236}">
                <a16:creationId xmlns:a16="http://schemas.microsoft.com/office/drawing/2014/main" id="{8C086D77-0AEA-EE49-BE3C-513944025A8A}"/>
              </a:ext>
            </a:extLst>
          </p:cNvPr>
          <p:cNvSpPr>
            <a:spLocks noEditPoints="1"/>
          </p:cNvSpPr>
          <p:nvPr/>
        </p:nvSpPr>
        <p:spPr bwMode="auto">
          <a:xfrm>
            <a:off x="1068351" y="5388982"/>
            <a:ext cx="593485" cy="593485"/>
          </a:xfrm>
          <a:custGeom>
            <a:avLst/>
            <a:gdLst>
              <a:gd name="T0" fmla="*/ 8083 w 16058"/>
              <a:gd name="T1" fmla="*/ 10645 h 16058"/>
              <a:gd name="T2" fmla="*/ 6322 w 16058"/>
              <a:gd name="T3" fmla="*/ 9396 h 16058"/>
              <a:gd name="T4" fmla="*/ 5244 w 16058"/>
              <a:gd name="T5" fmla="*/ 7514 h 16058"/>
              <a:gd name="T6" fmla="*/ 5076 w 16058"/>
              <a:gd name="T7" fmla="*/ 5258 h 16058"/>
              <a:gd name="T8" fmla="*/ 5875 w 16058"/>
              <a:gd name="T9" fmla="*/ 3217 h 16058"/>
              <a:gd name="T10" fmla="*/ 7435 w 16058"/>
              <a:gd name="T11" fmla="*/ 1730 h 16058"/>
              <a:gd name="T12" fmla="*/ 9523 w 16058"/>
              <a:gd name="T13" fmla="*/ 1030 h 16058"/>
              <a:gd name="T14" fmla="*/ 11761 w 16058"/>
              <a:gd name="T15" fmla="*/ 1308 h 16058"/>
              <a:gd name="T16" fmla="*/ 13584 w 16058"/>
              <a:gd name="T17" fmla="*/ 2474 h 16058"/>
              <a:gd name="T18" fmla="*/ 14750 w 16058"/>
              <a:gd name="T19" fmla="*/ 4297 h 16058"/>
              <a:gd name="T20" fmla="*/ 15028 w 16058"/>
              <a:gd name="T21" fmla="*/ 6535 h 16058"/>
              <a:gd name="T22" fmla="*/ 14328 w 16058"/>
              <a:gd name="T23" fmla="*/ 8624 h 16058"/>
              <a:gd name="T24" fmla="*/ 12841 w 16058"/>
              <a:gd name="T25" fmla="*/ 10183 h 16058"/>
              <a:gd name="T26" fmla="*/ 10800 w 16058"/>
              <a:gd name="T27" fmla="*/ 10982 h 16058"/>
              <a:gd name="T28" fmla="*/ 2326 w 16058"/>
              <a:gd name="T29" fmla="*/ 14973 h 16058"/>
              <a:gd name="T30" fmla="*/ 2162 w 16058"/>
              <a:gd name="T31" fmla="*/ 15080 h 16058"/>
              <a:gd name="T32" fmla="*/ 1975 w 16058"/>
              <a:gd name="T33" fmla="*/ 15148 h 16058"/>
              <a:gd name="T34" fmla="*/ 1771 w 16058"/>
              <a:gd name="T35" fmla="*/ 15172 h 16058"/>
              <a:gd name="T36" fmla="*/ 1387 w 16058"/>
              <a:gd name="T37" fmla="*/ 15084 h 16058"/>
              <a:gd name="T38" fmla="*/ 1088 w 16058"/>
              <a:gd name="T39" fmla="*/ 14850 h 16058"/>
              <a:gd name="T40" fmla="*/ 913 w 16058"/>
              <a:gd name="T41" fmla="*/ 14508 h 16058"/>
              <a:gd name="T42" fmla="*/ 890 w 16058"/>
              <a:gd name="T43" fmla="*/ 14194 h 16058"/>
              <a:gd name="T44" fmla="*/ 935 w 16058"/>
              <a:gd name="T45" fmla="*/ 13998 h 16058"/>
              <a:gd name="T46" fmla="*/ 1021 w 16058"/>
              <a:gd name="T47" fmla="*/ 13820 h 16058"/>
              <a:gd name="T48" fmla="*/ 1142 w 16058"/>
              <a:gd name="T49" fmla="*/ 13667 h 16058"/>
              <a:gd name="T50" fmla="*/ 5408 w 16058"/>
              <a:gd name="T51" fmla="*/ 9863 h 16058"/>
              <a:gd name="T52" fmla="*/ 5742 w 16058"/>
              <a:gd name="T53" fmla="*/ 10234 h 16058"/>
              <a:gd name="T54" fmla="*/ 6106 w 16058"/>
              <a:gd name="T55" fmla="*/ 10575 h 16058"/>
              <a:gd name="T56" fmla="*/ 2407 w 16058"/>
              <a:gd name="T57" fmla="*/ 14900 h 16058"/>
              <a:gd name="T58" fmla="*/ 7693 w 16058"/>
              <a:gd name="T59" fmla="*/ 474 h 16058"/>
              <a:gd name="T60" fmla="*/ 5579 w 16058"/>
              <a:gd name="T61" fmla="*/ 1973 h 16058"/>
              <a:gd name="T62" fmla="*/ 4285 w 16058"/>
              <a:gd name="T63" fmla="*/ 4231 h 16058"/>
              <a:gd name="T64" fmla="*/ 4022 w 16058"/>
              <a:gd name="T65" fmla="*/ 6306 h 16058"/>
              <a:gd name="T66" fmla="*/ 4119 w 16058"/>
              <a:gd name="T67" fmla="*/ 7138 h 16058"/>
              <a:gd name="T68" fmla="*/ 4326 w 16058"/>
              <a:gd name="T69" fmla="*/ 7930 h 16058"/>
              <a:gd name="T70" fmla="*/ 4634 w 16058"/>
              <a:gd name="T71" fmla="*/ 8676 h 16058"/>
              <a:gd name="T72" fmla="*/ 386 w 16058"/>
              <a:gd name="T73" fmla="*/ 13185 h 16058"/>
              <a:gd name="T74" fmla="*/ 179 w 16058"/>
              <a:gd name="T75" fmla="*/ 13512 h 16058"/>
              <a:gd name="T76" fmla="*/ 46 w 16058"/>
              <a:gd name="T77" fmla="*/ 13883 h 16058"/>
              <a:gd name="T78" fmla="*/ 0 w 16058"/>
              <a:gd name="T79" fmla="*/ 14287 h 16058"/>
              <a:gd name="T80" fmla="*/ 175 w 16058"/>
              <a:gd name="T81" fmla="*/ 15054 h 16058"/>
              <a:gd name="T82" fmla="*/ 644 w 16058"/>
              <a:gd name="T83" fmla="*/ 15654 h 16058"/>
              <a:gd name="T84" fmla="*/ 1329 w 16058"/>
              <a:gd name="T85" fmla="*/ 16002 h 16058"/>
              <a:gd name="T86" fmla="*/ 1954 w 16058"/>
              <a:gd name="T87" fmla="*/ 16049 h 16058"/>
              <a:gd name="T88" fmla="*/ 2344 w 16058"/>
              <a:gd name="T89" fmla="*/ 15963 h 16058"/>
              <a:gd name="T90" fmla="*/ 2698 w 16058"/>
              <a:gd name="T91" fmla="*/ 15795 h 16058"/>
              <a:gd name="T92" fmla="*/ 3003 w 16058"/>
              <a:gd name="T93" fmla="*/ 15557 h 16058"/>
              <a:gd name="T94" fmla="*/ 7703 w 16058"/>
              <a:gd name="T95" fmla="*/ 11572 h 16058"/>
              <a:gd name="T96" fmla="*/ 8472 w 16058"/>
              <a:gd name="T97" fmla="*/ 11837 h 16058"/>
              <a:gd name="T98" fmla="*/ 9285 w 16058"/>
              <a:gd name="T99" fmla="*/ 11996 h 16058"/>
              <a:gd name="T100" fmla="*/ 10346 w 16058"/>
              <a:gd name="T101" fmla="*/ 12035 h 16058"/>
              <a:gd name="T102" fmla="*/ 12907 w 16058"/>
              <a:gd name="T103" fmla="*/ 11317 h 16058"/>
              <a:gd name="T104" fmla="*/ 14862 w 16058"/>
              <a:gd name="T105" fmla="*/ 9625 h 16058"/>
              <a:gd name="T106" fmla="*/ 15936 w 16058"/>
              <a:gd name="T107" fmla="*/ 7235 h 16058"/>
              <a:gd name="T108" fmla="*/ 15868 w 16058"/>
              <a:gd name="T109" fmla="*/ 4517 h 16058"/>
              <a:gd name="T110" fmla="*/ 14683 w 16058"/>
              <a:gd name="T111" fmla="*/ 2191 h 16058"/>
              <a:gd name="T112" fmla="*/ 12647 w 16058"/>
              <a:gd name="T113" fmla="*/ 594 h 16058"/>
              <a:gd name="T114" fmla="*/ 10036 w 16058"/>
              <a:gd name="T115" fmla="*/ 0 h 1605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</a:cxnLst>
            <a:rect l="0" t="0" r="r" b="b"/>
            <a:pathLst>
              <a:path w="16058" h="16058">
                <a:moveTo>
                  <a:pt x="10036" y="11040"/>
                </a:moveTo>
                <a:lnTo>
                  <a:pt x="9778" y="11034"/>
                </a:lnTo>
                <a:lnTo>
                  <a:pt x="9523" y="11014"/>
                </a:lnTo>
                <a:lnTo>
                  <a:pt x="9272" y="10982"/>
                </a:lnTo>
                <a:lnTo>
                  <a:pt x="9025" y="10938"/>
                </a:lnTo>
                <a:lnTo>
                  <a:pt x="8783" y="10882"/>
                </a:lnTo>
                <a:lnTo>
                  <a:pt x="8544" y="10814"/>
                </a:lnTo>
                <a:lnTo>
                  <a:pt x="8311" y="10736"/>
                </a:lnTo>
                <a:lnTo>
                  <a:pt x="8083" y="10645"/>
                </a:lnTo>
                <a:lnTo>
                  <a:pt x="7860" y="10545"/>
                </a:lnTo>
                <a:lnTo>
                  <a:pt x="7645" y="10434"/>
                </a:lnTo>
                <a:lnTo>
                  <a:pt x="7435" y="10313"/>
                </a:lnTo>
                <a:lnTo>
                  <a:pt x="7231" y="10183"/>
                </a:lnTo>
                <a:lnTo>
                  <a:pt x="7034" y="10043"/>
                </a:lnTo>
                <a:lnTo>
                  <a:pt x="6845" y="9894"/>
                </a:lnTo>
                <a:lnTo>
                  <a:pt x="6662" y="9736"/>
                </a:lnTo>
                <a:lnTo>
                  <a:pt x="6488" y="9570"/>
                </a:lnTo>
                <a:lnTo>
                  <a:pt x="6322" y="9396"/>
                </a:lnTo>
                <a:lnTo>
                  <a:pt x="6164" y="9213"/>
                </a:lnTo>
                <a:lnTo>
                  <a:pt x="6015" y="9024"/>
                </a:lnTo>
                <a:lnTo>
                  <a:pt x="5875" y="8827"/>
                </a:lnTo>
                <a:lnTo>
                  <a:pt x="5745" y="8624"/>
                </a:lnTo>
                <a:lnTo>
                  <a:pt x="5624" y="8413"/>
                </a:lnTo>
                <a:lnTo>
                  <a:pt x="5513" y="8198"/>
                </a:lnTo>
                <a:lnTo>
                  <a:pt x="5413" y="7975"/>
                </a:lnTo>
                <a:lnTo>
                  <a:pt x="5322" y="7747"/>
                </a:lnTo>
                <a:lnTo>
                  <a:pt x="5244" y="7514"/>
                </a:lnTo>
                <a:lnTo>
                  <a:pt x="5176" y="7275"/>
                </a:lnTo>
                <a:lnTo>
                  <a:pt x="5120" y="7033"/>
                </a:lnTo>
                <a:lnTo>
                  <a:pt x="5076" y="6786"/>
                </a:lnTo>
                <a:lnTo>
                  <a:pt x="5044" y="6535"/>
                </a:lnTo>
                <a:lnTo>
                  <a:pt x="5025" y="6280"/>
                </a:lnTo>
                <a:lnTo>
                  <a:pt x="5018" y="6022"/>
                </a:lnTo>
                <a:lnTo>
                  <a:pt x="5025" y="5764"/>
                </a:lnTo>
                <a:lnTo>
                  <a:pt x="5044" y="5509"/>
                </a:lnTo>
                <a:lnTo>
                  <a:pt x="5076" y="5258"/>
                </a:lnTo>
                <a:lnTo>
                  <a:pt x="5120" y="5011"/>
                </a:lnTo>
                <a:lnTo>
                  <a:pt x="5176" y="4768"/>
                </a:lnTo>
                <a:lnTo>
                  <a:pt x="5244" y="4529"/>
                </a:lnTo>
                <a:lnTo>
                  <a:pt x="5322" y="4297"/>
                </a:lnTo>
                <a:lnTo>
                  <a:pt x="5413" y="4069"/>
                </a:lnTo>
                <a:lnTo>
                  <a:pt x="5513" y="3846"/>
                </a:lnTo>
                <a:lnTo>
                  <a:pt x="5624" y="3630"/>
                </a:lnTo>
                <a:lnTo>
                  <a:pt x="5745" y="3420"/>
                </a:lnTo>
                <a:lnTo>
                  <a:pt x="5875" y="3217"/>
                </a:lnTo>
                <a:lnTo>
                  <a:pt x="6015" y="3020"/>
                </a:lnTo>
                <a:lnTo>
                  <a:pt x="6164" y="2830"/>
                </a:lnTo>
                <a:lnTo>
                  <a:pt x="6322" y="2648"/>
                </a:lnTo>
                <a:lnTo>
                  <a:pt x="6488" y="2474"/>
                </a:lnTo>
                <a:lnTo>
                  <a:pt x="6662" y="2307"/>
                </a:lnTo>
                <a:lnTo>
                  <a:pt x="6845" y="2150"/>
                </a:lnTo>
                <a:lnTo>
                  <a:pt x="7034" y="2000"/>
                </a:lnTo>
                <a:lnTo>
                  <a:pt x="7231" y="1861"/>
                </a:lnTo>
                <a:lnTo>
                  <a:pt x="7435" y="1730"/>
                </a:lnTo>
                <a:lnTo>
                  <a:pt x="7645" y="1610"/>
                </a:lnTo>
                <a:lnTo>
                  <a:pt x="7860" y="1498"/>
                </a:lnTo>
                <a:lnTo>
                  <a:pt x="8083" y="1398"/>
                </a:lnTo>
                <a:lnTo>
                  <a:pt x="8311" y="1308"/>
                </a:lnTo>
                <a:lnTo>
                  <a:pt x="8544" y="1229"/>
                </a:lnTo>
                <a:lnTo>
                  <a:pt x="8783" y="1161"/>
                </a:lnTo>
                <a:lnTo>
                  <a:pt x="9025" y="1106"/>
                </a:lnTo>
                <a:lnTo>
                  <a:pt x="9272" y="1062"/>
                </a:lnTo>
                <a:lnTo>
                  <a:pt x="9523" y="1030"/>
                </a:lnTo>
                <a:lnTo>
                  <a:pt x="9778" y="1010"/>
                </a:lnTo>
                <a:lnTo>
                  <a:pt x="10036" y="1004"/>
                </a:lnTo>
                <a:lnTo>
                  <a:pt x="10294" y="1010"/>
                </a:lnTo>
                <a:lnTo>
                  <a:pt x="10549" y="1030"/>
                </a:lnTo>
                <a:lnTo>
                  <a:pt x="10800" y="1062"/>
                </a:lnTo>
                <a:lnTo>
                  <a:pt x="11048" y="1106"/>
                </a:lnTo>
                <a:lnTo>
                  <a:pt x="11291" y="1161"/>
                </a:lnTo>
                <a:lnTo>
                  <a:pt x="11529" y="1229"/>
                </a:lnTo>
                <a:lnTo>
                  <a:pt x="11761" y="1308"/>
                </a:lnTo>
                <a:lnTo>
                  <a:pt x="11989" y="1398"/>
                </a:lnTo>
                <a:lnTo>
                  <a:pt x="12212" y="1498"/>
                </a:lnTo>
                <a:lnTo>
                  <a:pt x="12428" y="1610"/>
                </a:lnTo>
                <a:lnTo>
                  <a:pt x="12639" y="1730"/>
                </a:lnTo>
                <a:lnTo>
                  <a:pt x="12841" y="1861"/>
                </a:lnTo>
                <a:lnTo>
                  <a:pt x="13038" y="2000"/>
                </a:lnTo>
                <a:lnTo>
                  <a:pt x="13228" y="2150"/>
                </a:lnTo>
                <a:lnTo>
                  <a:pt x="13410" y="2307"/>
                </a:lnTo>
                <a:lnTo>
                  <a:pt x="13584" y="2474"/>
                </a:lnTo>
                <a:lnTo>
                  <a:pt x="13751" y="2648"/>
                </a:lnTo>
                <a:lnTo>
                  <a:pt x="13908" y="2830"/>
                </a:lnTo>
                <a:lnTo>
                  <a:pt x="14058" y="3020"/>
                </a:lnTo>
                <a:lnTo>
                  <a:pt x="14197" y="3217"/>
                </a:lnTo>
                <a:lnTo>
                  <a:pt x="14328" y="3420"/>
                </a:lnTo>
                <a:lnTo>
                  <a:pt x="14448" y="3630"/>
                </a:lnTo>
                <a:lnTo>
                  <a:pt x="14560" y="3846"/>
                </a:lnTo>
                <a:lnTo>
                  <a:pt x="14660" y="4069"/>
                </a:lnTo>
                <a:lnTo>
                  <a:pt x="14750" y="4297"/>
                </a:lnTo>
                <a:lnTo>
                  <a:pt x="14829" y="4529"/>
                </a:lnTo>
                <a:lnTo>
                  <a:pt x="14897" y="4768"/>
                </a:lnTo>
                <a:lnTo>
                  <a:pt x="14952" y="5011"/>
                </a:lnTo>
                <a:lnTo>
                  <a:pt x="14996" y="5258"/>
                </a:lnTo>
                <a:lnTo>
                  <a:pt x="15028" y="5509"/>
                </a:lnTo>
                <a:lnTo>
                  <a:pt x="15048" y="5764"/>
                </a:lnTo>
                <a:lnTo>
                  <a:pt x="15054" y="6022"/>
                </a:lnTo>
                <a:lnTo>
                  <a:pt x="15048" y="6280"/>
                </a:lnTo>
                <a:lnTo>
                  <a:pt x="15028" y="6535"/>
                </a:lnTo>
                <a:lnTo>
                  <a:pt x="14996" y="6786"/>
                </a:lnTo>
                <a:lnTo>
                  <a:pt x="14952" y="7033"/>
                </a:lnTo>
                <a:lnTo>
                  <a:pt x="14897" y="7275"/>
                </a:lnTo>
                <a:lnTo>
                  <a:pt x="14829" y="7514"/>
                </a:lnTo>
                <a:lnTo>
                  <a:pt x="14750" y="7747"/>
                </a:lnTo>
                <a:lnTo>
                  <a:pt x="14660" y="7975"/>
                </a:lnTo>
                <a:lnTo>
                  <a:pt x="14560" y="8198"/>
                </a:lnTo>
                <a:lnTo>
                  <a:pt x="14448" y="8413"/>
                </a:lnTo>
                <a:lnTo>
                  <a:pt x="14328" y="8624"/>
                </a:lnTo>
                <a:lnTo>
                  <a:pt x="14197" y="8827"/>
                </a:lnTo>
                <a:lnTo>
                  <a:pt x="14058" y="9024"/>
                </a:lnTo>
                <a:lnTo>
                  <a:pt x="13908" y="9213"/>
                </a:lnTo>
                <a:lnTo>
                  <a:pt x="13751" y="9396"/>
                </a:lnTo>
                <a:lnTo>
                  <a:pt x="13584" y="9570"/>
                </a:lnTo>
                <a:lnTo>
                  <a:pt x="13410" y="9736"/>
                </a:lnTo>
                <a:lnTo>
                  <a:pt x="13228" y="9894"/>
                </a:lnTo>
                <a:lnTo>
                  <a:pt x="13038" y="10043"/>
                </a:lnTo>
                <a:lnTo>
                  <a:pt x="12841" y="10183"/>
                </a:lnTo>
                <a:lnTo>
                  <a:pt x="12639" y="10313"/>
                </a:lnTo>
                <a:lnTo>
                  <a:pt x="12428" y="10434"/>
                </a:lnTo>
                <a:lnTo>
                  <a:pt x="12212" y="10545"/>
                </a:lnTo>
                <a:lnTo>
                  <a:pt x="11989" y="10645"/>
                </a:lnTo>
                <a:lnTo>
                  <a:pt x="11761" y="10736"/>
                </a:lnTo>
                <a:lnTo>
                  <a:pt x="11529" y="10814"/>
                </a:lnTo>
                <a:lnTo>
                  <a:pt x="11291" y="10882"/>
                </a:lnTo>
                <a:lnTo>
                  <a:pt x="11048" y="10938"/>
                </a:lnTo>
                <a:lnTo>
                  <a:pt x="10800" y="10982"/>
                </a:lnTo>
                <a:lnTo>
                  <a:pt x="10549" y="11014"/>
                </a:lnTo>
                <a:lnTo>
                  <a:pt x="10294" y="11034"/>
                </a:lnTo>
                <a:lnTo>
                  <a:pt x="10036" y="11040"/>
                </a:lnTo>
                <a:close/>
                <a:moveTo>
                  <a:pt x="2407" y="14900"/>
                </a:moveTo>
                <a:lnTo>
                  <a:pt x="2391" y="14915"/>
                </a:lnTo>
                <a:lnTo>
                  <a:pt x="2376" y="14930"/>
                </a:lnTo>
                <a:lnTo>
                  <a:pt x="2360" y="14945"/>
                </a:lnTo>
                <a:lnTo>
                  <a:pt x="2342" y="14959"/>
                </a:lnTo>
                <a:lnTo>
                  <a:pt x="2326" y="14973"/>
                </a:lnTo>
                <a:lnTo>
                  <a:pt x="2309" y="14987"/>
                </a:lnTo>
                <a:lnTo>
                  <a:pt x="2291" y="15000"/>
                </a:lnTo>
                <a:lnTo>
                  <a:pt x="2274" y="15013"/>
                </a:lnTo>
                <a:lnTo>
                  <a:pt x="2256" y="15025"/>
                </a:lnTo>
                <a:lnTo>
                  <a:pt x="2238" y="15037"/>
                </a:lnTo>
                <a:lnTo>
                  <a:pt x="2219" y="15048"/>
                </a:lnTo>
                <a:lnTo>
                  <a:pt x="2200" y="15059"/>
                </a:lnTo>
                <a:lnTo>
                  <a:pt x="2181" y="15069"/>
                </a:lnTo>
                <a:lnTo>
                  <a:pt x="2162" y="15080"/>
                </a:lnTo>
                <a:lnTo>
                  <a:pt x="2142" y="15090"/>
                </a:lnTo>
                <a:lnTo>
                  <a:pt x="2122" y="15099"/>
                </a:lnTo>
                <a:lnTo>
                  <a:pt x="2102" y="15108"/>
                </a:lnTo>
                <a:lnTo>
                  <a:pt x="2081" y="15116"/>
                </a:lnTo>
                <a:lnTo>
                  <a:pt x="2060" y="15123"/>
                </a:lnTo>
                <a:lnTo>
                  <a:pt x="2039" y="15130"/>
                </a:lnTo>
                <a:lnTo>
                  <a:pt x="2018" y="15137"/>
                </a:lnTo>
                <a:lnTo>
                  <a:pt x="1996" y="15143"/>
                </a:lnTo>
                <a:lnTo>
                  <a:pt x="1975" y="15148"/>
                </a:lnTo>
                <a:lnTo>
                  <a:pt x="1953" y="15153"/>
                </a:lnTo>
                <a:lnTo>
                  <a:pt x="1931" y="15158"/>
                </a:lnTo>
                <a:lnTo>
                  <a:pt x="1909" y="15162"/>
                </a:lnTo>
                <a:lnTo>
                  <a:pt x="1886" y="15165"/>
                </a:lnTo>
                <a:lnTo>
                  <a:pt x="1864" y="15168"/>
                </a:lnTo>
                <a:lnTo>
                  <a:pt x="1841" y="15170"/>
                </a:lnTo>
                <a:lnTo>
                  <a:pt x="1818" y="15171"/>
                </a:lnTo>
                <a:lnTo>
                  <a:pt x="1794" y="15172"/>
                </a:lnTo>
                <a:lnTo>
                  <a:pt x="1771" y="15172"/>
                </a:lnTo>
                <a:lnTo>
                  <a:pt x="1725" y="15171"/>
                </a:lnTo>
                <a:lnTo>
                  <a:pt x="1680" y="15168"/>
                </a:lnTo>
                <a:lnTo>
                  <a:pt x="1636" y="15162"/>
                </a:lnTo>
                <a:lnTo>
                  <a:pt x="1593" y="15154"/>
                </a:lnTo>
                <a:lnTo>
                  <a:pt x="1550" y="15145"/>
                </a:lnTo>
                <a:lnTo>
                  <a:pt x="1507" y="15133"/>
                </a:lnTo>
                <a:lnTo>
                  <a:pt x="1466" y="15119"/>
                </a:lnTo>
                <a:lnTo>
                  <a:pt x="1426" y="15103"/>
                </a:lnTo>
                <a:lnTo>
                  <a:pt x="1387" y="15084"/>
                </a:lnTo>
                <a:lnTo>
                  <a:pt x="1349" y="15065"/>
                </a:lnTo>
                <a:lnTo>
                  <a:pt x="1312" y="15044"/>
                </a:lnTo>
                <a:lnTo>
                  <a:pt x="1276" y="15021"/>
                </a:lnTo>
                <a:lnTo>
                  <a:pt x="1241" y="14996"/>
                </a:lnTo>
                <a:lnTo>
                  <a:pt x="1208" y="14970"/>
                </a:lnTo>
                <a:lnTo>
                  <a:pt x="1176" y="14942"/>
                </a:lnTo>
                <a:lnTo>
                  <a:pt x="1145" y="14913"/>
                </a:lnTo>
                <a:lnTo>
                  <a:pt x="1116" y="14882"/>
                </a:lnTo>
                <a:lnTo>
                  <a:pt x="1088" y="14850"/>
                </a:lnTo>
                <a:lnTo>
                  <a:pt x="1062" y="14817"/>
                </a:lnTo>
                <a:lnTo>
                  <a:pt x="1037" y="14782"/>
                </a:lnTo>
                <a:lnTo>
                  <a:pt x="1014" y="14746"/>
                </a:lnTo>
                <a:lnTo>
                  <a:pt x="993" y="14709"/>
                </a:lnTo>
                <a:lnTo>
                  <a:pt x="974" y="14671"/>
                </a:lnTo>
                <a:lnTo>
                  <a:pt x="955" y="14632"/>
                </a:lnTo>
                <a:lnTo>
                  <a:pt x="939" y="14592"/>
                </a:lnTo>
                <a:lnTo>
                  <a:pt x="925" y="14551"/>
                </a:lnTo>
                <a:lnTo>
                  <a:pt x="913" y="14508"/>
                </a:lnTo>
                <a:lnTo>
                  <a:pt x="903" y="14465"/>
                </a:lnTo>
                <a:lnTo>
                  <a:pt x="896" y="14422"/>
                </a:lnTo>
                <a:lnTo>
                  <a:pt x="890" y="14378"/>
                </a:lnTo>
                <a:lnTo>
                  <a:pt x="887" y="14333"/>
                </a:lnTo>
                <a:lnTo>
                  <a:pt x="886" y="14287"/>
                </a:lnTo>
                <a:lnTo>
                  <a:pt x="886" y="14264"/>
                </a:lnTo>
                <a:lnTo>
                  <a:pt x="887" y="14240"/>
                </a:lnTo>
                <a:lnTo>
                  <a:pt x="888" y="14217"/>
                </a:lnTo>
                <a:lnTo>
                  <a:pt x="890" y="14194"/>
                </a:lnTo>
                <a:lnTo>
                  <a:pt x="893" y="14172"/>
                </a:lnTo>
                <a:lnTo>
                  <a:pt x="896" y="14149"/>
                </a:lnTo>
                <a:lnTo>
                  <a:pt x="900" y="14127"/>
                </a:lnTo>
                <a:lnTo>
                  <a:pt x="905" y="14105"/>
                </a:lnTo>
                <a:lnTo>
                  <a:pt x="910" y="14083"/>
                </a:lnTo>
                <a:lnTo>
                  <a:pt x="915" y="14062"/>
                </a:lnTo>
                <a:lnTo>
                  <a:pt x="921" y="14040"/>
                </a:lnTo>
                <a:lnTo>
                  <a:pt x="928" y="14019"/>
                </a:lnTo>
                <a:lnTo>
                  <a:pt x="935" y="13998"/>
                </a:lnTo>
                <a:lnTo>
                  <a:pt x="942" y="13977"/>
                </a:lnTo>
                <a:lnTo>
                  <a:pt x="950" y="13956"/>
                </a:lnTo>
                <a:lnTo>
                  <a:pt x="959" y="13936"/>
                </a:lnTo>
                <a:lnTo>
                  <a:pt x="968" y="13916"/>
                </a:lnTo>
                <a:lnTo>
                  <a:pt x="978" y="13896"/>
                </a:lnTo>
                <a:lnTo>
                  <a:pt x="988" y="13877"/>
                </a:lnTo>
                <a:lnTo>
                  <a:pt x="999" y="13858"/>
                </a:lnTo>
                <a:lnTo>
                  <a:pt x="1010" y="13839"/>
                </a:lnTo>
                <a:lnTo>
                  <a:pt x="1021" y="13820"/>
                </a:lnTo>
                <a:lnTo>
                  <a:pt x="1033" y="13802"/>
                </a:lnTo>
                <a:lnTo>
                  <a:pt x="1045" y="13784"/>
                </a:lnTo>
                <a:lnTo>
                  <a:pt x="1058" y="13767"/>
                </a:lnTo>
                <a:lnTo>
                  <a:pt x="1071" y="13749"/>
                </a:lnTo>
                <a:lnTo>
                  <a:pt x="1085" y="13732"/>
                </a:lnTo>
                <a:lnTo>
                  <a:pt x="1099" y="13716"/>
                </a:lnTo>
                <a:lnTo>
                  <a:pt x="1113" y="13698"/>
                </a:lnTo>
                <a:lnTo>
                  <a:pt x="1127" y="13682"/>
                </a:lnTo>
                <a:lnTo>
                  <a:pt x="1142" y="13667"/>
                </a:lnTo>
                <a:lnTo>
                  <a:pt x="1158" y="13651"/>
                </a:lnTo>
                <a:lnTo>
                  <a:pt x="1154" y="13647"/>
                </a:lnTo>
                <a:lnTo>
                  <a:pt x="5202" y="9601"/>
                </a:lnTo>
                <a:lnTo>
                  <a:pt x="5235" y="9645"/>
                </a:lnTo>
                <a:lnTo>
                  <a:pt x="5268" y="9689"/>
                </a:lnTo>
                <a:lnTo>
                  <a:pt x="5302" y="9733"/>
                </a:lnTo>
                <a:lnTo>
                  <a:pt x="5337" y="9776"/>
                </a:lnTo>
                <a:lnTo>
                  <a:pt x="5372" y="9819"/>
                </a:lnTo>
                <a:lnTo>
                  <a:pt x="5408" y="9863"/>
                </a:lnTo>
                <a:lnTo>
                  <a:pt x="5443" y="9906"/>
                </a:lnTo>
                <a:lnTo>
                  <a:pt x="5479" y="9948"/>
                </a:lnTo>
                <a:lnTo>
                  <a:pt x="5516" y="9989"/>
                </a:lnTo>
                <a:lnTo>
                  <a:pt x="5552" y="10031"/>
                </a:lnTo>
                <a:lnTo>
                  <a:pt x="5589" y="10072"/>
                </a:lnTo>
                <a:lnTo>
                  <a:pt x="5627" y="10114"/>
                </a:lnTo>
                <a:lnTo>
                  <a:pt x="5665" y="10154"/>
                </a:lnTo>
                <a:lnTo>
                  <a:pt x="5704" y="10194"/>
                </a:lnTo>
                <a:lnTo>
                  <a:pt x="5742" y="10234"/>
                </a:lnTo>
                <a:lnTo>
                  <a:pt x="5781" y="10273"/>
                </a:lnTo>
                <a:lnTo>
                  <a:pt x="5820" y="10312"/>
                </a:lnTo>
                <a:lnTo>
                  <a:pt x="5860" y="10350"/>
                </a:lnTo>
                <a:lnTo>
                  <a:pt x="5900" y="10390"/>
                </a:lnTo>
                <a:lnTo>
                  <a:pt x="5940" y="10427"/>
                </a:lnTo>
                <a:lnTo>
                  <a:pt x="5982" y="10465"/>
                </a:lnTo>
                <a:lnTo>
                  <a:pt x="6023" y="10502"/>
                </a:lnTo>
                <a:lnTo>
                  <a:pt x="6064" y="10539"/>
                </a:lnTo>
                <a:lnTo>
                  <a:pt x="6106" y="10575"/>
                </a:lnTo>
                <a:lnTo>
                  <a:pt x="6148" y="10611"/>
                </a:lnTo>
                <a:lnTo>
                  <a:pt x="6190" y="10647"/>
                </a:lnTo>
                <a:lnTo>
                  <a:pt x="6234" y="10683"/>
                </a:lnTo>
                <a:lnTo>
                  <a:pt x="6277" y="10718"/>
                </a:lnTo>
                <a:lnTo>
                  <a:pt x="6320" y="10752"/>
                </a:lnTo>
                <a:lnTo>
                  <a:pt x="6364" y="10786"/>
                </a:lnTo>
                <a:lnTo>
                  <a:pt x="6408" y="10820"/>
                </a:lnTo>
                <a:lnTo>
                  <a:pt x="6453" y="10854"/>
                </a:lnTo>
                <a:lnTo>
                  <a:pt x="2407" y="14900"/>
                </a:lnTo>
                <a:close/>
                <a:moveTo>
                  <a:pt x="10036" y="0"/>
                </a:moveTo>
                <a:lnTo>
                  <a:pt x="9726" y="8"/>
                </a:lnTo>
                <a:lnTo>
                  <a:pt x="9421" y="31"/>
                </a:lnTo>
                <a:lnTo>
                  <a:pt x="9119" y="69"/>
                </a:lnTo>
                <a:lnTo>
                  <a:pt x="8823" y="122"/>
                </a:lnTo>
                <a:lnTo>
                  <a:pt x="8532" y="190"/>
                </a:lnTo>
                <a:lnTo>
                  <a:pt x="8246" y="271"/>
                </a:lnTo>
                <a:lnTo>
                  <a:pt x="7966" y="365"/>
                </a:lnTo>
                <a:lnTo>
                  <a:pt x="7693" y="474"/>
                </a:lnTo>
                <a:lnTo>
                  <a:pt x="7426" y="594"/>
                </a:lnTo>
                <a:lnTo>
                  <a:pt x="7166" y="727"/>
                </a:lnTo>
                <a:lnTo>
                  <a:pt x="6914" y="872"/>
                </a:lnTo>
                <a:lnTo>
                  <a:pt x="6669" y="1029"/>
                </a:lnTo>
                <a:lnTo>
                  <a:pt x="6433" y="1196"/>
                </a:lnTo>
                <a:lnTo>
                  <a:pt x="6206" y="1375"/>
                </a:lnTo>
                <a:lnTo>
                  <a:pt x="5988" y="1565"/>
                </a:lnTo>
                <a:lnTo>
                  <a:pt x="5778" y="1763"/>
                </a:lnTo>
                <a:lnTo>
                  <a:pt x="5579" y="1973"/>
                </a:lnTo>
                <a:lnTo>
                  <a:pt x="5389" y="2191"/>
                </a:lnTo>
                <a:lnTo>
                  <a:pt x="5211" y="2419"/>
                </a:lnTo>
                <a:lnTo>
                  <a:pt x="5043" y="2655"/>
                </a:lnTo>
                <a:lnTo>
                  <a:pt x="4887" y="2899"/>
                </a:lnTo>
                <a:lnTo>
                  <a:pt x="4741" y="3151"/>
                </a:lnTo>
                <a:lnTo>
                  <a:pt x="4609" y="3411"/>
                </a:lnTo>
                <a:lnTo>
                  <a:pt x="4488" y="3678"/>
                </a:lnTo>
                <a:lnTo>
                  <a:pt x="4380" y="3951"/>
                </a:lnTo>
                <a:lnTo>
                  <a:pt x="4285" y="4231"/>
                </a:lnTo>
                <a:lnTo>
                  <a:pt x="4204" y="4517"/>
                </a:lnTo>
                <a:lnTo>
                  <a:pt x="4137" y="4808"/>
                </a:lnTo>
                <a:lnTo>
                  <a:pt x="4084" y="5104"/>
                </a:lnTo>
                <a:lnTo>
                  <a:pt x="4046" y="5407"/>
                </a:lnTo>
                <a:lnTo>
                  <a:pt x="4023" y="5712"/>
                </a:lnTo>
                <a:lnTo>
                  <a:pt x="4015" y="6022"/>
                </a:lnTo>
                <a:lnTo>
                  <a:pt x="4016" y="6117"/>
                </a:lnTo>
                <a:lnTo>
                  <a:pt x="4018" y="6211"/>
                </a:lnTo>
                <a:lnTo>
                  <a:pt x="4022" y="6306"/>
                </a:lnTo>
                <a:lnTo>
                  <a:pt x="4027" y="6400"/>
                </a:lnTo>
                <a:lnTo>
                  <a:pt x="4033" y="6493"/>
                </a:lnTo>
                <a:lnTo>
                  <a:pt x="4041" y="6587"/>
                </a:lnTo>
                <a:lnTo>
                  <a:pt x="4051" y="6680"/>
                </a:lnTo>
                <a:lnTo>
                  <a:pt x="4062" y="6772"/>
                </a:lnTo>
                <a:lnTo>
                  <a:pt x="4074" y="6864"/>
                </a:lnTo>
                <a:lnTo>
                  <a:pt x="4087" y="6956"/>
                </a:lnTo>
                <a:lnTo>
                  <a:pt x="4102" y="7046"/>
                </a:lnTo>
                <a:lnTo>
                  <a:pt x="4119" y="7138"/>
                </a:lnTo>
                <a:lnTo>
                  <a:pt x="4136" y="7227"/>
                </a:lnTo>
                <a:lnTo>
                  <a:pt x="4155" y="7317"/>
                </a:lnTo>
                <a:lnTo>
                  <a:pt x="4176" y="7406"/>
                </a:lnTo>
                <a:lnTo>
                  <a:pt x="4197" y="7495"/>
                </a:lnTo>
                <a:lnTo>
                  <a:pt x="4220" y="7583"/>
                </a:lnTo>
                <a:lnTo>
                  <a:pt x="4244" y="7671"/>
                </a:lnTo>
                <a:lnTo>
                  <a:pt x="4270" y="7758"/>
                </a:lnTo>
                <a:lnTo>
                  <a:pt x="4298" y="7844"/>
                </a:lnTo>
                <a:lnTo>
                  <a:pt x="4326" y="7930"/>
                </a:lnTo>
                <a:lnTo>
                  <a:pt x="4355" y="8015"/>
                </a:lnTo>
                <a:lnTo>
                  <a:pt x="4386" y="8100"/>
                </a:lnTo>
                <a:lnTo>
                  <a:pt x="4417" y="8185"/>
                </a:lnTo>
                <a:lnTo>
                  <a:pt x="4450" y="8268"/>
                </a:lnTo>
                <a:lnTo>
                  <a:pt x="4484" y="8351"/>
                </a:lnTo>
                <a:lnTo>
                  <a:pt x="4520" y="8433"/>
                </a:lnTo>
                <a:lnTo>
                  <a:pt x="4556" y="8515"/>
                </a:lnTo>
                <a:lnTo>
                  <a:pt x="4595" y="8596"/>
                </a:lnTo>
                <a:lnTo>
                  <a:pt x="4634" y="8676"/>
                </a:lnTo>
                <a:lnTo>
                  <a:pt x="4673" y="8757"/>
                </a:lnTo>
                <a:lnTo>
                  <a:pt x="4715" y="8835"/>
                </a:lnTo>
                <a:lnTo>
                  <a:pt x="528" y="13021"/>
                </a:lnTo>
                <a:lnTo>
                  <a:pt x="531" y="13025"/>
                </a:lnTo>
                <a:lnTo>
                  <a:pt x="501" y="13055"/>
                </a:lnTo>
                <a:lnTo>
                  <a:pt x="471" y="13086"/>
                </a:lnTo>
                <a:lnTo>
                  <a:pt x="443" y="13118"/>
                </a:lnTo>
                <a:lnTo>
                  <a:pt x="414" y="13152"/>
                </a:lnTo>
                <a:lnTo>
                  <a:pt x="386" y="13185"/>
                </a:lnTo>
                <a:lnTo>
                  <a:pt x="360" y="13219"/>
                </a:lnTo>
                <a:lnTo>
                  <a:pt x="335" y="13253"/>
                </a:lnTo>
                <a:lnTo>
                  <a:pt x="310" y="13288"/>
                </a:lnTo>
                <a:lnTo>
                  <a:pt x="286" y="13324"/>
                </a:lnTo>
                <a:lnTo>
                  <a:pt x="263" y="13360"/>
                </a:lnTo>
                <a:lnTo>
                  <a:pt x="241" y="13397"/>
                </a:lnTo>
                <a:lnTo>
                  <a:pt x="219" y="13436"/>
                </a:lnTo>
                <a:lnTo>
                  <a:pt x="199" y="13474"/>
                </a:lnTo>
                <a:lnTo>
                  <a:pt x="179" y="13512"/>
                </a:lnTo>
                <a:lnTo>
                  <a:pt x="161" y="13551"/>
                </a:lnTo>
                <a:lnTo>
                  <a:pt x="143" y="13591"/>
                </a:lnTo>
                <a:lnTo>
                  <a:pt x="126" y="13631"/>
                </a:lnTo>
                <a:lnTo>
                  <a:pt x="110" y="13672"/>
                </a:lnTo>
                <a:lnTo>
                  <a:pt x="95" y="13714"/>
                </a:lnTo>
                <a:lnTo>
                  <a:pt x="81" y="13755"/>
                </a:lnTo>
                <a:lnTo>
                  <a:pt x="69" y="13797"/>
                </a:lnTo>
                <a:lnTo>
                  <a:pt x="57" y="13840"/>
                </a:lnTo>
                <a:lnTo>
                  <a:pt x="46" y="13883"/>
                </a:lnTo>
                <a:lnTo>
                  <a:pt x="37" y="13926"/>
                </a:lnTo>
                <a:lnTo>
                  <a:pt x="28" y="13970"/>
                </a:lnTo>
                <a:lnTo>
                  <a:pt x="21" y="14015"/>
                </a:lnTo>
                <a:lnTo>
                  <a:pt x="15" y="14059"/>
                </a:lnTo>
                <a:lnTo>
                  <a:pt x="9" y="14104"/>
                </a:lnTo>
                <a:lnTo>
                  <a:pt x="5" y="14149"/>
                </a:lnTo>
                <a:lnTo>
                  <a:pt x="2" y="14195"/>
                </a:lnTo>
                <a:lnTo>
                  <a:pt x="1" y="14240"/>
                </a:lnTo>
                <a:lnTo>
                  <a:pt x="0" y="14287"/>
                </a:lnTo>
                <a:lnTo>
                  <a:pt x="2" y="14378"/>
                </a:lnTo>
                <a:lnTo>
                  <a:pt x="9" y="14468"/>
                </a:lnTo>
                <a:lnTo>
                  <a:pt x="20" y="14557"/>
                </a:lnTo>
                <a:lnTo>
                  <a:pt x="36" y="14644"/>
                </a:lnTo>
                <a:lnTo>
                  <a:pt x="56" y="14729"/>
                </a:lnTo>
                <a:lnTo>
                  <a:pt x="79" y="14814"/>
                </a:lnTo>
                <a:lnTo>
                  <a:pt x="107" y="14896"/>
                </a:lnTo>
                <a:lnTo>
                  <a:pt x="140" y="14976"/>
                </a:lnTo>
                <a:lnTo>
                  <a:pt x="175" y="15054"/>
                </a:lnTo>
                <a:lnTo>
                  <a:pt x="214" y="15132"/>
                </a:lnTo>
                <a:lnTo>
                  <a:pt x="256" y="15205"/>
                </a:lnTo>
                <a:lnTo>
                  <a:pt x="302" y="15277"/>
                </a:lnTo>
                <a:lnTo>
                  <a:pt x="352" y="15346"/>
                </a:lnTo>
                <a:lnTo>
                  <a:pt x="404" y="15414"/>
                </a:lnTo>
                <a:lnTo>
                  <a:pt x="460" y="15478"/>
                </a:lnTo>
                <a:lnTo>
                  <a:pt x="519" y="15539"/>
                </a:lnTo>
                <a:lnTo>
                  <a:pt x="580" y="15598"/>
                </a:lnTo>
                <a:lnTo>
                  <a:pt x="644" y="15654"/>
                </a:lnTo>
                <a:lnTo>
                  <a:pt x="712" y="15706"/>
                </a:lnTo>
                <a:lnTo>
                  <a:pt x="781" y="15756"/>
                </a:lnTo>
                <a:lnTo>
                  <a:pt x="853" y="15801"/>
                </a:lnTo>
                <a:lnTo>
                  <a:pt x="926" y="15844"/>
                </a:lnTo>
                <a:lnTo>
                  <a:pt x="1004" y="15883"/>
                </a:lnTo>
                <a:lnTo>
                  <a:pt x="1082" y="15918"/>
                </a:lnTo>
                <a:lnTo>
                  <a:pt x="1162" y="15951"/>
                </a:lnTo>
                <a:lnTo>
                  <a:pt x="1244" y="15979"/>
                </a:lnTo>
                <a:lnTo>
                  <a:pt x="1329" y="16002"/>
                </a:lnTo>
                <a:lnTo>
                  <a:pt x="1414" y="16022"/>
                </a:lnTo>
                <a:lnTo>
                  <a:pt x="1501" y="16038"/>
                </a:lnTo>
                <a:lnTo>
                  <a:pt x="1590" y="16049"/>
                </a:lnTo>
                <a:lnTo>
                  <a:pt x="1680" y="16056"/>
                </a:lnTo>
                <a:lnTo>
                  <a:pt x="1771" y="16058"/>
                </a:lnTo>
                <a:lnTo>
                  <a:pt x="1818" y="16057"/>
                </a:lnTo>
                <a:lnTo>
                  <a:pt x="1863" y="16056"/>
                </a:lnTo>
                <a:lnTo>
                  <a:pt x="1909" y="16053"/>
                </a:lnTo>
                <a:lnTo>
                  <a:pt x="1954" y="16049"/>
                </a:lnTo>
                <a:lnTo>
                  <a:pt x="1999" y="16043"/>
                </a:lnTo>
                <a:lnTo>
                  <a:pt x="2043" y="16037"/>
                </a:lnTo>
                <a:lnTo>
                  <a:pt x="2088" y="16030"/>
                </a:lnTo>
                <a:lnTo>
                  <a:pt x="2132" y="16021"/>
                </a:lnTo>
                <a:lnTo>
                  <a:pt x="2175" y="16012"/>
                </a:lnTo>
                <a:lnTo>
                  <a:pt x="2218" y="16001"/>
                </a:lnTo>
                <a:lnTo>
                  <a:pt x="2261" y="15989"/>
                </a:lnTo>
                <a:lnTo>
                  <a:pt x="2302" y="15977"/>
                </a:lnTo>
                <a:lnTo>
                  <a:pt x="2344" y="15963"/>
                </a:lnTo>
                <a:lnTo>
                  <a:pt x="2386" y="15948"/>
                </a:lnTo>
                <a:lnTo>
                  <a:pt x="2427" y="15932"/>
                </a:lnTo>
                <a:lnTo>
                  <a:pt x="2467" y="15915"/>
                </a:lnTo>
                <a:lnTo>
                  <a:pt x="2507" y="15897"/>
                </a:lnTo>
                <a:lnTo>
                  <a:pt x="2546" y="15878"/>
                </a:lnTo>
                <a:lnTo>
                  <a:pt x="2584" y="15859"/>
                </a:lnTo>
                <a:lnTo>
                  <a:pt x="2622" y="15839"/>
                </a:lnTo>
                <a:lnTo>
                  <a:pt x="2661" y="15817"/>
                </a:lnTo>
                <a:lnTo>
                  <a:pt x="2698" y="15795"/>
                </a:lnTo>
                <a:lnTo>
                  <a:pt x="2734" y="15772"/>
                </a:lnTo>
                <a:lnTo>
                  <a:pt x="2770" y="15748"/>
                </a:lnTo>
                <a:lnTo>
                  <a:pt x="2805" y="15723"/>
                </a:lnTo>
                <a:lnTo>
                  <a:pt x="2839" y="15698"/>
                </a:lnTo>
                <a:lnTo>
                  <a:pt x="2873" y="15671"/>
                </a:lnTo>
                <a:lnTo>
                  <a:pt x="2906" y="15644"/>
                </a:lnTo>
                <a:lnTo>
                  <a:pt x="2940" y="15615"/>
                </a:lnTo>
                <a:lnTo>
                  <a:pt x="2971" y="15587"/>
                </a:lnTo>
                <a:lnTo>
                  <a:pt x="3003" y="15557"/>
                </a:lnTo>
                <a:lnTo>
                  <a:pt x="3033" y="15527"/>
                </a:lnTo>
                <a:lnTo>
                  <a:pt x="3032" y="15526"/>
                </a:lnTo>
                <a:lnTo>
                  <a:pt x="7217" y="11342"/>
                </a:lnTo>
                <a:lnTo>
                  <a:pt x="7296" y="11383"/>
                </a:lnTo>
                <a:lnTo>
                  <a:pt x="7377" y="11423"/>
                </a:lnTo>
                <a:lnTo>
                  <a:pt x="7457" y="11462"/>
                </a:lnTo>
                <a:lnTo>
                  <a:pt x="7538" y="11500"/>
                </a:lnTo>
                <a:lnTo>
                  <a:pt x="7621" y="11537"/>
                </a:lnTo>
                <a:lnTo>
                  <a:pt x="7703" y="11572"/>
                </a:lnTo>
                <a:lnTo>
                  <a:pt x="7786" y="11606"/>
                </a:lnTo>
                <a:lnTo>
                  <a:pt x="7869" y="11640"/>
                </a:lnTo>
                <a:lnTo>
                  <a:pt x="7954" y="11671"/>
                </a:lnTo>
                <a:lnTo>
                  <a:pt x="8039" y="11702"/>
                </a:lnTo>
                <a:lnTo>
                  <a:pt x="8124" y="11731"/>
                </a:lnTo>
                <a:lnTo>
                  <a:pt x="8211" y="11759"/>
                </a:lnTo>
                <a:lnTo>
                  <a:pt x="8297" y="11787"/>
                </a:lnTo>
                <a:lnTo>
                  <a:pt x="8384" y="11813"/>
                </a:lnTo>
                <a:lnTo>
                  <a:pt x="8472" y="11837"/>
                </a:lnTo>
                <a:lnTo>
                  <a:pt x="8560" y="11860"/>
                </a:lnTo>
                <a:lnTo>
                  <a:pt x="8649" y="11882"/>
                </a:lnTo>
                <a:lnTo>
                  <a:pt x="8739" y="11902"/>
                </a:lnTo>
                <a:lnTo>
                  <a:pt x="8828" y="11921"/>
                </a:lnTo>
                <a:lnTo>
                  <a:pt x="8918" y="11939"/>
                </a:lnTo>
                <a:lnTo>
                  <a:pt x="9010" y="11955"/>
                </a:lnTo>
                <a:lnTo>
                  <a:pt x="9100" y="11970"/>
                </a:lnTo>
                <a:lnTo>
                  <a:pt x="9192" y="11984"/>
                </a:lnTo>
                <a:lnTo>
                  <a:pt x="9285" y="11996"/>
                </a:lnTo>
                <a:lnTo>
                  <a:pt x="9377" y="12007"/>
                </a:lnTo>
                <a:lnTo>
                  <a:pt x="9470" y="12016"/>
                </a:lnTo>
                <a:lnTo>
                  <a:pt x="9564" y="12024"/>
                </a:lnTo>
                <a:lnTo>
                  <a:pt x="9657" y="12031"/>
                </a:lnTo>
                <a:lnTo>
                  <a:pt x="9751" y="12036"/>
                </a:lnTo>
                <a:lnTo>
                  <a:pt x="9846" y="12040"/>
                </a:lnTo>
                <a:lnTo>
                  <a:pt x="9941" y="12042"/>
                </a:lnTo>
                <a:lnTo>
                  <a:pt x="10036" y="12044"/>
                </a:lnTo>
                <a:lnTo>
                  <a:pt x="10346" y="12035"/>
                </a:lnTo>
                <a:lnTo>
                  <a:pt x="10651" y="12012"/>
                </a:lnTo>
                <a:lnTo>
                  <a:pt x="10954" y="11974"/>
                </a:lnTo>
                <a:lnTo>
                  <a:pt x="11250" y="11921"/>
                </a:lnTo>
                <a:lnTo>
                  <a:pt x="11541" y="11854"/>
                </a:lnTo>
                <a:lnTo>
                  <a:pt x="11827" y="11773"/>
                </a:lnTo>
                <a:lnTo>
                  <a:pt x="12107" y="11678"/>
                </a:lnTo>
                <a:lnTo>
                  <a:pt x="12380" y="11570"/>
                </a:lnTo>
                <a:lnTo>
                  <a:pt x="12647" y="11449"/>
                </a:lnTo>
                <a:lnTo>
                  <a:pt x="12907" y="11317"/>
                </a:lnTo>
                <a:lnTo>
                  <a:pt x="13159" y="11171"/>
                </a:lnTo>
                <a:lnTo>
                  <a:pt x="13403" y="11015"/>
                </a:lnTo>
                <a:lnTo>
                  <a:pt x="13639" y="10847"/>
                </a:lnTo>
                <a:lnTo>
                  <a:pt x="13866" y="10669"/>
                </a:lnTo>
                <a:lnTo>
                  <a:pt x="14085" y="10479"/>
                </a:lnTo>
                <a:lnTo>
                  <a:pt x="14295" y="10280"/>
                </a:lnTo>
                <a:lnTo>
                  <a:pt x="14493" y="10070"/>
                </a:lnTo>
                <a:lnTo>
                  <a:pt x="14683" y="9852"/>
                </a:lnTo>
                <a:lnTo>
                  <a:pt x="14862" y="9625"/>
                </a:lnTo>
                <a:lnTo>
                  <a:pt x="15029" y="9389"/>
                </a:lnTo>
                <a:lnTo>
                  <a:pt x="15186" y="9144"/>
                </a:lnTo>
                <a:lnTo>
                  <a:pt x="15331" y="8892"/>
                </a:lnTo>
                <a:lnTo>
                  <a:pt x="15464" y="8632"/>
                </a:lnTo>
                <a:lnTo>
                  <a:pt x="15584" y="8365"/>
                </a:lnTo>
                <a:lnTo>
                  <a:pt x="15693" y="8092"/>
                </a:lnTo>
                <a:lnTo>
                  <a:pt x="15787" y="7812"/>
                </a:lnTo>
                <a:lnTo>
                  <a:pt x="15868" y="7526"/>
                </a:lnTo>
                <a:lnTo>
                  <a:pt x="15936" y="7235"/>
                </a:lnTo>
                <a:lnTo>
                  <a:pt x="15989" y="6939"/>
                </a:lnTo>
                <a:lnTo>
                  <a:pt x="16027" y="6638"/>
                </a:lnTo>
                <a:lnTo>
                  <a:pt x="16050" y="6332"/>
                </a:lnTo>
                <a:lnTo>
                  <a:pt x="16058" y="6022"/>
                </a:lnTo>
                <a:lnTo>
                  <a:pt x="16050" y="5712"/>
                </a:lnTo>
                <a:lnTo>
                  <a:pt x="16027" y="5407"/>
                </a:lnTo>
                <a:lnTo>
                  <a:pt x="15989" y="5104"/>
                </a:lnTo>
                <a:lnTo>
                  <a:pt x="15936" y="4808"/>
                </a:lnTo>
                <a:lnTo>
                  <a:pt x="15868" y="4517"/>
                </a:lnTo>
                <a:lnTo>
                  <a:pt x="15787" y="4231"/>
                </a:lnTo>
                <a:lnTo>
                  <a:pt x="15693" y="3951"/>
                </a:lnTo>
                <a:lnTo>
                  <a:pt x="15584" y="3678"/>
                </a:lnTo>
                <a:lnTo>
                  <a:pt x="15464" y="3411"/>
                </a:lnTo>
                <a:lnTo>
                  <a:pt x="15331" y="3151"/>
                </a:lnTo>
                <a:lnTo>
                  <a:pt x="15186" y="2899"/>
                </a:lnTo>
                <a:lnTo>
                  <a:pt x="15029" y="2655"/>
                </a:lnTo>
                <a:lnTo>
                  <a:pt x="14862" y="2419"/>
                </a:lnTo>
                <a:lnTo>
                  <a:pt x="14683" y="2191"/>
                </a:lnTo>
                <a:lnTo>
                  <a:pt x="14493" y="1973"/>
                </a:lnTo>
                <a:lnTo>
                  <a:pt x="14295" y="1763"/>
                </a:lnTo>
                <a:lnTo>
                  <a:pt x="14085" y="1565"/>
                </a:lnTo>
                <a:lnTo>
                  <a:pt x="13866" y="1375"/>
                </a:lnTo>
                <a:lnTo>
                  <a:pt x="13639" y="1196"/>
                </a:lnTo>
                <a:lnTo>
                  <a:pt x="13403" y="1029"/>
                </a:lnTo>
                <a:lnTo>
                  <a:pt x="13159" y="872"/>
                </a:lnTo>
                <a:lnTo>
                  <a:pt x="12907" y="727"/>
                </a:lnTo>
                <a:lnTo>
                  <a:pt x="12647" y="594"/>
                </a:lnTo>
                <a:lnTo>
                  <a:pt x="12380" y="474"/>
                </a:lnTo>
                <a:lnTo>
                  <a:pt x="12107" y="365"/>
                </a:lnTo>
                <a:lnTo>
                  <a:pt x="11827" y="271"/>
                </a:lnTo>
                <a:lnTo>
                  <a:pt x="11541" y="190"/>
                </a:lnTo>
                <a:lnTo>
                  <a:pt x="11250" y="122"/>
                </a:lnTo>
                <a:lnTo>
                  <a:pt x="10954" y="69"/>
                </a:lnTo>
                <a:lnTo>
                  <a:pt x="10651" y="31"/>
                </a:lnTo>
                <a:lnTo>
                  <a:pt x="10346" y="8"/>
                </a:lnTo>
                <a:lnTo>
                  <a:pt x="10036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pic>
        <p:nvPicPr>
          <p:cNvPr id="51" name="Graphic 50">
            <a:extLst>
              <a:ext uri="{FF2B5EF4-FFF2-40B4-BE49-F238E27FC236}">
                <a16:creationId xmlns:a16="http://schemas.microsoft.com/office/drawing/2014/main" id="{26CEA53C-9779-DC42-B508-0BC398650CB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434522" y="3599966"/>
            <a:ext cx="783403" cy="783403"/>
          </a:xfrm>
          <a:prstGeom prst="rect">
            <a:avLst/>
          </a:prstGeom>
        </p:spPr>
      </p:pic>
      <p:sp>
        <p:nvSpPr>
          <p:cNvPr id="53" name="Rectangle 52"/>
          <p:cNvSpPr/>
          <p:nvPr/>
        </p:nvSpPr>
        <p:spPr>
          <a:xfrm>
            <a:off x="-55781" y="-3031"/>
            <a:ext cx="12247781" cy="267319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54" name="Rectangle 53"/>
          <p:cNvSpPr/>
          <p:nvPr/>
        </p:nvSpPr>
        <p:spPr>
          <a:xfrm>
            <a:off x="-9488" y="6602556"/>
            <a:ext cx="12247781" cy="267319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55" name="TextBox 54"/>
          <p:cNvSpPr txBox="1"/>
          <p:nvPr/>
        </p:nvSpPr>
        <p:spPr>
          <a:xfrm>
            <a:off x="458119" y="311179"/>
            <a:ext cx="11733881" cy="1107996"/>
          </a:xfrm>
          <a:prstGeom prst="rect">
            <a:avLst/>
          </a:prstGeom>
          <a:solidFill>
            <a:schemeClr val="bg1">
              <a:lumMod val="85000"/>
              <a:alpha val="75000"/>
            </a:schemeClr>
          </a:solidFill>
        </p:spPr>
        <p:txBody>
          <a:bodyPr wrap="square" lIns="268224" tIns="182880" rIns="853440" bIns="182880">
            <a:spAutoFit/>
          </a:bodyPr>
          <a:lstStyle/>
          <a:p>
            <a:r>
              <a:rPr lang="id-ID" sz="2400" b="1" dirty="0">
                <a:solidFill>
                  <a:schemeClr val="tx1">
                    <a:lumMod val="50000"/>
                  </a:schemeClr>
                </a:solidFill>
              </a:rPr>
              <a:t>Underwriters </a:t>
            </a:r>
            <a:r>
              <a:rPr lang="en-US" sz="2400" b="1" dirty="0">
                <a:solidFill>
                  <a:schemeClr val="tx1">
                    <a:lumMod val="50000"/>
                  </a:schemeClr>
                </a:solidFill>
              </a:rPr>
              <a:t>Have</a:t>
            </a:r>
            <a:r>
              <a:rPr lang="id-ID" sz="2400" b="1" dirty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US" sz="2400" b="1" dirty="0">
                <a:solidFill>
                  <a:schemeClr val="tx1">
                    <a:lumMod val="50000"/>
                  </a:schemeClr>
                </a:solidFill>
              </a:rPr>
              <a:t>No Fiduciary Duty</a:t>
            </a:r>
            <a:r>
              <a:rPr lang="id-ID" sz="2400" b="1" dirty="0">
                <a:solidFill>
                  <a:schemeClr val="tx1">
                    <a:lumMod val="50000"/>
                  </a:schemeClr>
                </a:solidFill>
              </a:rPr>
              <a:t> to Ratepayers nor </a:t>
            </a:r>
            <a:r>
              <a:rPr lang="en-US" sz="2400" b="1" dirty="0">
                <a:solidFill>
                  <a:schemeClr val="tx1">
                    <a:lumMod val="50000"/>
                  </a:schemeClr>
                </a:solidFill>
              </a:rPr>
              <a:t>to </a:t>
            </a:r>
            <a:r>
              <a:rPr lang="id-ID" sz="2400" b="1" dirty="0">
                <a:solidFill>
                  <a:schemeClr val="tx1">
                    <a:lumMod val="50000"/>
                  </a:schemeClr>
                </a:solidFill>
              </a:rPr>
              <a:t>Utility nor</a:t>
            </a:r>
            <a:r>
              <a:rPr lang="en-US" sz="2400" b="1" dirty="0">
                <a:solidFill>
                  <a:schemeClr val="tx1">
                    <a:lumMod val="50000"/>
                  </a:schemeClr>
                </a:solidFill>
              </a:rPr>
              <a:t> to</a:t>
            </a:r>
            <a:r>
              <a:rPr lang="id-ID" sz="2400" b="1" dirty="0">
                <a:solidFill>
                  <a:schemeClr val="tx1">
                    <a:lumMod val="50000"/>
                  </a:schemeClr>
                </a:solidFill>
              </a:rPr>
              <a:t> Commission</a:t>
            </a:r>
            <a:endParaRPr lang="en-US" sz="2400" b="1" dirty="0">
              <a:solidFill>
                <a:schemeClr val="tx1">
                  <a:lumMod val="50000"/>
                </a:schemeClr>
              </a:solidFill>
            </a:endParaRPr>
          </a:p>
        </p:txBody>
      </p:sp>
      <p:pic>
        <p:nvPicPr>
          <p:cNvPr id="62466" name="Picture 2" descr="C:\Users\ekarcher\Desktop\stock images\iStock-951051740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8120" y="2421162"/>
            <a:ext cx="4450231" cy="32901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2" name="Text Placeholder 5">
            <a:extLst>
              <a:ext uri="{FF2B5EF4-FFF2-40B4-BE49-F238E27FC236}">
                <a16:creationId xmlns:a16="http://schemas.microsoft.com/office/drawing/2014/main" id="{E71B1A00-0392-2043-A0D6-2F59C1BD95E7}"/>
              </a:ext>
            </a:extLst>
          </p:cNvPr>
          <p:cNvSpPr txBox="1">
            <a:spLocks/>
          </p:cNvSpPr>
          <p:nvPr/>
        </p:nvSpPr>
        <p:spPr>
          <a:xfrm>
            <a:off x="15657" y="6189479"/>
            <a:ext cx="7925986" cy="1008832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Aft>
                <a:spcPts val="700"/>
              </a:spcAft>
              <a:buNone/>
            </a:pPr>
            <a:r>
              <a:rPr lang="en-US" sz="1000" dirty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*See the language quoted above in AEP Texas securitization transaction 2012 </a:t>
            </a:r>
            <a:br>
              <a:rPr lang="en-US" sz="1000" dirty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</a:br>
            <a:r>
              <a:rPr lang="en-US" sz="1000" dirty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  <a:hlinkClick r:id="rId6"/>
              </a:rPr>
              <a:t>https://</a:t>
            </a:r>
            <a:r>
              <a:rPr lang="en-US" sz="1000" dirty="0" err="1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  <a:hlinkClick r:id="rId6"/>
              </a:rPr>
              <a:t>www.sec.gov</a:t>
            </a:r>
            <a:r>
              <a:rPr lang="en-US" sz="1000" dirty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  <a:hlinkClick r:id="rId6"/>
              </a:rPr>
              <a:t>/Archives/</a:t>
            </a:r>
            <a:r>
              <a:rPr lang="en-US" sz="1000" dirty="0" err="1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  <a:hlinkClick r:id="rId6"/>
              </a:rPr>
              <a:t>edgar</a:t>
            </a:r>
            <a:r>
              <a:rPr lang="en-US" sz="1000" dirty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  <a:hlinkClick r:id="rId6"/>
              </a:rPr>
              <a:t>/data/18734/000090514812000765/efc12-292_ex11.htm</a:t>
            </a:r>
            <a:endParaRPr lang="id-ID" sz="1000" dirty="0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EE485906-C021-6E45-A46A-80FAF93108DE}"/>
              </a:ext>
            </a:extLst>
          </p:cNvPr>
          <p:cNvGrpSpPr/>
          <p:nvPr/>
        </p:nvGrpSpPr>
        <p:grpSpPr>
          <a:xfrm>
            <a:off x="5305504" y="2722394"/>
            <a:ext cx="6741056" cy="1546892"/>
            <a:chOff x="5478930" y="2333466"/>
            <a:chExt cx="6741056" cy="1546892"/>
          </a:xfrm>
          <a:solidFill>
            <a:schemeClr val="bg1"/>
          </a:solidFill>
        </p:grpSpPr>
        <p:sp>
          <p:nvSpPr>
            <p:cNvPr id="32" name="Oval 115"/>
            <p:cNvSpPr>
              <a:spLocks noChangeArrowheads="1"/>
            </p:cNvSpPr>
            <p:nvPr/>
          </p:nvSpPr>
          <p:spPr bwMode="auto">
            <a:xfrm>
              <a:off x="5478930" y="2455384"/>
              <a:ext cx="766080" cy="767080"/>
            </a:xfrm>
            <a:prstGeom prst="ellipse">
              <a:avLst/>
            </a:prstGeom>
            <a:grpFill/>
            <a:ln w="28575">
              <a:solidFill>
                <a:schemeClr val="tx1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2000"/>
            </a:p>
          </p:txBody>
        </p:sp>
        <p:sp>
          <p:nvSpPr>
            <p:cNvPr id="35" name="TextBox 34"/>
            <p:cNvSpPr txBox="1"/>
            <p:nvPr/>
          </p:nvSpPr>
          <p:spPr>
            <a:xfrm>
              <a:off x="5594066" y="2515758"/>
              <a:ext cx="535808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id-ID" sz="4000" b="1" dirty="0"/>
                <a:t>1</a:t>
              </a:r>
            </a:p>
          </p:txBody>
        </p:sp>
        <p:sp>
          <p:nvSpPr>
            <p:cNvPr id="38" name="Text Placeholder 5"/>
            <p:cNvSpPr txBox="1">
              <a:spLocks/>
            </p:cNvSpPr>
            <p:nvPr/>
          </p:nvSpPr>
          <p:spPr>
            <a:xfrm>
              <a:off x="6679799" y="2333466"/>
              <a:ext cx="5540187" cy="1546892"/>
            </a:xfrm>
            <a:prstGeom prst="rect">
              <a:avLst/>
            </a:prstGeom>
            <a:solidFill>
              <a:schemeClr val="bg1"/>
            </a:solidFill>
          </p:spPr>
          <p:txBody>
            <a:bodyPr>
              <a:noAutofit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lnSpc>
                  <a:spcPct val="100000"/>
                </a:lnSpc>
                <a:spcAft>
                  <a:spcPts val="700"/>
                </a:spcAft>
                <a:buNone/>
              </a:pPr>
              <a:r>
                <a:rPr lang="en-US" sz="1400" dirty="0">
                  <a:solidFill>
                    <a:schemeClr val="tx1">
                      <a:lumMod val="50000"/>
                    </a:schemeClr>
                  </a:solidFill>
                  <a:latin typeface="Open Sans Light" panose="020B0306030504020204" pitchFamily="34" charset="0"/>
                  <a:ea typeface="Open Sans Light" panose="020B0306030504020204" pitchFamily="34" charset="0"/>
                  <a:cs typeface="Open Sans Light" panose="020B0306030504020204" pitchFamily="34" charset="0"/>
                </a:rPr>
                <a:t>[The utility] acknowledges and agrees that the Underwriters are acting solely in the capacity of an </a:t>
              </a:r>
              <a:r>
                <a:rPr lang="en-US" sz="1400" b="1" dirty="0">
                  <a:solidFill>
                    <a:schemeClr val="tx1">
                      <a:lumMod val="50000"/>
                    </a:schemeClr>
                  </a:solidFill>
                  <a:latin typeface="Open Sans Light" panose="020B0306030504020204" pitchFamily="34" charset="0"/>
                  <a:ea typeface="Open Sans Light" panose="020B0306030504020204" pitchFamily="34" charset="0"/>
                  <a:cs typeface="Open Sans Light" panose="020B0306030504020204" pitchFamily="34" charset="0"/>
                </a:rPr>
                <a:t>arm’s length contractual counterparty to the [utility] </a:t>
              </a:r>
              <a:r>
                <a:rPr lang="en-US" sz="1400" dirty="0">
                  <a:solidFill>
                    <a:schemeClr val="tx1">
                      <a:lumMod val="50000"/>
                    </a:schemeClr>
                  </a:solidFill>
                  <a:latin typeface="Open Sans Light" panose="020B0306030504020204" pitchFamily="34" charset="0"/>
                  <a:ea typeface="Open Sans Light" panose="020B0306030504020204" pitchFamily="34" charset="0"/>
                  <a:cs typeface="Open Sans Light" panose="020B0306030504020204" pitchFamily="34" charset="0"/>
                </a:rPr>
                <a:t>with respect to the offering of the Bonds ...</a:t>
              </a:r>
              <a:r>
                <a:rPr lang="en-US" sz="1400" b="1" dirty="0">
                  <a:solidFill>
                    <a:schemeClr val="tx1">
                      <a:lumMod val="50000"/>
                    </a:schemeClr>
                  </a:solidFill>
                  <a:latin typeface="Open Sans Light" panose="020B0306030504020204" pitchFamily="34" charset="0"/>
                  <a:ea typeface="Open Sans Light" panose="020B0306030504020204" pitchFamily="34" charset="0"/>
                  <a:cs typeface="Open Sans Light" panose="020B0306030504020204" pitchFamily="34" charset="0"/>
                </a:rPr>
                <a:t> (including in connection with determining the terms of the offering) and not as a financial advisor or a fiduciary to, or an agent of, (the utility) …</a:t>
              </a:r>
              <a:endParaRPr lang="id-ID" sz="1400" b="1" dirty="0">
                <a:solidFill>
                  <a:schemeClr val="tx1">
                    <a:lumMod val="50000"/>
                  </a:schemeClr>
                </a:solidFill>
              </a:endParaRPr>
            </a:p>
          </p:txBody>
        </p:sp>
      </p:grpSp>
      <p:grpSp>
        <p:nvGrpSpPr>
          <p:cNvPr id="4" name="Group 3">
            <a:extLst>
              <a:ext uri="{FF2B5EF4-FFF2-40B4-BE49-F238E27FC236}">
                <a16:creationId xmlns:a16="http://schemas.microsoft.com/office/drawing/2014/main" id="{964B3E57-1B4F-704C-B0AD-C99B4E8D4FB7}"/>
              </a:ext>
            </a:extLst>
          </p:cNvPr>
          <p:cNvGrpSpPr/>
          <p:nvPr/>
        </p:nvGrpSpPr>
        <p:grpSpPr>
          <a:xfrm>
            <a:off x="5305504" y="4205132"/>
            <a:ext cx="6741055" cy="1432389"/>
            <a:chOff x="5478930" y="3955384"/>
            <a:chExt cx="6741055" cy="1432389"/>
          </a:xfrm>
        </p:grpSpPr>
        <p:sp>
          <p:nvSpPr>
            <p:cNvPr id="33" name="Oval 115"/>
            <p:cNvSpPr>
              <a:spLocks noChangeArrowheads="1"/>
            </p:cNvSpPr>
            <p:nvPr/>
          </p:nvSpPr>
          <p:spPr bwMode="auto">
            <a:xfrm>
              <a:off x="5478930" y="4002276"/>
              <a:ext cx="766080" cy="767080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2000"/>
            </a:p>
          </p:txBody>
        </p:sp>
        <p:sp>
          <p:nvSpPr>
            <p:cNvPr id="36" name="TextBox 35"/>
            <p:cNvSpPr txBox="1"/>
            <p:nvPr/>
          </p:nvSpPr>
          <p:spPr>
            <a:xfrm>
              <a:off x="5594066" y="4066252"/>
              <a:ext cx="535806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id-ID" sz="4000" b="1" dirty="0"/>
                <a:t>2</a:t>
              </a:r>
            </a:p>
          </p:txBody>
        </p:sp>
        <p:sp>
          <p:nvSpPr>
            <p:cNvPr id="39" name="Text Placeholder 5"/>
            <p:cNvSpPr txBox="1">
              <a:spLocks/>
            </p:cNvSpPr>
            <p:nvPr/>
          </p:nvSpPr>
          <p:spPr>
            <a:xfrm>
              <a:off x="6679798" y="3955384"/>
              <a:ext cx="5540187" cy="1432389"/>
            </a:xfrm>
            <a:prstGeom prst="rect">
              <a:avLst/>
            </a:prstGeom>
            <a:solidFill>
              <a:schemeClr val="bg1"/>
            </a:solidFill>
          </p:spPr>
          <p:txBody>
            <a:bodyPr>
              <a:noAutofit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lnSpc>
                  <a:spcPct val="100000"/>
                </a:lnSpc>
                <a:spcAft>
                  <a:spcPts val="700"/>
                </a:spcAft>
                <a:buNone/>
              </a:pPr>
              <a:r>
                <a:rPr lang="en-US" sz="1400" dirty="0">
                  <a:solidFill>
                    <a:schemeClr val="tx1">
                      <a:lumMod val="50000"/>
                    </a:schemeClr>
                  </a:solidFill>
                  <a:latin typeface="Open Sans Light" panose="020B0306030504020204" pitchFamily="34" charset="0"/>
                  <a:ea typeface="Open Sans Light" panose="020B0306030504020204" pitchFamily="34" charset="0"/>
                  <a:cs typeface="Open Sans Light" panose="020B0306030504020204" pitchFamily="34" charset="0"/>
                </a:rPr>
                <a:t>[The utility will] consult with their own advisors concerning such matters and </a:t>
              </a:r>
              <a:r>
                <a:rPr lang="en-US" sz="1400" b="1" dirty="0">
                  <a:solidFill>
                    <a:schemeClr val="tx1">
                      <a:lumMod val="50000"/>
                    </a:schemeClr>
                  </a:solidFill>
                  <a:latin typeface="Open Sans Light" panose="020B0306030504020204" pitchFamily="34" charset="0"/>
                  <a:ea typeface="Open Sans Light" panose="020B0306030504020204" pitchFamily="34" charset="0"/>
                  <a:cs typeface="Open Sans Light" panose="020B0306030504020204" pitchFamily="34" charset="0"/>
                </a:rPr>
                <a:t>shall be responsible for making their own independent investigation and appraisal of the transactions contemplated</a:t>
              </a:r>
              <a:r>
                <a:rPr lang="en-US" sz="1400" dirty="0">
                  <a:solidFill>
                    <a:schemeClr val="tx1">
                      <a:lumMod val="50000"/>
                    </a:schemeClr>
                  </a:solidFill>
                  <a:latin typeface="Open Sans Light" panose="020B0306030504020204" pitchFamily="34" charset="0"/>
                  <a:ea typeface="Open Sans Light" panose="020B0306030504020204" pitchFamily="34" charset="0"/>
                  <a:cs typeface="Open Sans Light" panose="020B0306030504020204" pitchFamily="34" charset="0"/>
                </a:rPr>
                <a:t>, and the Underwriters shall have </a:t>
              </a:r>
              <a:r>
                <a:rPr lang="en-US" sz="1400" b="1" dirty="0">
                  <a:solidFill>
                    <a:schemeClr val="tx1">
                      <a:lumMod val="50000"/>
                    </a:schemeClr>
                  </a:solidFill>
                  <a:latin typeface="Open Sans Light" panose="020B0306030504020204" pitchFamily="34" charset="0"/>
                  <a:ea typeface="Open Sans Light" panose="020B0306030504020204" pitchFamily="34" charset="0"/>
                  <a:cs typeface="Open Sans Light" panose="020B0306030504020204" pitchFamily="34" charset="0"/>
                </a:rPr>
                <a:t>no responsibility</a:t>
              </a:r>
              <a:r>
                <a:rPr lang="en-US" sz="1400" dirty="0">
                  <a:solidFill>
                    <a:schemeClr val="tx1">
                      <a:lumMod val="50000"/>
                    </a:schemeClr>
                  </a:solidFill>
                  <a:latin typeface="Open Sans Light" panose="020B0306030504020204" pitchFamily="34" charset="0"/>
                  <a:ea typeface="Open Sans Light" panose="020B0306030504020204" pitchFamily="34" charset="0"/>
                  <a:cs typeface="Open Sans Light" panose="020B0306030504020204" pitchFamily="34" charset="0"/>
                </a:rPr>
                <a:t> or liability to [the utility] with respect thereto.</a:t>
              </a:r>
              <a:endParaRPr lang="id-ID" sz="1400" dirty="0">
                <a:solidFill>
                  <a:schemeClr val="tx1">
                    <a:lumMod val="50000"/>
                  </a:schemeClr>
                </a:solidFill>
              </a:endParaRPr>
            </a:p>
          </p:txBody>
        </p:sp>
      </p:grpSp>
      <p:grpSp>
        <p:nvGrpSpPr>
          <p:cNvPr id="52" name="Group 51">
            <a:extLst>
              <a:ext uri="{FF2B5EF4-FFF2-40B4-BE49-F238E27FC236}">
                <a16:creationId xmlns:a16="http://schemas.microsoft.com/office/drawing/2014/main" id="{4904D135-3750-D748-B8E5-85959CD0BB8A}"/>
              </a:ext>
            </a:extLst>
          </p:cNvPr>
          <p:cNvGrpSpPr/>
          <p:nvPr/>
        </p:nvGrpSpPr>
        <p:grpSpPr>
          <a:xfrm>
            <a:off x="5305504" y="5476378"/>
            <a:ext cx="6306268" cy="1008832"/>
            <a:chOff x="5478930" y="5391968"/>
            <a:chExt cx="6306268" cy="1008832"/>
          </a:xfrm>
          <a:solidFill>
            <a:schemeClr val="bg1"/>
          </a:solidFill>
        </p:grpSpPr>
        <p:sp>
          <p:nvSpPr>
            <p:cNvPr id="34" name="Oval 115"/>
            <p:cNvSpPr>
              <a:spLocks noChangeArrowheads="1"/>
            </p:cNvSpPr>
            <p:nvPr/>
          </p:nvSpPr>
          <p:spPr bwMode="auto">
            <a:xfrm>
              <a:off x="5478930" y="5422399"/>
              <a:ext cx="766080" cy="767080"/>
            </a:xfrm>
            <a:prstGeom prst="ellipse">
              <a:avLst/>
            </a:prstGeom>
            <a:grpFill/>
            <a:ln w="28575">
              <a:solidFill>
                <a:schemeClr val="tx1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2000"/>
            </a:p>
          </p:txBody>
        </p:sp>
        <p:sp>
          <p:nvSpPr>
            <p:cNvPr id="37" name="TextBox 36"/>
            <p:cNvSpPr txBox="1"/>
            <p:nvPr/>
          </p:nvSpPr>
          <p:spPr>
            <a:xfrm>
              <a:off x="5594066" y="5482773"/>
              <a:ext cx="535808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id-ID" sz="4000" b="1" dirty="0"/>
                <a:t>3</a:t>
              </a:r>
            </a:p>
          </p:txBody>
        </p:sp>
        <p:sp>
          <p:nvSpPr>
            <p:cNvPr id="40" name="Text Placeholder 5"/>
            <p:cNvSpPr txBox="1">
              <a:spLocks/>
            </p:cNvSpPr>
            <p:nvPr/>
          </p:nvSpPr>
          <p:spPr>
            <a:xfrm>
              <a:off x="6679797" y="5391968"/>
              <a:ext cx="5105401" cy="1008832"/>
            </a:xfrm>
            <a:prstGeom prst="rect">
              <a:avLst/>
            </a:prstGeom>
            <a:grpFill/>
          </p:spPr>
          <p:txBody>
            <a:bodyPr>
              <a:noAutofit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lnSpc>
                  <a:spcPct val="100000"/>
                </a:lnSpc>
                <a:spcAft>
                  <a:spcPts val="700"/>
                </a:spcAft>
                <a:buNone/>
              </a:pPr>
              <a:r>
                <a:rPr lang="en-US" sz="1400" b="1" dirty="0">
                  <a:solidFill>
                    <a:schemeClr val="tx1">
                      <a:lumMod val="50000"/>
                    </a:schemeClr>
                  </a:solidFill>
                  <a:latin typeface="Open Sans Light" panose="020B0306030504020204" pitchFamily="34" charset="0"/>
                  <a:ea typeface="Open Sans Light" panose="020B0306030504020204" pitchFamily="34" charset="0"/>
                  <a:cs typeface="Open Sans Light" panose="020B0306030504020204" pitchFamily="34" charset="0"/>
                </a:rPr>
                <a:t>Any review by the Underwriters … of the structure and terms of the transactions ...will be performed solely for the benefit of the Underwriters and shall not be on behalf of [the utility] . . . .”*</a:t>
              </a:r>
              <a:endParaRPr lang="id-ID" sz="1400" b="1" dirty="0">
                <a:solidFill>
                  <a:schemeClr val="tx1">
                    <a:lumMod val="50000"/>
                  </a:schemeClr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37883057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25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25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1" dur="2000" fill="hold"/>
                                        <p:tgtEl>
                                          <p:spTgt spid="4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45833E-6 2.96296E-6 L -0.18581 2.96296E-6 " pathEditMode="relative" rAng="0" ptsTypes="AA">
                                      <p:cBhvr>
                                        <p:cTn id="2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297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000"/>
                            </p:stCondLst>
                            <p:childTnLst>
                              <p:par>
                                <p:cTn id="31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2" dur="2000" fill="hold"/>
                                        <p:tgtEl>
                                          <p:spTgt spid="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6" dur="1000" fill="hold"/>
                                        <p:tgtEl>
                                          <p:spTgt spid="2"/>
                                        </p:tgtEl>
                                      </p:cBhvr>
                                      <p:by x="67000" y="67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000"/>
                            </p:stCondLst>
                            <p:childTnLst>
                              <p:par>
                                <p:cTn id="38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2461 2.96296E-6 L 0.00404 2.96296E-6 " pathEditMode="relative" rAng="0" ptsTypes="AA">
                                      <p:cBhvr>
                                        <p:cTn id="3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0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2000"/>
                            </p:stCondLst>
                            <p:childTnLst>
                              <p:par>
                                <p:cTn id="4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45833E-6 2.59259E-6 L -0.18581 2.59259E-6 " pathEditMode="relative" rAng="0" ptsTypes="AA">
                                      <p:cBhvr>
                                        <p:cTn id="4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297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2000"/>
                            </p:stCondLst>
                            <p:childTnLst>
                              <p:par>
                                <p:cTn id="49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50" dur="2000" fill="hold"/>
                                        <p:tgtEl>
                                          <p:spTgt spid="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54" dur="2000" fill="hold"/>
                                        <p:tgtEl>
                                          <p:spTgt spid="4"/>
                                        </p:tgtEl>
                                      </p:cBhvr>
                                      <p:by x="67000" y="67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2000"/>
                            </p:stCondLst>
                            <p:childTnLst>
                              <p:par>
                                <p:cTn id="56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2461 2.59259E-6 L 0.00404 2.59259E-6 " pathEditMode="relative" rAng="0" ptsTypes="AA">
                                      <p:cBhvr>
                                        <p:cTn id="5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0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4000"/>
                            </p:stCondLst>
                            <p:childTnLst>
                              <p:par>
                                <p:cTn id="5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2045E-16 2.96296E-6 L -0.18581 2.96296E-6 " pathEditMode="relative" rAng="0" ptsTypes="AA">
                                      <p:cBhvr>
                                        <p:cTn id="65" dur="75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297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750"/>
                            </p:stCondLst>
                            <p:childTnLst>
                              <p:par>
                                <p:cTn id="67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8" dur="750" fill="hold"/>
                                        <p:tgtEl>
                                          <p:spTgt spid="5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72" dur="750" fill="hold"/>
                                        <p:tgtEl>
                                          <p:spTgt spid="52"/>
                                        </p:tgtEl>
                                      </p:cBhvr>
                                      <p:by x="67000" y="67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750"/>
                            </p:stCondLst>
                            <p:childTnLst>
                              <p:par>
                                <p:cTn id="74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24609 2.96296E-6 L 0.00404 2.96296E-6 " pathEditMode="relative" rAng="0" ptsTypes="AA">
                                      <p:cBhvr>
                                        <p:cTn id="75" dur="75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0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  <p:bldP spid="41" grpId="0"/>
      <p:bldP spid="41" grpId="1"/>
      <p:bldP spid="55" grpId="0" animBg="1"/>
    </p:bldLst>
  </p:timing>
</p:sld>
</file>

<file path=ppt/theme/theme1.xml><?xml version="1.0" encoding="utf-8"?>
<a:theme xmlns:a="http://schemas.openxmlformats.org/drawingml/2006/main" name="Matamu Master">
  <a:themeElements>
    <a:clrScheme name="Stampede Light">
      <a:dk1>
        <a:srgbClr val="445469"/>
      </a:dk1>
      <a:lt1>
        <a:sysClr val="window" lastClr="FFFFFF"/>
      </a:lt1>
      <a:dk2>
        <a:srgbClr val="445469"/>
      </a:dk2>
      <a:lt2>
        <a:srgbClr val="FFFFFF"/>
      </a:lt2>
      <a:accent1>
        <a:srgbClr val="2686A7"/>
      </a:accent1>
      <a:accent2>
        <a:srgbClr val="54BE71"/>
      </a:accent2>
      <a:accent3>
        <a:srgbClr val="8BC248"/>
      </a:accent3>
      <a:accent4>
        <a:srgbClr val="EF9527"/>
      </a:accent4>
      <a:accent5>
        <a:srgbClr val="ED423D"/>
      </a:accent5>
      <a:accent6>
        <a:srgbClr val="202F3E"/>
      </a:accent6>
      <a:hlink>
        <a:srgbClr val="F33B48"/>
      </a:hlink>
      <a:folHlink>
        <a:srgbClr val="FFC000"/>
      </a:folHlink>
    </a:clrScheme>
    <a:fontScheme name="Custom 3">
      <a:majorFont>
        <a:latin typeface="Open Sans Light"/>
        <a:ea typeface=""/>
        <a:cs typeface=""/>
      </a:majorFont>
      <a:minorFont>
        <a:latin typeface="Open Sans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solidFill>
          <a:srgbClr val="FFFFFF"/>
        </a:solidFill>
        <a:ln>
          <a:noFill/>
        </a:ln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>
          <a:defRPr/>
        </a:defPPr>
      </a:lst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Colour Background">
  <a:themeElements>
    <a:clrScheme name="Stampede Light">
      <a:dk1>
        <a:srgbClr val="445469"/>
      </a:dk1>
      <a:lt1>
        <a:sysClr val="window" lastClr="FFFFFF"/>
      </a:lt1>
      <a:dk2>
        <a:srgbClr val="445469"/>
      </a:dk2>
      <a:lt2>
        <a:srgbClr val="FFFFFF"/>
      </a:lt2>
      <a:accent1>
        <a:srgbClr val="2686A7"/>
      </a:accent1>
      <a:accent2>
        <a:srgbClr val="54BE71"/>
      </a:accent2>
      <a:accent3>
        <a:srgbClr val="8BC248"/>
      </a:accent3>
      <a:accent4>
        <a:srgbClr val="EF9527"/>
      </a:accent4>
      <a:accent5>
        <a:srgbClr val="ED423D"/>
      </a:accent5>
      <a:accent6>
        <a:srgbClr val="202F3E"/>
      </a:accent6>
      <a:hlink>
        <a:srgbClr val="F33B48"/>
      </a:hlink>
      <a:folHlink>
        <a:srgbClr val="FFC000"/>
      </a:folHlink>
    </a:clrScheme>
    <a:fontScheme name="Custom 3">
      <a:majorFont>
        <a:latin typeface="Open Sans Light"/>
        <a:ea typeface=""/>
        <a:cs typeface=""/>
      </a:majorFont>
      <a:minorFont>
        <a:latin typeface="Open Sans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Georgia">
      <a:majorFont>
        <a:latin typeface="Georgia" panose="020405020504050203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eorgia" panose="020405020504050203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5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32</TotalTime>
  <Words>1644</Words>
  <Application>Microsoft Office PowerPoint</Application>
  <PresentationFormat>Widescreen</PresentationFormat>
  <Paragraphs>158</Paragraphs>
  <Slides>16</Slides>
  <Notes>11</Notes>
  <HiddenSlides>0</HiddenSlides>
  <MMClips>2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16</vt:i4>
      </vt:variant>
    </vt:vector>
  </HeadingPairs>
  <TitlesOfParts>
    <vt:vector size="25" baseType="lpstr">
      <vt:lpstr>Arial</vt:lpstr>
      <vt:lpstr>Bebas Neue</vt:lpstr>
      <vt:lpstr>Bookman Old Style</vt:lpstr>
      <vt:lpstr>Calibri</vt:lpstr>
      <vt:lpstr>Open Sans</vt:lpstr>
      <vt:lpstr>Open Sans Light</vt:lpstr>
      <vt:lpstr>Wingdings</vt:lpstr>
      <vt:lpstr>Matamu Master</vt:lpstr>
      <vt:lpstr>Colour Background</vt:lpstr>
      <vt:lpstr>PowerPoint Presentation</vt:lpstr>
      <vt:lpstr>Traditional Regulatory Asset Revenue Declining Balance Requirements vs.  Securitization Levelized Revenue Requirements $ Millions </vt:lpstr>
      <vt:lpstr>No Customer Revenue Required for Utility Federal Taxes is Important to Savings Securitization NPV  Savings Sensitivity to Discount Rate and Federal Taxes $ Millions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Aaron Rothschild</dc:creator>
  <cp:lastModifiedBy>Joseph S. Fichera</cp:lastModifiedBy>
  <cp:revision>2</cp:revision>
  <dcterms:created xsi:type="dcterms:W3CDTF">2020-07-08T17:41:49Z</dcterms:created>
  <dcterms:modified xsi:type="dcterms:W3CDTF">2020-07-08T18:26:49Z</dcterms:modified>
</cp:coreProperties>
</file>